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9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21" r:id="rId2"/>
    <p:sldId id="345" r:id="rId3"/>
    <p:sldId id="541" r:id="rId4"/>
    <p:sldId id="611" r:id="rId5"/>
    <p:sldId id="613" r:id="rId6"/>
    <p:sldId id="614" r:id="rId7"/>
    <p:sldId id="554" r:id="rId8"/>
    <p:sldId id="543" r:id="rId9"/>
    <p:sldId id="566" r:id="rId10"/>
    <p:sldId id="568" r:id="rId11"/>
    <p:sldId id="609" r:id="rId12"/>
    <p:sldId id="545" r:id="rId13"/>
    <p:sldId id="571" r:id="rId14"/>
    <p:sldId id="594" r:id="rId15"/>
    <p:sldId id="602" r:id="rId16"/>
    <p:sldId id="603" r:id="rId17"/>
    <p:sldId id="595" r:id="rId18"/>
    <p:sldId id="604" r:id="rId19"/>
    <p:sldId id="596" r:id="rId20"/>
    <p:sldId id="605" r:id="rId21"/>
    <p:sldId id="606" r:id="rId22"/>
    <p:sldId id="597" r:id="rId23"/>
    <p:sldId id="548" r:id="rId24"/>
    <p:sldId id="607" r:id="rId25"/>
    <p:sldId id="550" r:id="rId26"/>
    <p:sldId id="608" r:id="rId27"/>
    <p:sldId id="610" r:id="rId28"/>
    <p:sldId id="590" r:id="rId29"/>
  </p:sldIdLst>
  <p:sldSz cx="12192000" cy="6858000"/>
  <p:notesSz cx="6858000" cy="9144000"/>
  <p:embeddedFontLst>
    <p:embeddedFont>
      <p:font typeface="PT Sans" panose="020B0503020203020204" pitchFamily="34" charset="-18"/>
      <p:regular r:id="rId32"/>
      <p:bold r:id="rId33"/>
      <p:italic r:id="rId34"/>
      <p:boldItalic r:id="rId35"/>
    </p:embeddedFont>
    <p:embeddedFont>
      <p:font typeface="Taviraj" panose="00000500000000000000" pitchFamily="2" charset="-34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67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8B625D-0247-064D-367E-4ED3004CF62F}" name="KELEMEN Gábor" initials="KG" userId="S::kelemen.gabor@szazadveg.hu::ef543657-4627-451c-a641-7e08216bec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KOVICS Babett" initials="BB" lastIdx="1" clrIdx="0">
    <p:extLst>
      <p:ext uri="{19B8F6BF-5375-455C-9EA6-DF929625EA0E}">
        <p15:presenceInfo xmlns:p15="http://schemas.microsoft.com/office/powerpoint/2012/main" userId="S-1-5-21-2953972468-3037826765-1719467620-1370" providerId="AD"/>
      </p:ext>
    </p:extLst>
  </p:cmAuthor>
  <p:cmAuthor id="2" name="VÁRADY Eszter" initials="VE" lastIdx="46" clrIdx="1">
    <p:extLst>
      <p:ext uri="{19B8F6BF-5375-455C-9EA6-DF929625EA0E}">
        <p15:presenceInfo xmlns:p15="http://schemas.microsoft.com/office/powerpoint/2012/main" userId="S-1-5-21-2953972468-3037826765-1719467620-2886" providerId="AD"/>
      </p:ext>
    </p:extLst>
  </p:cmAuthor>
  <p:cmAuthor id="3" name="KELEMEN Gábor" initials="KG" lastIdx="38" clrIdx="2">
    <p:extLst>
      <p:ext uri="{19B8F6BF-5375-455C-9EA6-DF929625EA0E}">
        <p15:presenceInfo xmlns:p15="http://schemas.microsoft.com/office/powerpoint/2012/main" userId="S::kelemen.gabor@szazadveg.hu::ef543657-4627-451c-a641-7e08216bec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B6A9"/>
    <a:srgbClr val="293E47"/>
    <a:srgbClr val="255B55"/>
    <a:srgbClr val="404040"/>
    <a:srgbClr val="E22035"/>
    <a:srgbClr val="E85260"/>
    <a:srgbClr val="EC707C"/>
    <a:srgbClr val="F1939C"/>
    <a:srgbClr val="F5B1B7"/>
    <a:srgbClr val="94B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96338" autoAdjust="0"/>
  </p:normalViewPr>
  <p:slideViewPr>
    <p:cSldViewPr snapToGrid="0">
      <p:cViewPr varScale="1">
        <p:scale>
          <a:sx n="74" d="100"/>
          <a:sy n="74" d="100"/>
        </p:scale>
        <p:origin x="60" y="54"/>
      </p:cViewPr>
      <p:guideLst>
        <p:guide orient="horz" pos="1389"/>
        <p:guide pos="6766"/>
      </p:guideLst>
    </p:cSldViewPr>
  </p:slideViewPr>
  <p:outlineViewPr>
    <p:cViewPr>
      <p:scale>
        <a:sx n="33" d="100"/>
        <a:sy n="33" d="100"/>
      </p:scale>
      <p:origin x="0" y="-1804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73"/>
    </p:cViewPr>
  </p:sorterViewPr>
  <p:notesViewPr>
    <p:cSldViewPr snapToGrid="0">
      <p:cViewPr varScale="1">
        <p:scale>
          <a:sx n="47" d="100"/>
          <a:sy n="47" d="100"/>
        </p:scale>
        <p:origin x="2587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1.xlsx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2.xlsx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755693732727855"/>
          <c:y val="8.8164091033517633E-2"/>
          <c:w val="0.67103001013762165"/>
          <c:h val="0.52301440568674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Kizárólag irodában (munkahelyén)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Munka1!$B$1:$D$1</c:f>
              <c:strCache>
                <c:ptCount val="3"/>
                <c:pt idx="0">
                  <c:v>A pandémia előtt (n=460)</c:v>
                </c:pt>
                <c:pt idx="1">
                  <c:v>Jelenleg (n=468)</c:v>
                </c:pt>
                <c:pt idx="2">
                  <c:v>Egy idális világban (n=443)</c:v>
                </c:pt>
              </c:strCache>
            </c:strRef>
          </c:cat>
          <c:val>
            <c:numRef>
              <c:f>Munka1!$B$2:$D$2</c:f>
              <c:numCache>
                <c:formatCode>General</c:formatCode>
                <c:ptCount val="3"/>
                <c:pt idx="0">
                  <c:v>61.6</c:v>
                </c:pt>
                <c:pt idx="1">
                  <c:v>12.9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5-4CCD-AB5C-C7CFCA764BC8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Kizárólag otthonról (távmunkában)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Munka1!$B$1:$D$1</c:f>
              <c:strCache>
                <c:ptCount val="3"/>
                <c:pt idx="0">
                  <c:v>A pandémia előtt (n=460)</c:v>
                </c:pt>
                <c:pt idx="1">
                  <c:v>Jelenleg (n=468)</c:v>
                </c:pt>
                <c:pt idx="2">
                  <c:v>Egy idális világban (n=443)</c:v>
                </c:pt>
              </c:strCache>
            </c:strRef>
          </c:cat>
          <c:val>
            <c:numRef>
              <c:f>Munka1!$B$3:$D$3</c:f>
              <c:numCache>
                <c:formatCode>General</c:formatCode>
                <c:ptCount val="3"/>
                <c:pt idx="0">
                  <c:v>7.7</c:v>
                </c:pt>
                <c:pt idx="1">
                  <c:v>36.9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5-4CCD-AB5C-C7CFCA764BC8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Hibrid rendszerben: többet otthonról, de heti 1-2 napot az irodában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Munka1!$B$1:$D$1</c:f>
              <c:strCache>
                <c:ptCount val="3"/>
                <c:pt idx="0">
                  <c:v>A pandémia előtt (n=460)</c:v>
                </c:pt>
                <c:pt idx="1">
                  <c:v>Jelenleg (n=468)</c:v>
                </c:pt>
                <c:pt idx="2">
                  <c:v>Egy idális világban (n=443)</c:v>
                </c:pt>
              </c:strCache>
            </c:strRef>
          </c:cat>
          <c:val>
            <c:numRef>
              <c:f>Munka1!$B$4:$D$4</c:f>
              <c:numCache>
                <c:formatCode>General</c:formatCode>
                <c:ptCount val="3"/>
                <c:pt idx="0">
                  <c:v>6.5</c:v>
                </c:pt>
                <c:pt idx="1">
                  <c:v>28.5</c:v>
                </c:pt>
                <c:pt idx="2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5-4CCD-AB5C-C7CFCA764BC8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Hibrid rendszerben: többet az irodában, de heti 1-2 napot otthonról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Munka1!$B$1:$D$1</c:f>
              <c:strCache>
                <c:ptCount val="3"/>
                <c:pt idx="0">
                  <c:v>A pandémia előtt (n=460)</c:v>
                </c:pt>
                <c:pt idx="1">
                  <c:v>Jelenleg (n=468)</c:v>
                </c:pt>
                <c:pt idx="2">
                  <c:v>Egy idális világban (n=443)</c:v>
                </c:pt>
              </c:strCache>
            </c:strRef>
          </c:cat>
          <c:val>
            <c:numRef>
              <c:f>Munka1!$B$5:$D$5</c:f>
              <c:numCache>
                <c:formatCode>General</c:formatCode>
                <c:ptCount val="3"/>
                <c:pt idx="0">
                  <c:v>17</c:v>
                </c:pt>
                <c:pt idx="1">
                  <c:v>13.2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65-4CCD-AB5C-C7CFCA764BC8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Ahol éppen vagyok (digitális nomádként)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Munka1!$B$1:$D$1</c:f>
              <c:strCache>
                <c:ptCount val="3"/>
                <c:pt idx="0">
                  <c:v>A pandémia előtt (n=460)</c:v>
                </c:pt>
                <c:pt idx="1">
                  <c:v>Jelenleg (n=468)</c:v>
                </c:pt>
                <c:pt idx="2">
                  <c:v>Egy idális világban (n=443)</c:v>
                </c:pt>
              </c:strCache>
            </c:strRef>
          </c:cat>
          <c:val>
            <c:numRef>
              <c:f>Munka1!$B$6:$D$6</c:f>
              <c:numCache>
                <c:formatCode>General</c:formatCode>
                <c:ptCount val="3"/>
                <c:pt idx="0">
                  <c:v>1.7</c:v>
                </c:pt>
                <c:pt idx="1">
                  <c:v>5.8</c:v>
                </c:pt>
                <c:pt idx="2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65-4CCD-AB5C-C7CFCA764BC8}"/>
            </c:ext>
          </c:extLst>
        </c:ser>
        <c:ser>
          <c:idx val="5"/>
          <c:order val="5"/>
          <c:tx>
            <c:strRef>
              <c:f>Munka1!$A$7</c:f>
              <c:strCache>
                <c:ptCount val="1"/>
                <c:pt idx="0">
                  <c:v>Nem tudom/nem válaszolok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Munka1!$B$1:$D$1</c:f>
              <c:strCache>
                <c:ptCount val="3"/>
                <c:pt idx="0">
                  <c:v>A pandémia előtt (n=460)</c:v>
                </c:pt>
                <c:pt idx="1">
                  <c:v>Jelenleg (n=468)</c:v>
                </c:pt>
                <c:pt idx="2">
                  <c:v>Egy idális világban (n=443)</c:v>
                </c:pt>
              </c:strCache>
            </c:strRef>
          </c:cat>
          <c:val>
            <c:numRef>
              <c:f>Munka1!$B$7:$D$7</c:f>
              <c:numCache>
                <c:formatCode>General</c:formatCode>
                <c:ptCount val="3"/>
                <c:pt idx="0">
                  <c:v>5.5</c:v>
                </c:pt>
                <c:pt idx="1">
                  <c:v>2.8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65-4CCD-AB5C-C7CFCA764BC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8675456"/>
        <c:axId val="641554624"/>
      </c:barChart>
      <c:catAx>
        <c:axId val="638675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41554624"/>
        <c:crosses val="autoZero"/>
        <c:auto val="1"/>
        <c:lblAlgn val="ctr"/>
        <c:lblOffset val="100"/>
        <c:noMultiLvlLbl val="0"/>
      </c:catAx>
      <c:valAx>
        <c:axId val="6415546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3867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46848679709324"/>
          <c:y val="9.529972791085424E-2"/>
          <c:w val="0.52155716727656509"/>
          <c:h val="0.869888610157479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B6A9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Magyarországi helyszínről hazai munkáltatónak/ megbízónak</c:v>
                </c:pt>
                <c:pt idx="1">
                  <c:v>Külföldi helyszínről külföldi munkáltatónak / megbízónak</c:v>
                </c:pt>
                <c:pt idx="2">
                  <c:v>Magyarországi helyszínről külföldi munkáltatónak / megbízónak</c:v>
                </c:pt>
                <c:pt idx="3">
                  <c:v>Külföldi helyszínről hazai munkáltatónak/ megbízónak</c:v>
                </c:pt>
              </c:strCache>
            </c:strRef>
          </c:cat>
          <c:val>
            <c:numRef>
              <c:f>Munka1!$B$2:$B$5</c:f>
              <c:numCache>
                <c:formatCode>###0.0</c:formatCode>
                <c:ptCount val="4"/>
                <c:pt idx="0">
                  <c:v>90.405087036012148</c:v>
                </c:pt>
                <c:pt idx="1">
                  <c:v>87.989846488140174</c:v>
                </c:pt>
                <c:pt idx="2">
                  <c:v>65.684388782395388</c:v>
                </c:pt>
                <c:pt idx="3">
                  <c:v>51.413844259166282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1-4A70-8785-C3002529B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0913408"/>
        <c:axId val="646519552"/>
      </c:barChart>
      <c:catAx>
        <c:axId val="640913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46519552"/>
        <c:crosses val="autoZero"/>
        <c:auto val="1"/>
        <c:lblAlgn val="ctr"/>
        <c:lblOffset val="100"/>
        <c:noMultiLvlLbl val="0"/>
      </c:catAx>
      <c:valAx>
        <c:axId val="64651955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4091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3460559690274E-2"/>
          <c:y val="3.2658653094372173E-2"/>
          <c:w val="0.93582243922503083"/>
          <c:h val="0.774058422069438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1 - Egyáltalán nem lát ilyen kockázatot</c:v>
                </c:pt>
              </c:strCache>
            </c:strRef>
          </c:tx>
          <c:spPr>
            <a:solidFill>
              <a:srgbClr val="293E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Kockázat</c:v>
                </c:pt>
              </c:strCache>
            </c:strRef>
          </c:cat>
          <c:val>
            <c:numRef>
              <c:f>Munka1!$B$2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A-423B-9B26-1144C07C0339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3855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Kockázat</c:v>
                </c:pt>
              </c:strCache>
            </c:strRef>
          </c:cat>
          <c:val>
            <c:numRef>
              <c:f>Munka1!$C$2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6A-423B-9B26-1144C07C0339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4C748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324960518011421E-2"/>
                  <c:y val="-1.03526389820653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6A-423B-9B26-1144C07C03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Kockázat</c:v>
                </c:pt>
              </c:strCache>
            </c:strRef>
          </c:cat>
          <c:val>
            <c:numRef>
              <c:f>Munka1!$D$2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6A-423B-9B26-1144C07C0339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08F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Kockázat</c:v>
                </c:pt>
              </c:strCache>
            </c:strRef>
          </c:cat>
          <c:val>
            <c:numRef>
              <c:f>Munka1!$E$2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A-423B-9B26-1144C07C0339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94B4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Kockázat</c:v>
                </c:pt>
              </c:strCache>
            </c:strRef>
          </c:cat>
          <c:val>
            <c:numRef>
              <c:f>Munka1!$F$2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A-423B-9B26-1144C07C0339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5B1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Kockázat</c:v>
                </c:pt>
              </c:strCache>
            </c:strRef>
          </c:cat>
          <c:val>
            <c:numRef>
              <c:f>Munka1!$G$2</c:f>
              <c:numCache>
                <c:formatCode>General</c:formatCode>
                <c:ptCount val="1"/>
                <c:pt idx="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6A-423B-9B26-1144C07C0339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193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Kockázat</c:v>
                </c:pt>
              </c:strCache>
            </c:strRef>
          </c:cat>
          <c:val>
            <c:numRef>
              <c:f>Munka1!$H$2</c:f>
              <c:numCache>
                <c:formatCode>General</c:formatCode>
                <c:ptCount val="1"/>
                <c:pt idx="0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6A-423B-9B26-1144C07C0339}"/>
            </c:ext>
          </c:extLst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EC70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Kockázat</c:v>
                </c:pt>
              </c:strCache>
            </c:strRef>
          </c:cat>
          <c:val>
            <c:numRef>
              <c:f>Munka1!$I$2</c:f>
              <c:numCache>
                <c:formatCode>General</c:formatCode>
                <c:ptCount val="1"/>
                <c:pt idx="0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6A-423B-9B26-1144C07C0339}"/>
            </c:ext>
          </c:extLst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52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Kockázat</c:v>
                </c:pt>
              </c:strCache>
            </c:strRef>
          </c:cat>
          <c:val>
            <c:numRef>
              <c:f>Munka1!$J$2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06A-423B-9B26-1144C07C0339}"/>
            </c:ext>
          </c:extLst>
        </c:ser>
        <c:ser>
          <c:idx val="9"/>
          <c:order val="9"/>
          <c:tx>
            <c:strRef>
              <c:f>Munka1!$K$1</c:f>
              <c:strCache>
                <c:ptCount val="1"/>
                <c:pt idx="0">
                  <c:v>10 - Jelentős kockázatot lát erre </c:v>
                </c:pt>
              </c:strCache>
            </c:strRef>
          </c:tx>
          <c:spPr>
            <a:solidFill>
              <a:srgbClr val="E22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Kockázat</c:v>
                </c:pt>
              </c:strCache>
            </c:strRef>
          </c:cat>
          <c:val>
            <c:numRef>
              <c:f>Munka1!$K$2</c:f>
              <c:numCache>
                <c:formatCode>General</c:formatCode>
                <c:ptCount val="1"/>
                <c:pt idx="0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6A-423B-9B26-1144C07C03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4371072"/>
        <c:axId val="633910912"/>
      </c:barChart>
      <c:catAx>
        <c:axId val="634371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3910912"/>
        <c:crosses val="autoZero"/>
        <c:auto val="1"/>
        <c:lblAlgn val="ctr"/>
        <c:lblOffset val="100"/>
        <c:noMultiLvlLbl val="0"/>
      </c:catAx>
      <c:valAx>
        <c:axId val="63391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3437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934228355187726"/>
          <c:w val="0.99272796051462142"/>
          <c:h val="0.1306577164481227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700"/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46848679709324"/>
          <c:y val="9.529972791085424E-2"/>
          <c:w val="0.52155716727656509"/>
          <c:h val="0.869888610157479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B6A9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Munka1!$A$2:$A$13</c:f>
              <c:strCache>
                <c:ptCount val="12"/>
                <c:pt idx="0">
                  <c:v>Magasabb jövedelem</c:v>
                </c:pt>
                <c:pt idx="1">
                  <c:v>Jobb életminőség</c:v>
                </c:pt>
                <c:pt idx="2">
                  <c:v>Jobb karrier-lehetőségek</c:v>
                </c:pt>
                <c:pt idx="3">
                  <c:v>Jobb munkakörülmények</c:v>
                </c:pt>
                <c:pt idx="4">
                  <c:v>Nyelvtanulás</c:v>
                </c:pt>
                <c:pt idx="5">
                  <c:v>Nagyobb szakmai kihívások</c:v>
                </c:pt>
                <c:pt idx="6">
                  <c:v>Szabadabb körülmények</c:v>
                </c:pt>
                <c:pt idx="7">
                  <c:v>Érdekesebb feladatok</c:v>
                </c:pt>
                <c:pt idx="8">
                  <c:v>Kisebb stressz</c:v>
                </c:pt>
                <c:pt idx="9">
                  <c:v>Kiszámíthatóbb munkaterhelés</c:v>
                </c:pt>
                <c:pt idx="10">
                  <c:v>Barátságosabb munkahelyi közeg</c:v>
                </c:pt>
                <c:pt idx="11">
                  <c:v>Nem tudom/nem válaszolok</c:v>
                </c:pt>
              </c:strCache>
            </c:strRef>
          </c:cat>
          <c:val>
            <c:numRef>
              <c:f>Munka1!$B$2:$B$13</c:f>
              <c:numCache>
                <c:formatCode>###0.0</c:formatCode>
                <c:ptCount val="12"/>
                <c:pt idx="0">
                  <c:v>93.058920726379966</c:v>
                </c:pt>
                <c:pt idx="1">
                  <c:v>63.287723552993647</c:v>
                </c:pt>
                <c:pt idx="2">
                  <c:v>51.895863163791226</c:v>
                </c:pt>
                <c:pt idx="3">
                  <c:v>17.653414333969245</c:v>
                </c:pt>
                <c:pt idx="4">
                  <c:v>15.467268487002851</c:v>
                </c:pt>
                <c:pt idx="5">
                  <c:v>12.745952905850892</c:v>
                </c:pt>
                <c:pt idx="6">
                  <c:v>6.95077923147036</c:v>
                </c:pt>
                <c:pt idx="7">
                  <c:v>5.9440082461682646</c:v>
                </c:pt>
                <c:pt idx="8">
                  <c:v>5.1189518125104305</c:v>
                </c:pt>
                <c:pt idx="9">
                  <c:v>4.3740928031526911</c:v>
                </c:pt>
                <c:pt idx="10">
                  <c:v>3.932076489314889</c:v>
                </c:pt>
                <c:pt idx="11">
                  <c:v>0.56909299345740527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4-41C7-9C01-23E1E0F04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9277184"/>
        <c:axId val="640407168"/>
      </c:barChart>
      <c:catAx>
        <c:axId val="62927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40407168"/>
        <c:crosses val="autoZero"/>
        <c:auto val="1"/>
        <c:lblAlgn val="ctr"/>
        <c:lblOffset val="100"/>
        <c:noMultiLvlLbl val="0"/>
      </c:catAx>
      <c:valAx>
        <c:axId val="64040716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2927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hu-H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03460559690274E-2"/>
          <c:y val="3.2658653094372173E-2"/>
          <c:w val="0.93582243922503083"/>
          <c:h val="0.8343903279058442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1 - Egyáltalán nem jelent problémát</c:v>
                </c:pt>
              </c:strCache>
            </c:strRef>
          </c:tx>
          <c:spPr>
            <a:solidFill>
              <a:srgbClr val="293E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Munka1!$B$2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79-440A-AC01-89194D1E7F8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3855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79-440A-AC01-89194D1E7F83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4C74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Munka1!$D$2</c:f>
              <c:numCache>
                <c:formatCode>General</c:formatCode>
                <c:ptCount val="1"/>
                <c:pt idx="0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79-440A-AC01-89194D1E7F83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08F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Munka1!$E$2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79-440A-AC01-89194D1E7F83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94B4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79-440A-AC01-89194D1E7F83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5B1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Munka1!$G$2</c:f>
              <c:numCache>
                <c:formatCode>General</c:formatCode>
                <c:ptCount val="1"/>
                <c:pt idx="0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79-440A-AC01-89194D1E7F83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193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Munka1!$H$2</c:f>
              <c:numCache>
                <c:formatCode>General</c:formatCode>
                <c:ptCount val="1"/>
                <c:pt idx="0">
                  <c:v>21.3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79-440A-AC01-89194D1E7F83}"/>
            </c:ext>
          </c:extLst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EC70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Munka1!$I$2</c:f>
              <c:numCache>
                <c:formatCode>General</c:formatCode>
                <c:ptCount val="1"/>
                <c:pt idx="0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79-440A-AC01-89194D1E7F83}"/>
            </c:ext>
          </c:extLst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52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Munka1!$J$2</c:f>
              <c:numCache>
                <c:formatCode>General</c:formatCode>
                <c:ptCount val="1"/>
                <c:pt idx="0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79-440A-AC01-89194D1E7F83}"/>
            </c:ext>
          </c:extLst>
        </c:ser>
        <c:ser>
          <c:idx val="9"/>
          <c:order val="9"/>
          <c:tx>
            <c:strRef>
              <c:f>Munka1!$K$1</c:f>
              <c:strCache>
                <c:ptCount val="1"/>
                <c:pt idx="0">
                  <c:v>10 - Nagyon komoly problémát jelent </c:v>
                </c:pt>
              </c:strCache>
            </c:strRef>
          </c:tx>
          <c:spPr>
            <a:solidFill>
              <a:srgbClr val="E22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Munka1!$K$2</c:f>
              <c:numCache>
                <c:formatCode>General</c:formatCode>
                <c:ptCount val="1"/>
                <c:pt idx="0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779-440A-AC01-89194D1E7F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2388096"/>
        <c:axId val="630724800"/>
      </c:barChart>
      <c:catAx>
        <c:axId val="632388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0724800"/>
        <c:crosses val="autoZero"/>
        <c:auto val="1"/>
        <c:lblAlgn val="ctr"/>
        <c:lblOffset val="100"/>
        <c:noMultiLvlLbl val="0"/>
      </c:catAx>
      <c:valAx>
        <c:axId val="63072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323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120277531946646"/>
          <c:w val="0.99272796051462142"/>
          <c:h val="0.1087972246805335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46848679709324"/>
          <c:y val="9.529972791085424E-2"/>
          <c:w val="0.52155716727656509"/>
          <c:h val="0.869888610157479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Munka1!$A$2:$A$13</c:f>
              <c:strCache>
                <c:ptCount val="12"/>
                <c:pt idx="0">
                  <c:v>a programozás és az informatika nem megfelelő oktatása a köznevelésben</c:v>
                </c:pt>
                <c:pt idx="1">
                  <c:v>az IT-szakemberek külföldre költözése</c:v>
                </c:pt>
                <c:pt idx="2">
                  <c:v>az informatikai felsőoktatás mennyiségi és minőségi hiányosságai</c:v>
                </c:pt>
                <c:pt idx="3">
                  <c:v>társadalmi sztereotípiák, amelyek miatt pl. a nők kisebb arányban választják az informatikai pályát</c:v>
                </c:pt>
                <c:pt idx="4">
                  <c:v>az informatikai szakképzés mennyiségi és minőségi hiányosságai</c:v>
                </c:pt>
                <c:pt idx="5">
                  <c:v>az IT-szakemberek külföldi munkavállalása (itthonról)</c:v>
                </c:pt>
                <c:pt idx="6">
                  <c:v>természettudományos (MTMI) tárgyak nem megfelelő oktatása a köznevelésben</c:v>
                </c:pt>
                <c:pt idx="7">
                  <c:v>az IT-szakemberek nem megfelelő anyagi megbecsültsége</c:v>
                </c:pt>
                <c:pt idx="8">
                  <c:v>az IT-szakok túlzottan magas követelményrendszere (lemorzsolódás)</c:v>
                </c:pt>
                <c:pt idx="9">
                  <c:v>az informatikai felnőttképzés mennyiségi és minőségi hiányosságai</c:v>
                </c:pt>
                <c:pt idx="10">
                  <c:v>az IT-szakmák alacsony társadalmi presztízse</c:v>
                </c:pt>
                <c:pt idx="11">
                  <c:v>az IT-szakemberek magas arányú pályaelhagyása (karrierváltás)</c:v>
                </c:pt>
              </c:strCache>
            </c:strRef>
          </c:cat>
          <c:val>
            <c:numRef>
              <c:f>Munka1!$B$2:$B$13</c:f>
              <c:numCache>
                <c:formatCode>###0.0</c:formatCode>
                <c:ptCount val="12"/>
                <c:pt idx="0">
                  <c:v>64.85347534916292</c:v>
                </c:pt>
                <c:pt idx="1">
                  <c:v>56.889974581939477</c:v>
                </c:pt>
                <c:pt idx="2">
                  <c:v>46.635712340102863</c:v>
                </c:pt>
                <c:pt idx="3">
                  <c:v>36.592793584383273</c:v>
                </c:pt>
                <c:pt idx="4">
                  <c:v>34.834211187369299</c:v>
                </c:pt>
                <c:pt idx="5">
                  <c:v>33.163768015883598</c:v>
                </c:pt>
                <c:pt idx="6">
                  <c:v>32.821673845043932</c:v>
                </c:pt>
                <c:pt idx="7">
                  <c:v>29.206707142969215</c:v>
                </c:pt>
                <c:pt idx="8">
                  <c:v>20.26711472473281</c:v>
                </c:pt>
                <c:pt idx="9">
                  <c:v>18.643390419374935</c:v>
                </c:pt>
                <c:pt idx="10">
                  <c:v>9.9891777902292009</c:v>
                </c:pt>
                <c:pt idx="11">
                  <c:v>6.5187430623146918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4-49C0-AE51-1ACFD9B9A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8456960"/>
        <c:axId val="632477888"/>
      </c:barChart>
      <c:catAx>
        <c:axId val="628456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32477888"/>
        <c:crosses val="autoZero"/>
        <c:auto val="1"/>
        <c:lblAlgn val="ctr"/>
        <c:lblOffset val="100"/>
        <c:noMultiLvlLbl val="0"/>
      </c:catAx>
      <c:valAx>
        <c:axId val="6324778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2845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1 - Nem indokolt</c:v>
                </c:pt>
              </c:strCache>
            </c:strRef>
          </c:tx>
          <c:spPr>
            <a:solidFill>
              <a:srgbClr val="3855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Munka1!$B$1:$R$1</c:f>
              <c:strCache>
                <c:ptCount val="17"/>
                <c:pt idx="0">
                  <c:v>Egyetemi képzések tartalmának jobb hozzáigazítása a piaci kereslethez </c:v>
                </c:pt>
                <c:pt idx="1">
                  <c:v>Szakképzésben az IT-szakmai képzések jelentős minőségi fejlesztése</c:v>
                </c:pt>
                <c:pt idx="2">
                  <c:v>Felnőttképzési területen a magas szintű digitális kompetenciával rendelkező munkavállalók továbbképzésének (upskilling) támogatása (pl. hitelprogram)</c:v>
                </c:pt>
                <c:pt idx="3">
                  <c:v>Az IT területre is kiterjedő interdiszciplináris képzések indítása minden szakterületen (pl. agár-, egészségügyi, stb. digitalizációs szakemberek képzése) </c:v>
                </c:pt>
                <c:pt idx="4">
                  <c:v>Egyetemi képzési struktúra átalakítása: még több BSc (BProf) képzés</c:v>
                </c:pt>
                <c:pt idx="5">
                  <c:v>Szakképzésben az IT-szakmai képzések jelentős számszerű bővítése</c:v>
                </c:pt>
                <c:pt idx="6">
                  <c:v>Az informatikai képzőhelyek, bootcamp iskolák kínálatának jelentős felskálázása</c:v>
                </c:pt>
                <c:pt idx="7">
                  <c:v>Az IT szakokon a lemorzsolódás csökkentése</c:v>
                </c:pt>
                <c:pt idx="8">
                  <c:v>Felsőoktatási felvételi keretszámok megemelése az IT-szakokon </c:v>
                </c:pt>
                <c:pt idx="9">
                  <c:v>Köznevelésben a programozás széles körű elterjesztése, a digitális kultúra mellett az algoritmizáló gondolkodás oktatása</c:v>
                </c:pt>
                <c:pt idx="10">
                  <c:v>A külföldön / külföldre dolgozó magyar IT szakemberek hazacsábítása </c:v>
                </c:pt>
                <c:pt idx="11">
                  <c:v>Motiváció: a pályaválasztás előtt álló diákok orientálása általában az MTMI, illetve konkrétan az IT képzések felé</c:v>
                </c:pt>
                <c:pt idx="12">
                  <c:v>A digitális kompetenciák fejlesztését célzó széles merítésű programok a munkavállalók körében</c:v>
                </c:pt>
                <c:pt idx="13">
                  <c:v>Az IT szakemberek pályaelhagyásának (karrierváltásának) mérséklése a kiváltó okok feltárásával és kezelésével</c:v>
                </c:pt>
                <c:pt idx="14">
                  <c:v>Szemléletformálás: az IT szakma és általában a digitalizáció társadalmi megítélésének javítása, vonzerejének növelése</c:v>
                </c:pt>
                <c:pt idx="15">
                  <c:v>Külföldi IT szakemberek magyarországi letelepedésének megkönnyítése (pl. digitális nomád vízum)</c:v>
                </c:pt>
                <c:pt idx="16">
                  <c:v>A hazai IT szakemberek külföldre vándorlásának megfékezése</c:v>
                </c:pt>
              </c:strCache>
            </c:strRef>
          </c:cat>
          <c:val>
            <c:numRef>
              <c:f>Munka1!$B$2:$R$2</c:f>
              <c:numCache>
                <c:formatCode>General</c:formatCode>
                <c:ptCount val="17"/>
                <c:pt idx="0">
                  <c:v>7.4</c:v>
                </c:pt>
                <c:pt idx="1">
                  <c:v>10.6</c:v>
                </c:pt>
                <c:pt idx="2">
                  <c:v>13</c:v>
                </c:pt>
                <c:pt idx="3">
                  <c:v>15.2</c:v>
                </c:pt>
                <c:pt idx="4">
                  <c:v>20.5</c:v>
                </c:pt>
                <c:pt idx="5">
                  <c:v>20.9</c:v>
                </c:pt>
                <c:pt idx="6">
                  <c:v>21.2</c:v>
                </c:pt>
                <c:pt idx="7">
                  <c:v>23.8</c:v>
                </c:pt>
                <c:pt idx="8">
                  <c:v>33.4</c:v>
                </c:pt>
                <c:pt idx="9">
                  <c:v>5.7</c:v>
                </c:pt>
                <c:pt idx="10">
                  <c:v>16.399999999999999</c:v>
                </c:pt>
                <c:pt idx="11">
                  <c:v>11</c:v>
                </c:pt>
                <c:pt idx="12">
                  <c:v>11</c:v>
                </c:pt>
                <c:pt idx="13">
                  <c:v>18.3</c:v>
                </c:pt>
                <c:pt idx="14">
                  <c:v>15.6</c:v>
                </c:pt>
                <c:pt idx="15">
                  <c:v>24.6</c:v>
                </c:pt>
                <c:pt idx="1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0-48A2-9A89-6E696CDEEB8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608F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Munka1!$B$1:$R$1</c:f>
              <c:strCache>
                <c:ptCount val="17"/>
                <c:pt idx="0">
                  <c:v>Egyetemi képzések tartalmának jobb hozzáigazítása a piaci kereslethez </c:v>
                </c:pt>
                <c:pt idx="1">
                  <c:v>Szakképzésben az IT-szakmai képzések jelentős minőségi fejlesztése</c:v>
                </c:pt>
                <c:pt idx="2">
                  <c:v>Felnőttképzési területen a magas szintű digitális kompetenciával rendelkező munkavállalók továbbképzésének (upskilling) támogatása (pl. hitelprogram)</c:v>
                </c:pt>
                <c:pt idx="3">
                  <c:v>Az IT területre is kiterjedő interdiszciplináris képzések indítása minden szakterületen (pl. agár-, egészségügyi, stb. digitalizációs szakemberek képzése) </c:v>
                </c:pt>
                <c:pt idx="4">
                  <c:v>Egyetemi képzési struktúra átalakítása: még több BSc (BProf) képzés</c:v>
                </c:pt>
                <c:pt idx="5">
                  <c:v>Szakképzésben az IT-szakmai képzések jelentős számszerű bővítése</c:v>
                </c:pt>
                <c:pt idx="6">
                  <c:v>Az informatikai képzőhelyek, bootcamp iskolák kínálatának jelentős felskálázása</c:v>
                </c:pt>
                <c:pt idx="7">
                  <c:v>Az IT szakokon a lemorzsolódás csökkentése</c:v>
                </c:pt>
                <c:pt idx="8">
                  <c:v>Felsőoktatási felvételi keretszámok megemelése az IT-szakokon </c:v>
                </c:pt>
                <c:pt idx="9">
                  <c:v>Köznevelésben a programozás széles körű elterjesztése, a digitális kultúra mellett az algoritmizáló gondolkodás oktatása</c:v>
                </c:pt>
                <c:pt idx="10">
                  <c:v>A külföldön / külföldre dolgozó magyar IT szakemberek hazacsábítása </c:v>
                </c:pt>
                <c:pt idx="11">
                  <c:v>Motiváció: a pályaválasztás előtt álló diákok orientálása általában az MTMI, illetve konkrétan az IT képzések felé</c:v>
                </c:pt>
                <c:pt idx="12">
                  <c:v>A digitális kompetenciák fejlesztését célzó széles merítésű programok a munkavállalók körében</c:v>
                </c:pt>
                <c:pt idx="13">
                  <c:v>Az IT szakemberek pályaelhagyásának (karrierváltásának) mérséklése a kiváltó okok feltárásával és kezelésével</c:v>
                </c:pt>
                <c:pt idx="14">
                  <c:v>Szemléletformálás: az IT szakma és általában a digitalizáció társadalmi megítélésének javítása, vonzerejének növelése</c:v>
                </c:pt>
                <c:pt idx="15">
                  <c:v>Külföldi IT szakemberek magyarországi letelepedésének megkönnyítése (pl. digitális nomád vízum)</c:v>
                </c:pt>
                <c:pt idx="16">
                  <c:v>A hazai IT szakemberek külföldre vándorlásának megfékezése</c:v>
                </c:pt>
              </c:strCache>
            </c:strRef>
          </c:cat>
          <c:val>
            <c:numRef>
              <c:f>Munka1!$B$3:$R$3</c:f>
              <c:numCache>
                <c:formatCode>General</c:formatCode>
                <c:ptCount val="17"/>
                <c:pt idx="0">
                  <c:v>3.8</c:v>
                </c:pt>
                <c:pt idx="1">
                  <c:v>6.5</c:v>
                </c:pt>
                <c:pt idx="2">
                  <c:v>13.4</c:v>
                </c:pt>
                <c:pt idx="3">
                  <c:v>17.3</c:v>
                </c:pt>
                <c:pt idx="4">
                  <c:v>17.7</c:v>
                </c:pt>
                <c:pt idx="5">
                  <c:v>16.3</c:v>
                </c:pt>
                <c:pt idx="6">
                  <c:v>17.7</c:v>
                </c:pt>
                <c:pt idx="7">
                  <c:v>19.399999999999999</c:v>
                </c:pt>
                <c:pt idx="8">
                  <c:v>18.399999999999999</c:v>
                </c:pt>
                <c:pt idx="9">
                  <c:v>9.3000000000000007</c:v>
                </c:pt>
                <c:pt idx="10">
                  <c:v>11.5</c:v>
                </c:pt>
                <c:pt idx="11">
                  <c:v>14.8</c:v>
                </c:pt>
                <c:pt idx="12">
                  <c:v>17.100000000000001</c:v>
                </c:pt>
                <c:pt idx="13">
                  <c:v>17.399999999999999</c:v>
                </c:pt>
                <c:pt idx="14">
                  <c:v>12.5</c:v>
                </c:pt>
                <c:pt idx="15">
                  <c:v>13.4</c:v>
                </c:pt>
                <c:pt idx="16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0-48A2-9A89-6E696CDEEB8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8DC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Munka1!$B$1:$R$1</c:f>
              <c:strCache>
                <c:ptCount val="17"/>
                <c:pt idx="0">
                  <c:v>Egyetemi képzések tartalmának jobb hozzáigazítása a piaci kereslethez </c:v>
                </c:pt>
                <c:pt idx="1">
                  <c:v>Szakképzésben az IT-szakmai képzések jelentős minőségi fejlesztése</c:v>
                </c:pt>
                <c:pt idx="2">
                  <c:v>Felnőttképzési területen a magas szintű digitális kompetenciával rendelkező munkavállalók továbbképzésének (upskilling) támogatása (pl. hitelprogram)</c:v>
                </c:pt>
                <c:pt idx="3">
                  <c:v>Az IT területre is kiterjedő interdiszciplináris képzések indítása minden szakterületen (pl. agár-, egészségügyi, stb. digitalizációs szakemberek képzése) </c:v>
                </c:pt>
                <c:pt idx="4">
                  <c:v>Egyetemi képzési struktúra átalakítása: még több BSc (BProf) képzés</c:v>
                </c:pt>
                <c:pt idx="5">
                  <c:v>Szakképzésben az IT-szakmai képzések jelentős számszerű bővítése</c:v>
                </c:pt>
                <c:pt idx="6">
                  <c:v>Az informatikai képzőhelyek, bootcamp iskolák kínálatának jelentős felskálázása</c:v>
                </c:pt>
                <c:pt idx="7">
                  <c:v>Az IT szakokon a lemorzsolódás csökkentése</c:v>
                </c:pt>
                <c:pt idx="8">
                  <c:v>Felsőoktatási felvételi keretszámok megemelése az IT-szakokon </c:v>
                </c:pt>
                <c:pt idx="9">
                  <c:v>Köznevelésben a programozás széles körű elterjesztése, a digitális kultúra mellett az algoritmizáló gondolkodás oktatása</c:v>
                </c:pt>
                <c:pt idx="10">
                  <c:v>A külföldön / külföldre dolgozó magyar IT szakemberek hazacsábítása </c:v>
                </c:pt>
                <c:pt idx="11">
                  <c:v>Motiváció: a pályaválasztás előtt álló diákok orientálása általában az MTMI, illetve konkrétan az IT képzések felé</c:v>
                </c:pt>
                <c:pt idx="12">
                  <c:v>A digitális kompetenciák fejlesztését célzó széles merítésű programok a munkavállalók körében</c:v>
                </c:pt>
                <c:pt idx="13">
                  <c:v>Az IT szakemberek pályaelhagyásának (karrierváltásának) mérséklése a kiváltó okok feltárásával és kezelésével</c:v>
                </c:pt>
                <c:pt idx="14">
                  <c:v>Szemléletformálás: az IT szakma és általában a digitalizáció társadalmi megítélésének javítása, vonzerejének növelése</c:v>
                </c:pt>
                <c:pt idx="15">
                  <c:v>Külföldi IT szakemberek magyarországi letelepedésének megkönnyítése (pl. digitális nomád vízum)</c:v>
                </c:pt>
                <c:pt idx="16">
                  <c:v>A hazai IT szakemberek külföldre vándorlásának megfékezése</c:v>
                </c:pt>
              </c:strCache>
            </c:strRef>
          </c:cat>
          <c:val>
            <c:numRef>
              <c:f>Munka1!$B$4:$R$4</c:f>
              <c:numCache>
                <c:formatCode>General</c:formatCode>
                <c:ptCount val="17"/>
                <c:pt idx="0">
                  <c:v>11.8</c:v>
                </c:pt>
                <c:pt idx="1">
                  <c:v>12.5</c:v>
                </c:pt>
                <c:pt idx="2">
                  <c:v>26.9</c:v>
                </c:pt>
                <c:pt idx="3">
                  <c:v>25.8</c:v>
                </c:pt>
                <c:pt idx="4">
                  <c:v>26.4</c:v>
                </c:pt>
                <c:pt idx="5">
                  <c:v>27.5</c:v>
                </c:pt>
                <c:pt idx="6">
                  <c:v>26.8</c:v>
                </c:pt>
                <c:pt idx="7">
                  <c:v>24.6</c:v>
                </c:pt>
                <c:pt idx="8">
                  <c:v>26.7</c:v>
                </c:pt>
                <c:pt idx="9">
                  <c:v>15</c:v>
                </c:pt>
                <c:pt idx="10">
                  <c:v>19.5</c:v>
                </c:pt>
                <c:pt idx="11">
                  <c:v>25.2</c:v>
                </c:pt>
                <c:pt idx="12">
                  <c:v>25.1</c:v>
                </c:pt>
                <c:pt idx="13">
                  <c:v>17.8</c:v>
                </c:pt>
                <c:pt idx="14">
                  <c:v>26.7</c:v>
                </c:pt>
                <c:pt idx="15">
                  <c:v>19.899999999999999</c:v>
                </c:pt>
                <c:pt idx="16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50-48A2-9A89-6E696CDEEB8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C70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Munka1!$B$1:$R$1</c:f>
              <c:strCache>
                <c:ptCount val="17"/>
                <c:pt idx="0">
                  <c:v>Egyetemi képzések tartalmának jobb hozzáigazítása a piaci kereslethez </c:v>
                </c:pt>
                <c:pt idx="1">
                  <c:v>Szakképzésben az IT-szakmai képzések jelentős minőségi fejlesztése</c:v>
                </c:pt>
                <c:pt idx="2">
                  <c:v>Felnőttképzési területen a magas szintű digitális kompetenciával rendelkező munkavállalók továbbképzésének (upskilling) támogatása (pl. hitelprogram)</c:v>
                </c:pt>
                <c:pt idx="3">
                  <c:v>Az IT területre is kiterjedő interdiszciplináris képzések indítása minden szakterületen (pl. agár-, egészségügyi, stb. digitalizációs szakemberek képzése) </c:v>
                </c:pt>
                <c:pt idx="4">
                  <c:v>Egyetemi képzési struktúra átalakítása: még több BSc (BProf) képzés</c:v>
                </c:pt>
                <c:pt idx="5">
                  <c:v>Szakképzésben az IT-szakmai képzések jelentős számszerű bővítése</c:v>
                </c:pt>
                <c:pt idx="6">
                  <c:v>Az informatikai képzőhelyek, bootcamp iskolák kínálatának jelentős felskálázása</c:v>
                </c:pt>
                <c:pt idx="7">
                  <c:v>Az IT szakokon a lemorzsolódás csökkentése</c:v>
                </c:pt>
                <c:pt idx="8">
                  <c:v>Felsőoktatási felvételi keretszámok megemelése az IT-szakokon </c:v>
                </c:pt>
                <c:pt idx="9">
                  <c:v>Köznevelésben a programozás széles körű elterjesztése, a digitális kultúra mellett az algoritmizáló gondolkodás oktatása</c:v>
                </c:pt>
                <c:pt idx="10">
                  <c:v>A külföldön / külföldre dolgozó magyar IT szakemberek hazacsábítása </c:v>
                </c:pt>
                <c:pt idx="11">
                  <c:v>Motiváció: a pályaválasztás előtt álló diákok orientálása általában az MTMI, illetve konkrétan az IT képzések felé</c:v>
                </c:pt>
                <c:pt idx="12">
                  <c:v>A digitális kompetenciák fejlesztését célzó széles merítésű programok a munkavállalók körében</c:v>
                </c:pt>
                <c:pt idx="13">
                  <c:v>Az IT szakemberek pályaelhagyásának (karrierváltásának) mérséklése a kiváltó okok feltárásával és kezelésével</c:v>
                </c:pt>
                <c:pt idx="14">
                  <c:v>Szemléletformálás: az IT szakma és általában a digitalizáció társadalmi megítélésének javítása, vonzerejének növelése</c:v>
                </c:pt>
                <c:pt idx="15">
                  <c:v>Külföldi IT szakemberek magyarországi letelepedésének megkönnyítése (pl. digitális nomád vízum)</c:v>
                </c:pt>
                <c:pt idx="16">
                  <c:v>A hazai IT szakemberek külföldre vándorlásának megfékezése</c:v>
                </c:pt>
              </c:strCache>
            </c:strRef>
          </c:cat>
          <c:val>
            <c:numRef>
              <c:f>Munka1!$B$5:$R$5</c:f>
              <c:numCache>
                <c:formatCode>General</c:formatCode>
                <c:ptCount val="17"/>
                <c:pt idx="0">
                  <c:v>21.1</c:v>
                </c:pt>
                <c:pt idx="1">
                  <c:v>26.9</c:v>
                </c:pt>
                <c:pt idx="2">
                  <c:v>26.6</c:v>
                </c:pt>
                <c:pt idx="3">
                  <c:v>23.8</c:v>
                </c:pt>
                <c:pt idx="4">
                  <c:v>18.2</c:v>
                </c:pt>
                <c:pt idx="5">
                  <c:v>21.9</c:v>
                </c:pt>
                <c:pt idx="6">
                  <c:v>21.9</c:v>
                </c:pt>
                <c:pt idx="7">
                  <c:v>19.100000000000001</c:v>
                </c:pt>
                <c:pt idx="8">
                  <c:v>12</c:v>
                </c:pt>
                <c:pt idx="9">
                  <c:v>26.9</c:v>
                </c:pt>
                <c:pt idx="10">
                  <c:v>20</c:v>
                </c:pt>
                <c:pt idx="11">
                  <c:v>30.5</c:v>
                </c:pt>
                <c:pt idx="12">
                  <c:v>25.2</c:v>
                </c:pt>
                <c:pt idx="13">
                  <c:v>17.8</c:v>
                </c:pt>
                <c:pt idx="14">
                  <c:v>22.6</c:v>
                </c:pt>
                <c:pt idx="15">
                  <c:v>18.5</c:v>
                </c:pt>
                <c:pt idx="16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50-48A2-9A89-6E696CDEEB8B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5 - Azonnali beavatkozásra van szükség</c:v>
                </c:pt>
              </c:strCache>
            </c:strRef>
          </c:tx>
          <c:spPr>
            <a:solidFill>
              <a:srgbClr val="E22035"/>
            </a:solidFill>
            <a:ln>
              <a:solidFill>
                <a:schemeClr val="accent3">
                  <a:alpha val="99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Munka1!$B$1:$R$1</c:f>
              <c:strCache>
                <c:ptCount val="17"/>
                <c:pt idx="0">
                  <c:v>Egyetemi képzések tartalmának jobb hozzáigazítása a piaci kereslethez </c:v>
                </c:pt>
                <c:pt idx="1">
                  <c:v>Szakképzésben az IT-szakmai képzések jelentős minőségi fejlesztése</c:v>
                </c:pt>
                <c:pt idx="2">
                  <c:v>Felnőttképzési területen a magas szintű digitális kompetenciával rendelkező munkavállalók továbbképzésének (upskilling) támogatása (pl. hitelprogram)</c:v>
                </c:pt>
                <c:pt idx="3">
                  <c:v>Az IT területre is kiterjedő interdiszciplináris képzések indítása minden szakterületen (pl. agár-, egészségügyi, stb. digitalizációs szakemberek képzése) </c:v>
                </c:pt>
                <c:pt idx="4">
                  <c:v>Egyetemi képzési struktúra átalakítása: még több BSc (BProf) képzés</c:v>
                </c:pt>
                <c:pt idx="5">
                  <c:v>Szakképzésben az IT-szakmai képzések jelentős számszerű bővítése</c:v>
                </c:pt>
                <c:pt idx="6">
                  <c:v>Az informatikai képzőhelyek, bootcamp iskolák kínálatának jelentős felskálázása</c:v>
                </c:pt>
                <c:pt idx="7">
                  <c:v>Az IT szakokon a lemorzsolódás csökkentése</c:v>
                </c:pt>
                <c:pt idx="8">
                  <c:v>Felsőoktatási felvételi keretszámok megemelése az IT-szakokon </c:v>
                </c:pt>
                <c:pt idx="9">
                  <c:v>Köznevelésben a programozás széles körű elterjesztése, a digitális kultúra mellett az algoritmizáló gondolkodás oktatása</c:v>
                </c:pt>
                <c:pt idx="10">
                  <c:v>A külföldön / külföldre dolgozó magyar IT szakemberek hazacsábítása </c:v>
                </c:pt>
                <c:pt idx="11">
                  <c:v>Motiváció: a pályaválasztás előtt álló diákok orientálása általában az MTMI, illetve konkrétan az IT képzések felé</c:v>
                </c:pt>
                <c:pt idx="12">
                  <c:v>A digitális kompetenciák fejlesztését célzó széles merítésű programok a munkavállalók körében</c:v>
                </c:pt>
                <c:pt idx="13">
                  <c:v>Az IT szakemberek pályaelhagyásának (karrierváltásának) mérséklése a kiváltó okok feltárásával és kezelésével</c:v>
                </c:pt>
                <c:pt idx="14">
                  <c:v>Szemléletformálás: az IT szakma és általában a digitalizáció társadalmi megítélésének javítása, vonzerejének növelése</c:v>
                </c:pt>
                <c:pt idx="15">
                  <c:v>Külföldi IT szakemberek magyarországi letelepedésének megkönnyítése (pl. digitális nomád vízum)</c:v>
                </c:pt>
                <c:pt idx="16">
                  <c:v>A hazai IT szakemberek külföldre vándorlásának megfékezése</c:v>
                </c:pt>
              </c:strCache>
            </c:strRef>
          </c:cat>
          <c:val>
            <c:numRef>
              <c:f>Munka1!$B$6:$R$6</c:f>
              <c:numCache>
                <c:formatCode>General</c:formatCode>
                <c:ptCount val="17"/>
                <c:pt idx="0">
                  <c:v>55.9</c:v>
                </c:pt>
                <c:pt idx="1">
                  <c:v>43.6</c:v>
                </c:pt>
                <c:pt idx="2">
                  <c:v>20.100000000000001</c:v>
                </c:pt>
                <c:pt idx="3">
                  <c:v>17.899999999999999</c:v>
                </c:pt>
                <c:pt idx="4">
                  <c:v>17.2</c:v>
                </c:pt>
                <c:pt idx="5">
                  <c:v>13.3</c:v>
                </c:pt>
                <c:pt idx="6">
                  <c:v>12.4</c:v>
                </c:pt>
                <c:pt idx="7">
                  <c:v>13</c:v>
                </c:pt>
                <c:pt idx="8">
                  <c:v>9.6</c:v>
                </c:pt>
                <c:pt idx="9">
                  <c:v>43.1</c:v>
                </c:pt>
                <c:pt idx="10">
                  <c:v>32.6</c:v>
                </c:pt>
                <c:pt idx="11">
                  <c:v>18.5</c:v>
                </c:pt>
                <c:pt idx="12">
                  <c:v>21.6</c:v>
                </c:pt>
                <c:pt idx="13">
                  <c:v>28.8</c:v>
                </c:pt>
                <c:pt idx="14">
                  <c:v>22.6</c:v>
                </c:pt>
                <c:pt idx="15">
                  <c:v>23.6</c:v>
                </c:pt>
                <c:pt idx="16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50-48A2-9A89-6E696CDEEB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4547072"/>
        <c:axId val="697680448"/>
      </c:barChart>
      <c:catAx>
        <c:axId val="644547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97680448"/>
        <c:crosses val="autoZero"/>
        <c:auto val="1"/>
        <c:lblAlgn val="ctr"/>
        <c:lblOffset val="100"/>
        <c:noMultiLvlLbl val="0"/>
      </c:catAx>
      <c:valAx>
        <c:axId val="6976804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4454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46848679709324"/>
          <c:y val="9.529972791085424E-2"/>
          <c:w val="0.52155716727656509"/>
          <c:h val="0.869888610157479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B6A9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Munka1!$A$2:$A$13</c:f>
              <c:strCache>
                <c:ptCount val="12"/>
                <c:pt idx="0">
                  <c:v>Nem kell utaznom a munkahelyre</c:v>
                </c:pt>
                <c:pt idx="1">
                  <c:v>Saját időbeosztás, nagyobb önállóság</c:v>
                </c:pt>
                <c:pt idx="2">
                  <c:v>Nem kell szabadságot kivenni apró-cseprő otthoni ügyintézések miatt</c:v>
                </c:pt>
                <c:pt idx="3">
                  <c:v>Hatékonyabb a munkavégzés</c:v>
                </c:pt>
                <c:pt idx="4">
                  <c:v>Kisebb környezetterhelés (nincs ingázás)</c:v>
                </c:pt>
                <c:pt idx="5">
                  <c:v>Lehetőség az otthoni és munkahelyi feladatok párhuzamos elvégzésére</c:v>
                </c:pt>
                <c:pt idx="6">
                  <c:v>Jobb munka-magánélet egyensúly</c:v>
                </c:pt>
                <c:pt idx="7">
                  <c:v>Több idő marad pihenésre</c:v>
                </c:pt>
                <c:pt idx="8">
                  <c:v>Biztonságosabb járványügyi szempontból</c:v>
                </c:pt>
                <c:pt idx="9">
                  <c:v>Könnyebb megoldani az étkezést</c:v>
                </c:pt>
                <c:pt idx="10">
                  <c:v>Kellemesebb a munkakörnyezet</c:v>
                </c:pt>
                <c:pt idx="11">
                  <c:v>Nem tudom/nem válaszolok</c:v>
                </c:pt>
              </c:strCache>
            </c:strRef>
          </c:cat>
          <c:val>
            <c:numRef>
              <c:f>Munka1!$B$2:$B$13</c:f>
              <c:numCache>
                <c:formatCode>###0.0</c:formatCode>
                <c:ptCount val="12"/>
                <c:pt idx="0">
                  <c:v>69.623464761514441</c:v>
                </c:pt>
                <c:pt idx="1">
                  <c:v>40.699589433754298</c:v>
                </c:pt>
                <c:pt idx="2">
                  <c:v>34.983757631887066</c:v>
                </c:pt>
                <c:pt idx="3">
                  <c:v>30.885431382231868</c:v>
                </c:pt>
                <c:pt idx="4">
                  <c:v>27.432592499746814</c:v>
                </c:pt>
                <c:pt idx="5">
                  <c:v>27.18065290219624</c:v>
                </c:pt>
                <c:pt idx="6">
                  <c:v>23.881262104402399</c:v>
                </c:pt>
                <c:pt idx="7">
                  <c:v>18.493538639721958</c:v>
                </c:pt>
                <c:pt idx="8">
                  <c:v>8.6176068810103459</c:v>
                </c:pt>
                <c:pt idx="9">
                  <c:v>6.842077615478809</c:v>
                </c:pt>
                <c:pt idx="10">
                  <c:v>5.2595031217926635</c:v>
                </c:pt>
                <c:pt idx="11">
                  <c:v>0.61990193799953519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8-44B7-9314-DFEF79965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2308224"/>
        <c:axId val="633300096"/>
      </c:barChart>
      <c:catAx>
        <c:axId val="632308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33300096"/>
        <c:crosses val="autoZero"/>
        <c:auto val="1"/>
        <c:lblAlgn val="ctr"/>
        <c:lblOffset val="100"/>
        <c:noMultiLvlLbl val="0"/>
      </c:catAx>
      <c:valAx>
        <c:axId val="6333000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3230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46848679709324"/>
          <c:y val="9.529972791085424E-2"/>
          <c:w val="0.52155716727656509"/>
          <c:h val="0.869888610157479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B6A9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Munka1!$A$2:$A$14</c:f>
              <c:strCache>
                <c:ptCount val="13"/>
                <c:pt idx="0">
                  <c:v>Rugalmasság: ott és akkor dolgozom, ahol és amikor akarok</c:v>
                </c:pt>
                <c:pt idx="1">
                  <c:v>Saját időbeosztás, nagyobb önállóság, szabadságérzet</c:v>
                </c:pt>
                <c:pt idx="2">
                  <c:v>A teljesítményt, nem az időt fizetik</c:v>
                </c:pt>
                <c:pt idx="3">
                  <c:v>Jobb munka-magánélet egyensúly</c:v>
                </c:pt>
                <c:pt idx="4">
                  <c:v>Jobb életminőség: munka után azonnali kikapcsolás, több idő jut pihenésre</c:v>
                </c:pt>
                <c:pt idx="5">
                  <c:v>Az állandó utazás lehetősége</c:v>
                </c:pt>
                <c:pt idx="6">
                  <c:v>Sokszínű, változatos, érdekes munka lehetősége</c:v>
                </c:pt>
                <c:pt idx="7">
                  <c:v>Kalandos, inspiráló, fiatalos életmód</c:v>
                </c:pt>
                <c:pt idx="8">
                  <c:v>Hatékonyabb a munkavégzés</c:v>
                </c:pt>
                <c:pt idx="9">
                  <c:v>Új élmények, benyomások, kapcsolatok</c:v>
                </c:pt>
                <c:pt idx="10">
                  <c:v>Kellemesebb a munkakörnyezet</c:v>
                </c:pt>
                <c:pt idx="11">
                  <c:v>Nincs „hivatali kavarás”, fúrás, helyezkedés</c:v>
                </c:pt>
                <c:pt idx="12">
                  <c:v>Nem tudom/nem válaszolok</c:v>
                </c:pt>
              </c:strCache>
            </c:strRef>
          </c:cat>
          <c:val>
            <c:numRef>
              <c:f>Munka1!$B$2:$B$14</c:f>
              <c:numCache>
                <c:formatCode>###0.0</c:formatCode>
                <c:ptCount val="13"/>
                <c:pt idx="0">
                  <c:v>64.300907809652784</c:v>
                </c:pt>
                <c:pt idx="1">
                  <c:v>40.902887159701571</c:v>
                </c:pt>
                <c:pt idx="2">
                  <c:v>38.010077703114462</c:v>
                </c:pt>
                <c:pt idx="3">
                  <c:v>21.098648009011164</c:v>
                </c:pt>
                <c:pt idx="4">
                  <c:v>18.843465032559767</c:v>
                </c:pt>
                <c:pt idx="5">
                  <c:v>16.08636671112793</c:v>
                </c:pt>
                <c:pt idx="6">
                  <c:v>15.700852575008453</c:v>
                </c:pt>
                <c:pt idx="7">
                  <c:v>15.082106293165779</c:v>
                </c:pt>
                <c:pt idx="8">
                  <c:v>13.044420384303049</c:v>
                </c:pt>
                <c:pt idx="9">
                  <c:v>11.928652298371153</c:v>
                </c:pt>
                <c:pt idx="10">
                  <c:v>9.6602654216253629</c:v>
                </c:pt>
                <c:pt idx="11">
                  <c:v>7.6191483703194836</c:v>
                </c:pt>
                <c:pt idx="12">
                  <c:v>4.0319235888806482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B-4109-8636-384BDC8B9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4147328"/>
        <c:axId val="633305856"/>
      </c:barChart>
      <c:catAx>
        <c:axId val="634147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33305856"/>
        <c:crosses val="autoZero"/>
        <c:auto val="1"/>
        <c:lblAlgn val="ctr"/>
        <c:lblOffset val="100"/>
        <c:noMultiLvlLbl val="0"/>
      </c:catAx>
      <c:valAx>
        <c:axId val="6333058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3414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46848679709324"/>
          <c:y val="9.529972791085424E-2"/>
          <c:w val="0.52155716727656509"/>
          <c:h val="0.869888610157479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B6A9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Munka1!$A$2:$A$14</c:f>
              <c:strCache>
                <c:ptCount val="13"/>
                <c:pt idx="0">
                  <c:v>Magány, társaság hiánya</c:v>
                </c:pt>
                <c:pt idx="1">
                  <c:v>A munkanapnak „sosincs vége”</c:v>
                </c:pt>
                <c:pt idx="2">
                  <c:v>Monotonitás, ingerszegény környezet</c:v>
                </c:pt>
                <c:pt idx="3">
                  <c:v>Kívül rekedtség érzése (távol a tűztől)</c:v>
                </c:pt>
                <c:pt idx="4">
                  <c:v>Túl sok online megbeszélés</c:v>
                </c:pt>
                <c:pt idx="5">
                  <c:v>Kommunikációs nehézségek (elakadó információk)</c:v>
                </c:pt>
                <c:pt idx="6">
                  <c:v>Túl sok zavaró tényező (család, otthoni feladatok, stb.)</c:v>
                </c:pt>
                <c:pt idx="7">
                  <c:v>Szakmai támogatás és fejlődés hiánya</c:v>
                </c:pt>
                <c:pt idx="8">
                  <c:v>Túl laza időbeosztás, kevésbé koncentrált munkavégzés</c:v>
                </c:pt>
                <c:pt idx="9">
                  <c:v>Kevésbé hatékony munkavégzés</c:v>
                </c:pt>
                <c:pt idx="10">
                  <c:v>Frusztráló az otthoni és munkahelyi feladatok párhuzamos megjelenése</c:v>
                </c:pt>
                <c:pt idx="11">
                  <c:v>Nem tudom/nem válaszolok</c:v>
                </c:pt>
                <c:pt idx="12">
                  <c:v>Nehezebb megoldani az étkezést</c:v>
                </c:pt>
              </c:strCache>
            </c:strRef>
          </c:cat>
          <c:val>
            <c:numRef>
              <c:f>Munka1!$B$2:$B$14</c:f>
              <c:numCache>
                <c:formatCode>###0.0</c:formatCode>
                <c:ptCount val="13"/>
                <c:pt idx="0">
                  <c:v>54.352882484298696</c:v>
                </c:pt>
                <c:pt idx="1">
                  <c:v>35.353744940807672</c:v>
                </c:pt>
                <c:pt idx="2">
                  <c:v>26.711204601973655</c:v>
                </c:pt>
                <c:pt idx="3">
                  <c:v>23.923169084773669</c:v>
                </c:pt>
                <c:pt idx="4">
                  <c:v>22.986747572682294</c:v>
                </c:pt>
                <c:pt idx="5">
                  <c:v>20.668644834518521</c:v>
                </c:pt>
                <c:pt idx="6">
                  <c:v>19.351146542016458</c:v>
                </c:pt>
                <c:pt idx="7">
                  <c:v>16.532443517288904</c:v>
                </c:pt>
                <c:pt idx="8">
                  <c:v>7.3195187909939134</c:v>
                </c:pt>
                <c:pt idx="9">
                  <c:v>7.3162804023052725</c:v>
                </c:pt>
                <c:pt idx="10">
                  <c:v>7.1406299788031884</c:v>
                </c:pt>
                <c:pt idx="11">
                  <c:v>3.3485788974387867</c:v>
                </c:pt>
                <c:pt idx="12">
                  <c:v>2.566717153375131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6-4C53-B4D0-946C2F5F7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3688064"/>
        <c:axId val="633303552"/>
      </c:barChart>
      <c:catAx>
        <c:axId val="633688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33303552"/>
        <c:crosses val="autoZero"/>
        <c:auto val="1"/>
        <c:lblAlgn val="ctr"/>
        <c:lblOffset val="100"/>
        <c:noMultiLvlLbl val="0"/>
      </c:catAx>
      <c:valAx>
        <c:axId val="63330355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3368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46848679709324"/>
          <c:y val="9.529972791085424E-2"/>
          <c:w val="0.52155716727656509"/>
          <c:h val="0.869888610157479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BB6A9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Munka1!$A$2:$A$14</c:f>
              <c:strCache>
                <c:ptCount val="13"/>
                <c:pt idx="0">
                  <c:v>Magány, társaság hiánya</c:v>
                </c:pt>
                <c:pt idx="1">
                  <c:v>A munkanapnak „sosincs vége”, állandó online jelenlét</c:v>
                </c:pt>
                <c:pt idx="2">
                  <c:v>Munkakényszer (félelem a munka/megbízás elvesztésétől)</c:v>
                </c:pt>
                <c:pt idx="3">
                  <c:v>A valahová tartozás érzésének hiánya</c:v>
                </c:pt>
                <c:pt idx="4">
                  <c:v>Kommunikációs nehézségek (elakadó információk)</c:v>
                </c:pt>
                <c:pt idx="5">
                  <c:v>Kimaradástól való félelem (munkahelyi események, szakmai rendezvények, stb.) – FOMO</c:v>
                </c:pt>
                <c:pt idx="6">
                  <c:v>Szakmai támogatás és fejlődés hiánya</c:v>
                </c:pt>
                <c:pt idx="7">
                  <c:v>Kívül rekedtség érzése (távol a tűztől)</c:v>
                </c:pt>
                <c:pt idx="8">
                  <c:v>Túl sok zavaró tényező</c:v>
                </c:pt>
                <c:pt idx="9">
                  <c:v>Kevésbé hatékony munkavégzés a gyakori változások miatt (új helyszínek, szokások, stb.)</c:v>
                </c:pt>
                <c:pt idx="10">
                  <c:v>Nem tudom/nem válaszolok</c:v>
                </c:pt>
                <c:pt idx="11">
                  <c:v>Túl laza időbeosztás, kevésbé koncentrált munkavégzés</c:v>
                </c:pt>
                <c:pt idx="12">
                  <c:v>Meg nem értettség érzete (ma még kevesen vannak a digitális nomádok, az emberek nem értik őket)</c:v>
                </c:pt>
              </c:strCache>
            </c:strRef>
          </c:cat>
          <c:val>
            <c:numRef>
              <c:f>Munka1!$B$2:$B$14</c:f>
              <c:numCache>
                <c:formatCode>###0.0</c:formatCode>
                <c:ptCount val="13"/>
                <c:pt idx="0">
                  <c:v>30.997176185343221</c:v>
                </c:pt>
                <c:pt idx="1">
                  <c:v>29.405591689115738</c:v>
                </c:pt>
                <c:pt idx="2">
                  <c:v>28.949468982376533</c:v>
                </c:pt>
                <c:pt idx="3">
                  <c:v>26.14837092461492</c:v>
                </c:pt>
                <c:pt idx="4">
                  <c:v>21.550418349041962</c:v>
                </c:pt>
                <c:pt idx="5">
                  <c:v>17.333559311718716</c:v>
                </c:pt>
                <c:pt idx="6">
                  <c:v>16.993793253117886</c:v>
                </c:pt>
                <c:pt idx="7">
                  <c:v>14.706522359929066</c:v>
                </c:pt>
                <c:pt idx="8">
                  <c:v>13.230043544134615</c:v>
                </c:pt>
                <c:pt idx="9">
                  <c:v>11.861926514166949</c:v>
                </c:pt>
                <c:pt idx="10">
                  <c:v>11.645573562070158</c:v>
                </c:pt>
                <c:pt idx="11">
                  <c:v>10.835443582644059</c:v>
                </c:pt>
                <c:pt idx="12">
                  <c:v>8.6997356336429998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F-41DF-89D4-D17F0E474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9276672"/>
        <c:axId val="633905728"/>
      </c:barChart>
      <c:catAx>
        <c:axId val="62927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33905728"/>
        <c:crosses val="autoZero"/>
        <c:auto val="1"/>
        <c:lblAlgn val="ctr"/>
        <c:lblOffset val="100"/>
        <c:noMultiLvlLbl val="0"/>
      </c:catAx>
      <c:valAx>
        <c:axId val="6339057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2927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03460559690274E-2"/>
          <c:y val="3.2658653094372173E-2"/>
          <c:w val="0.93582243922503083"/>
          <c:h val="0.7740584220694386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1 - Egyáltalán nem számít</c:v>
                </c:pt>
              </c:strCache>
            </c:strRef>
          </c:tx>
          <c:spPr>
            <a:solidFill>
              <a:srgbClr val="E22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Munka1!$B$2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F-4CFA-8F6F-F66EBE08E8C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E852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0522956313263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CF-4CFA-8F6F-F66EBE08E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Munka1!$C$2</c:f>
              <c:numCache>
                <c:formatCode>General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CF-4CFA-8F6F-F66EBE08E8C3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EC707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078100323757007E-2"/>
                  <c:y val="-5.48376761606372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CF-4CFA-8F6F-F66EBE08E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CF-4CFA-8F6F-F66EBE08E8C3}"/>
            </c:ext>
          </c:extLst>
        </c:ser>
        <c:ser>
          <c:idx val="3"/>
          <c:order val="3"/>
          <c:tx>
            <c:strRef>
              <c:f>Munka1!$E$1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1939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59762540469644E-2"/>
                  <c:y val="-1.005345782438081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ECF-4CFA-8F6F-F66EBE08E8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Munka1!$E$2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CF-4CFA-8F6F-F66EBE08E8C3}"/>
            </c:ext>
          </c:extLst>
        </c:ser>
        <c:ser>
          <c:idx val="4"/>
          <c:order val="4"/>
          <c:tx>
            <c:strRef>
              <c:f>Munka1!$F$1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5B1B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Munka1!$F$2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ECF-4CFA-8F6F-F66EBE08E8C3}"/>
            </c:ext>
          </c:extLst>
        </c:ser>
        <c:ser>
          <c:idx val="5"/>
          <c:order val="5"/>
          <c:tx>
            <c:strRef>
              <c:f>Munka1!$G$1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94B4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Munka1!$G$2</c:f>
              <c:numCache>
                <c:formatCode>General</c:formatCode>
                <c:ptCount val="1"/>
                <c:pt idx="0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CF-4CFA-8F6F-F66EBE08E8C3}"/>
            </c:ext>
          </c:extLst>
        </c:ser>
        <c:ser>
          <c:idx val="6"/>
          <c:order val="6"/>
          <c:tx>
            <c:strRef>
              <c:f>Munka1!$H$1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608F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Munka1!$H$2</c:f>
              <c:numCache>
                <c:formatCode>General</c:formatCode>
                <c:ptCount val="1"/>
                <c:pt idx="0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ECF-4CFA-8F6F-F66EBE08E8C3}"/>
            </c:ext>
          </c:extLst>
        </c:ser>
        <c:ser>
          <c:idx val="7"/>
          <c:order val="7"/>
          <c:tx>
            <c:strRef>
              <c:f>Munka1!$I$1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4C748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Munka1!$I$2</c:f>
              <c:numCache>
                <c:formatCode>General</c:formatCode>
                <c:ptCount val="1"/>
                <c:pt idx="0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CF-4CFA-8F6F-F66EBE08E8C3}"/>
            </c:ext>
          </c:extLst>
        </c:ser>
        <c:ser>
          <c:idx val="8"/>
          <c:order val="8"/>
          <c:tx>
            <c:strRef>
              <c:f>Munka1!$J$1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3855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Munka1!$J$2</c:f>
              <c:numCache>
                <c:formatCode>General</c:formatCode>
                <c:ptCount val="1"/>
                <c:pt idx="0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ECF-4CFA-8F6F-F66EBE08E8C3}"/>
            </c:ext>
          </c:extLst>
        </c:ser>
        <c:ser>
          <c:idx val="9"/>
          <c:order val="9"/>
          <c:tx>
            <c:strRef>
              <c:f>Munka1!$K$1</c:f>
              <c:strCache>
                <c:ptCount val="1"/>
                <c:pt idx="0">
                  <c:v>10 - Teljes mértékben számít</c:v>
                </c:pt>
              </c:strCache>
            </c:strRef>
          </c:tx>
          <c:spPr>
            <a:solidFill>
              <a:srgbClr val="293E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</c:f>
              <c:strCache>
                <c:ptCount val="1"/>
                <c:pt idx="0">
                  <c:v>Tűzoltó / Katasztrófavédelmi szakember</c:v>
                </c:pt>
              </c:strCache>
            </c:strRef>
          </c:cat>
          <c:val>
            <c:numRef>
              <c:f>Munka1!$K$2</c:f>
              <c:numCache>
                <c:formatCode>General</c:formatCode>
                <c:ptCount val="1"/>
                <c:pt idx="0">
                  <c:v>39.700000000000003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CF-4CFA-8F6F-F66EBE08E8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0916480"/>
        <c:axId val="646514944"/>
      </c:barChart>
      <c:catAx>
        <c:axId val="640916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6514944"/>
        <c:crosses val="autoZero"/>
        <c:auto val="1"/>
        <c:lblAlgn val="ctr"/>
        <c:lblOffset val="100"/>
        <c:noMultiLvlLbl val="0"/>
      </c:catAx>
      <c:valAx>
        <c:axId val="6465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4091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934228355187726"/>
          <c:w val="0.99272796051462142"/>
          <c:h val="0.1306577164481227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dPt>
            <c:idx val="0"/>
            <c:bubble3D val="0"/>
            <c:spPr>
              <a:solidFill>
                <a:srgbClr val="4C748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5D-4A58-B819-9BF6A5F3D28B}"/>
              </c:ext>
            </c:extLst>
          </c:dPt>
          <c:dPt>
            <c:idx val="1"/>
            <c:bubble3D val="0"/>
            <c:spPr>
              <a:solidFill>
                <a:srgbClr val="94B4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5D-4A58-B819-9BF6A5F3D2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5D-4A58-B819-9BF6A5F3D28B}"/>
              </c:ext>
            </c:extLst>
          </c:dPt>
          <c:dPt>
            <c:idx val="3"/>
            <c:bubble3D val="0"/>
            <c:spPr>
              <a:solidFill>
                <a:srgbClr val="D8D8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5D-4A58-B819-9BF6A5F3D28B}"/>
              </c:ext>
            </c:extLst>
          </c:dPt>
          <c:dPt>
            <c:idx val="4"/>
            <c:bubble3D val="0"/>
            <c:spPr>
              <a:solidFill>
                <a:srgbClr val="D8D8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5D-4A58-B819-9BF6A5F3D2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Munka1!$A$2:$A$5</c:f>
              <c:strCache>
                <c:ptCount val="4"/>
                <c:pt idx="0">
                  <c:v>Többször is előfordult</c:v>
                </c:pt>
                <c:pt idx="1">
                  <c:v>Egyszer előfordult </c:v>
                </c:pt>
                <c:pt idx="2">
                  <c:v>Nem fordult elő </c:v>
                </c:pt>
                <c:pt idx="3">
                  <c:v>Nem tudom/nem válaszolok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46.3</c:v>
                </c:pt>
                <c:pt idx="1">
                  <c:v>12.9</c:v>
                </c:pt>
                <c:pt idx="2">
                  <c:v>34.4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5D-4A58-B819-9BF6A5F3D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68920414793614"/>
          <c:y val="0.20848243928201241"/>
          <c:w val="0.21538820992935617"/>
          <c:h val="0.6414793209315168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896762904636919"/>
          <c:y val="7.9636380465036335E-2"/>
          <c:w val="0.54089356618884177"/>
          <c:h val="0.805961509219408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1 - Egyáltalán nem terjed el</c:v>
                </c:pt>
              </c:strCache>
            </c:strRef>
          </c:tx>
          <c:spPr>
            <a:solidFill>
              <a:srgbClr val="E22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Munka1!$B$1:$K$1</c:f>
              <c:strCache>
                <c:ptCount val="10"/>
                <c:pt idx="0">
                  <c:v>home office</c:v>
                </c:pt>
                <c:pt idx="1">
                  <c:v>távmunka (teleworking)</c:v>
                </c:pt>
                <c:pt idx="2">
                  <c:v>rugalmas és részmunkaidős foglalkoztatás</c:v>
                </c:pt>
                <c:pt idx="3">
                  <c:v>digitális nomádok foglalkoztatása</c:v>
                </c:pt>
                <c:pt idx="4">
                  <c:v>önfoglalkoztatás (freelancing)</c:v>
                </c:pt>
                <c:pt idx="5">
                  <c:v>munkaerő-kölcsönzés</c:v>
                </c:pt>
                <c:pt idx="6">
                  <c:v>projekt alapú munkaszerződés</c:v>
                </c:pt>
                <c:pt idx="7">
                  <c:v>megbízási szerződéses jogviszony</c:v>
                </c:pt>
                <c:pt idx="8">
                  <c:v>mozaik foglalkoztatás (több munkáltató által létesített munkaviszony)</c:v>
                </c:pt>
                <c:pt idx="9">
                  <c:v>munkakör megosztás (jobsharing)</c:v>
                </c:pt>
              </c:strCache>
            </c:strRef>
          </c:cat>
          <c:val>
            <c:numRef>
              <c:f>Munka1!$B$2:$K$2</c:f>
              <c:numCache>
                <c:formatCode>General</c:formatCode>
                <c:ptCount val="10"/>
                <c:pt idx="0">
                  <c:v>0</c:v>
                </c:pt>
                <c:pt idx="1">
                  <c:v>0.3</c:v>
                </c:pt>
                <c:pt idx="2">
                  <c:v>0.9</c:v>
                </c:pt>
                <c:pt idx="3">
                  <c:v>1</c:v>
                </c:pt>
                <c:pt idx="4">
                  <c:v>1.7</c:v>
                </c:pt>
                <c:pt idx="5">
                  <c:v>4.0999999999999996</c:v>
                </c:pt>
                <c:pt idx="6">
                  <c:v>3.3</c:v>
                </c:pt>
                <c:pt idx="7">
                  <c:v>2.6</c:v>
                </c:pt>
                <c:pt idx="8">
                  <c:v>8.1</c:v>
                </c:pt>
                <c:pt idx="9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DC-4253-AD89-ADA05E8BD955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EC70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Munka1!$B$1:$K$1</c:f>
              <c:strCache>
                <c:ptCount val="10"/>
                <c:pt idx="0">
                  <c:v>home office</c:v>
                </c:pt>
                <c:pt idx="1">
                  <c:v>távmunka (teleworking)</c:v>
                </c:pt>
                <c:pt idx="2">
                  <c:v>rugalmas és részmunkaidős foglalkoztatás</c:v>
                </c:pt>
                <c:pt idx="3">
                  <c:v>digitális nomádok foglalkoztatása</c:v>
                </c:pt>
                <c:pt idx="4">
                  <c:v>önfoglalkoztatás (freelancing)</c:v>
                </c:pt>
                <c:pt idx="5">
                  <c:v>munkaerő-kölcsönzés</c:v>
                </c:pt>
                <c:pt idx="6">
                  <c:v>projekt alapú munkaszerződés</c:v>
                </c:pt>
                <c:pt idx="7">
                  <c:v>megbízási szerződéses jogviszony</c:v>
                </c:pt>
                <c:pt idx="8">
                  <c:v>mozaik foglalkoztatás (több munkáltató által létesített munkaviszony)</c:v>
                </c:pt>
                <c:pt idx="9">
                  <c:v>munkakör megosztás (jobsharing)</c:v>
                </c:pt>
              </c:strCache>
            </c:strRef>
          </c:cat>
          <c:val>
            <c:numRef>
              <c:f>Munka1!$B$3:$K$3</c:f>
              <c:numCache>
                <c:formatCode>General</c:formatCode>
                <c:ptCount val="10"/>
                <c:pt idx="0">
                  <c:v>0</c:v>
                </c:pt>
                <c:pt idx="1">
                  <c:v>3.1</c:v>
                </c:pt>
                <c:pt idx="2">
                  <c:v>8</c:v>
                </c:pt>
                <c:pt idx="3">
                  <c:v>7.8</c:v>
                </c:pt>
                <c:pt idx="4">
                  <c:v>6.6</c:v>
                </c:pt>
                <c:pt idx="5">
                  <c:v>7.9</c:v>
                </c:pt>
                <c:pt idx="6">
                  <c:v>7.2</c:v>
                </c:pt>
                <c:pt idx="7">
                  <c:v>10.6</c:v>
                </c:pt>
                <c:pt idx="8">
                  <c:v>22.2</c:v>
                </c:pt>
                <c:pt idx="9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DC-4253-AD89-ADA05E8BD955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Munka1!$B$1:$K$1</c:f>
              <c:strCache>
                <c:ptCount val="10"/>
                <c:pt idx="0">
                  <c:v>home office</c:v>
                </c:pt>
                <c:pt idx="1">
                  <c:v>távmunka (teleworking)</c:v>
                </c:pt>
                <c:pt idx="2">
                  <c:v>rugalmas és részmunkaidős foglalkoztatás</c:v>
                </c:pt>
                <c:pt idx="3">
                  <c:v>digitális nomádok foglalkoztatása</c:v>
                </c:pt>
                <c:pt idx="4">
                  <c:v>önfoglalkoztatás (freelancing)</c:v>
                </c:pt>
                <c:pt idx="5">
                  <c:v>munkaerő-kölcsönzés</c:v>
                </c:pt>
                <c:pt idx="6">
                  <c:v>projekt alapú munkaszerződés</c:v>
                </c:pt>
                <c:pt idx="7">
                  <c:v>megbízási szerződéses jogviszony</c:v>
                </c:pt>
                <c:pt idx="8">
                  <c:v>mozaik foglalkoztatás (több munkáltató által létesített munkaviszony)</c:v>
                </c:pt>
                <c:pt idx="9">
                  <c:v>munkakör megosztás (jobsharing)</c:v>
                </c:pt>
              </c:strCache>
            </c:strRef>
          </c:cat>
          <c:val>
            <c:numRef>
              <c:f>Munka1!$B$4:$K$4</c:f>
              <c:numCache>
                <c:formatCode>General</c:formatCode>
                <c:ptCount val="10"/>
                <c:pt idx="0">
                  <c:v>7.3</c:v>
                </c:pt>
                <c:pt idx="1">
                  <c:v>13.8</c:v>
                </c:pt>
                <c:pt idx="2">
                  <c:v>25.4</c:v>
                </c:pt>
                <c:pt idx="3">
                  <c:v>27.6</c:v>
                </c:pt>
                <c:pt idx="4">
                  <c:v>28.3</c:v>
                </c:pt>
                <c:pt idx="5">
                  <c:v>25.4</c:v>
                </c:pt>
                <c:pt idx="6">
                  <c:v>30.5</c:v>
                </c:pt>
                <c:pt idx="7">
                  <c:v>34.6</c:v>
                </c:pt>
                <c:pt idx="8">
                  <c:v>37.200000000000003</c:v>
                </c:pt>
                <c:pt idx="9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DC-4253-AD89-ADA05E8BD955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08F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Munka1!$B$1:$K$1</c:f>
              <c:strCache>
                <c:ptCount val="10"/>
                <c:pt idx="0">
                  <c:v>home office</c:v>
                </c:pt>
                <c:pt idx="1">
                  <c:v>távmunka (teleworking)</c:v>
                </c:pt>
                <c:pt idx="2">
                  <c:v>rugalmas és részmunkaidős foglalkoztatás</c:v>
                </c:pt>
                <c:pt idx="3">
                  <c:v>digitális nomádok foglalkoztatása</c:v>
                </c:pt>
                <c:pt idx="4">
                  <c:v>önfoglalkoztatás (freelancing)</c:v>
                </c:pt>
                <c:pt idx="5">
                  <c:v>munkaerő-kölcsönzés</c:v>
                </c:pt>
                <c:pt idx="6">
                  <c:v>projekt alapú munkaszerződés</c:v>
                </c:pt>
                <c:pt idx="7">
                  <c:v>megbízási szerződéses jogviszony</c:v>
                </c:pt>
                <c:pt idx="8">
                  <c:v>mozaik foglalkoztatás (több munkáltató által létesített munkaviszony)</c:v>
                </c:pt>
                <c:pt idx="9">
                  <c:v>munkakör megosztás (jobsharing)</c:v>
                </c:pt>
              </c:strCache>
            </c:strRef>
          </c:cat>
          <c:val>
            <c:numRef>
              <c:f>Munka1!$B$5:$K$5</c:f>
              <c:numCache>
                <c:formatCode>General</c:formatCode>
                <c:ptCount val="10"/>
                <c:pt idx="0">
                  <c:v>32.5</c:v>
                </c:pt>
                <c:pt idx="1">
                  <c:v>43.3</c:v>
                </c:pt>
                <c:pt idx="2">
                  <c:v>38.700000000000003</c:v>
                </c:pt>
                <c:pt idx="3">
                  <c:v>35.299999999999997</c:v>
                </c:pt>
                <c:pt idx="4">
                  <c:v>38.1</c:v>
                </c:pt>
                <c:pt idx="5">
                  <c:v>33.9</c:v>
                </c:pt>
                <c:pt idx="6">
                  <c:v>35.700000000000003</c:v>
                </c:pt>
                <c:pt idx="7">
                  <c:v>37</c:v>
                </c:pt>
                <c:pt idx="8">
                  <c:v>22.6</c:v>
                </c:pt>
                <c:pt idx="9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DC-4253-AD89-ADA05E8BD955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5 - Nagymértékben elterjed</c:v>
                </c:pt>
              </c:strCache>
            </c:strRef>
          </c:tx>
          <c:spPr>
            <a:solidFill>
              <a:srgbClr val="3855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Munka1!$B$1:$K$1</c:f>
              <c:strCache>
                <c:ptCount val="10"/>
                <c:pt idx="0">
                  <c:v>home office</c:v>
                </c:pt>
                <c:pt idx="1">
                  <c:v>távmunka (teleworking)</c:v>
                </c:pt>
                <c:pt idx="2">
                  <c:v>rugalmas és részmunkaidős foglalkoztatás</c:v>
                </c:pt>
                <c:pt idx="3">
                  <c:v>digitális nomádok foglalkoztatása</c:v>
                </c:pt>
                <c:pt idx="4">
                  <c:v>önfoglalkoztatás (freelancing)</c:v>
                </c:pt>
                <c:pt idx="5">
                  <c:v>munkaerő-kölcsönzés</c:v>
                </c:pt>
                <c:pt idx="6">
                  <c:v>projekt alapú munkaszerződés</c:v>
                </c:pt>
                <c:pt idx="7">
                  <c:v>megbízási szerződéses jogviszony</c:v>
                </c:pt>
                <c:pt idx="8">
                  <c:v>mozaik foglalkoztatás (több munkáltató által létesített munkaviszony)</c:v>
                </c:pt>
                <c:pt idx="9">
                  <c:v>munkakör megosztás (jobsharing)</c:v>
                </c:pt>
              </c:strCache>
            </c:strRef>
          </c:cat>
          <c:val>
            <c:numRef>
              <c:f>Munka1!$B$6:$K$6</c:f>
              <c:numCache>
                <c:formatCode>General</c:formatCode>
                <c:ptCount val="10"/>
                <c:pt idx="0">
                  <c:v>60.1</c:v>
                </c:pt>
                <c:pt idx="1">
                  <c:v>39.4</c:v>
                </c:pt>
                <c:pt idx="2">
                  <c:v>27</c:v>
                </c:pt>
                <c:pt idx="3">
                  <c:v>28.3</c:v>
                </c:pt>
                <c:pt idx="4">
                  <c:v>25.2</c:v>
                </c:pt>
                <c:pt idx="5">
                  <c:v>28.7</c:v>
                </c:pt>
                <c:pt idx="6">
                  <c:v>23.3</c:v>
                </c:pt>
                <c:pt idx="7">
                  <c:v>15.2</c:v>
                </c:pt>
                <c:pt idx="8">
                  <c:v>9.9</c:v>
                </c:pt>
                <c:pt idx="9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DC-4253-AD89-ADA05E8BD9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4148864"/>
        <c:axId val="633907456"/>
      </c:barChart>
      <c:catAx>
        <c:axId val="634148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33907456"/>
        <c:crosses val="autoZero"/>
        <c:auto val="1"/>
        <c:lblAlgn val="ctr"/>
        <c:lblOffset val="100"/>
        <c:noMultiLvlLbl val="0"/>
      </c:catAx>
      <c:valAx>
        <c:axId val="6339074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3414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62307489341612"/>
          <c:y val="8.946354157163329E-2"/>
          <c:w val="0.52096387257148413"/>
          <c:h val="0.796647058796008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1 - Egyáltalán nem terjed el</c:v>
                </c:pt>
              </c:strCache>
            </c:strRef>
          </c:tx>
          <c:spPr>
            <a:solidFill>
              <a:srgbClr val="E2203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Munka1!$B$1:$K$1</c:f>
              <c:strCache>
                <c:ptCount val="10"/>
                <c:pt idx="0">
                  <c:v>home office</c:v>
                </c:pt>
                <c:pt idx="1">
                  <c:v>munkaerő-kölcsönzés</c:v>
                </c:pt>
                <c:pt idx="2">
                  <c:v>távmunka (teleworking)</c:v>
                </c:pt>
                <c:pt idx="3">
                  <c:v>megbízási szerződéses jogviszony</c:v>
                </c:pt>
                <c:pt idx="4">
                  <c:v>projekt alapú munkaszerződés</c:v>
                </c:pt>
                <c:pt idx="5">
                  <c:v>önfoglalkoztatás (freelancing)</c:v>
                </c:pt>
                <c:pt idx="6">
                  <c:v>rugalmas és részmunkaidős foglalkoztatás</c:v>
                </c:pt>
                <c:pt idx="7">
                  <c:v>mozaik foglalkoztatás (több munkáltató által létesített munkaviszony)</c:v>
                </c:pt>
                <c:pt idx="8">
                  <c:v>digitális nomádok foglalkoztatása</c:v>
                </c:pt>
                <c:pt idx="9">
                  <c:v>munkakör megosztás (jobsharing)</c:v>
                </c:pt>
              </c:strCache>
            </c:strRef>
          </c:cat>
          <c:val>
            <c:numRef>
              <c:f>Munka1!$B$2:$K$2</c:f>
              <c:numCache>
                <c:formatCode>General</c:formatCode>
                <c:ptCount val="10"/>
                <c:pt idx="0">
                  <c:v>2.2000000000000002</c:v>
                </c:pt>
                <c:pt idx="1">
                  <c:v>9.5</c:v>
                </c:pt>
                <c:pt idx="2">
                  <c:v>5.2</c:v>
                </c:pt>
                <c:pt idx="3">
                  <c:v>6.1</c:v>
                </c:pt>
                <c:pt idx="4">
                  <c:v>7.7</c:v>
                </c:pt>
                <c:pt idx="5">
                  <c:v>7.8</c:v>
                </c:pt>
                <c:pt idx="6">
                  <c:v>9.3000000000000007</c:v>
                </c:pt>
                <c:pt idx="7">
                  <c:v>22.7</c:v>
                </c:pt>
                <c:pt idx="8">
                  <c:v>18</c:v>
                </c:pt>
                <c:pt idx="9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7-473C-AAE4-4904C4A56D1A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EC70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Munka1!$B$1:$K$1</c:f>
              <c:strCache>
                <c:ptCount val="10"/>
                <c:pt idx="0">
                  <c:v>home office</c:v>
                </c:pt>
                <c:pt idx="1">
                  <c:v>munkaerő-kölcsönzés</c:v>
                </c:pt>
                <c:pt idx="2">
                  <c:v>távmunka (teleworking)</c:v>
                </c:pt>
                <c:pt idx="3">
                  <c:v>megbízási szerződéses jogviszony</c:v>
                </c:pt>
                <c:pt idx="4">
                  <c:v>projekt alapú munkaszerződés</c:v>
                </c:pt>
                <c:pt idx="5">
                  <c:v>önfoglalkoztatás (freelancing)</c:v>
                </c:pt>
                <c:pt idx="6">
                  <c:v>rugalmas és részmunkaidős foglalkoztatás</c:v>
                </c:pt>
                <c:pt idx="7">
                  <c:v>mozaik foglalkoztatás (több munkáltató által létesített munkaviszony)</c:v>
                </c:pt>
                <c:pt idx="8">
                  <c:v>digitális nomádok foglalkoztatása</c:v>
                </c:pt>
                <c:pt idx="9">
                  <c:v>munkakör megosztás (jobsharing)</c:v>
                </c:pt>
              </c:strCache>
            </c:strRef>
          </c:cat>
          <c:val>
            <c:numRef>
              <c:f>Munka1!$B$3:$K$3</c:f>
              <c:numCache>
                <c:formatCode>General</c:formatCode>
                <c:ptCount val="10"/>
                <c:pt idx="0">
                  <c:v>10.199999999999999</c:v>
                </c:pt>
                <c:pt idx="1">
                  <c:v>16.100000000000001</c:v>
                </c:pt>
                <c:pt idx="2">
                  <c:v>18</c:v>
                </c:pt>
                <c:pt idx="3">
                  <c:v>19.600000000000001</c:v>
                </c:pt>
                <c:pt idx="4">
                  <c:v>25.8</c:v>
                </c:pt>
                <c:pt idx="5">
                  <c:v>27.4</c:v>
                </c:pt>
                <c:pt idx="6">
                  <c:v>23.4</c:v>
                </c:pt>
                <c:pt idx="7">
                  <c:v>27.6</c:v>
                </c:pt>
                <c:pt idx="8">
                  <c:v>33.299999999999997</c:v>
                </c:pt>
                <c:pt idx="9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7-473C-AAE4-4904C4A56D1A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Munka1!$B$1:$K$1</c:f>
              <c:strCache>
                <c:ptCount val="10"/>
                <c:pt idx="0">
                  <c:v>home office</c:v>
                </c:pt>
                <c:pt idx="1">
                  <c:v>munkaerő-kölcsönzés</c:v>
                </c:pt>
                <c:pt idx="2">
                  <c:v>távmunka (teleworking)</c:v>
                </c:pt>
                <c:pt idx="3">
                  <c:v>megbízási szerződéses jogviszony</c:v>
                </c:pt>
                <c:pt idx="4">
                  <c:v>projekt alapú munkaszerződés</c:v>
                </c:pt>
                <c:pt idx="5">
                  <c:v>önfoglalkoztatás (freelancing)</c:v>
                </c:pt>
                <c:pt idx="6">
                  <c:v>rugalmas és részmunkaidős foglalkoztatás</c:v>
                </c:pt>
                <c:pt idx="7">
                  <c:v>mozaik foglalkoztatás (több munkáltató által létesített munkaviszony)</c:v>
                </c:pt>
                <c:pt idx="8">
                  <c:v>digitális nomádok foglalkoztatása</c:v>
                </c:pt>
                <c:pt idx="9">
                  <c:v>munkakör megosztás (jobsharing)</c:v>
                </c:pt>
              </c:strCache>
            </c:strRef>
          </c:cat>
          <c:val>
            <c:numRef>
              <c:f>Munka1!$B$4:$K$4</c:f>
              <c:numCache>
                <c:formatCode>General</c:formatCode>
                <c:ptCount val="10"/>
                <c:pt idx="0">
                  <c:v>34.6</c:v>
                </c:pt>
                <c:pt idx="1">
                  <c:v>29.5</c:v>
                </c:pt>
                <c:pt idx="2">
                  <c:v>38</c:v>
                </c:pt>
                <c:pt idx="3">
                  <c:v>40</c:v>
                </c:pt>
                <c:pt idx="4">
                  <c:v>37.700000000000003</c:v>
                </c:pt>
                <c:pt idx="5">
                  <c:v>36.799999999999997</c:v>
                </c:pt>
                <c:pt idx="6">
                  <c:v>40.5</c:v>
                </c:pt>
                <c:pt idx="7">
                  <c:v>31.2</c:v>
                </c:pt>
                <c:pt idx="8">
                  <c:v>30.8</c:v>
                </c:pt>
                <c:pt idx="9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7-473C-AAE4-4904C4A56D1A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608F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Munka1!$B$1:$K$1</c:f>
              <c:strCache>
                <c:ptCount val="10"/>
                <c:pt idx="0">
                  <c:v>home office</c:v>
                </c:pt>
                <c:pt idx="1">
                  <c:v>munkaerő-kölcsönzés</c:v>
                </c:pt>
                <c:pt idx="2">
                  <c:v>távmunka (teleworking)</c:v>
                </c:pt>
                <c:pt idx="3">
                  <c:v>megbízási szerződéses jogviszony</c:v>
                </c:pt>
                <c:pt idx="4">
                  <c:v>projekt alapú munkaszerződés</c:v>
                </c:pt>
                <c:pt idx="5">
                  <c:v>önfoglalkoztatás (freelancing)</c:v>
                </c:pt>
                <c:pt idx="6">
                  <c:v>rugalmas és részmunkaidős foglalkoztatás</c:v>
                </c:pt>
                <c:pt idx="7">
                  <c:v>mozaik foglalkoztatás (több munkáltató által létesített munkaviszony)</c:v>
                </c:pt>
                <c:pt idx="8">
                  <c:v>digitális nomádok foglalkoztatása</c:v>
                </c:pt>
                <c:pt idx="9">
                  <c:v>munkakör megosztás (jobsharing)</c:v>
                </c:pt>
              </c:strCache>
            </c:strRef>
          </c:cat>
          <c:val>
            <c:numRef>
              <c:f>Munka1!$B$5:$K$5</c:f>
              <c:numCache>
                <c:formatCode>General</c:formatCode>
                <c:ptCount val="10"/>
                <c:pt idx="0">
                  <c:v>31.9</c:v>
                </c:pt>
                <c:pt idx="1">
                  <c:v>28.8</c:v>
                </c:pt>
                <c:pt idx="2">
                  <c:v>27.5</c:v>
                </c:pt>
                <c:pt idx="3">
                  <c:v>28.1</c:v>
                </c:pt>
                <c:pt idx="4">
                  <c:v>22.6</c:v>
                </c:pt>
                <c:pt idx="5">
                  <c:v>21.6</c:v>
                </c:pt>
                <c:pt idx="6">
                  <c:v>19.8</c:v>
                </c:pt>
                <c:pt idx="7">
                  <c:v>13.6</c:v>
                </c:pt>
                <c:pt idx="8">
                  <c:v>12.6</c:v>
                </c:pt>
                <c:pt idx="9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B7-473C-AAE4-4904C4A56D1A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5 - Nagymértékben elterjed</c:v>
                </c:pt>
              </c:strCache>
            </c:strRef>
          </c:tx>
          <c:spPr>
            <a:solidFill>
              <a:srgbClr val="3855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Munka1!$B$1:$K$1</c:f>
              <c:strCache>
                <c:ptCount val="10"/>
                <c:pt idx="0">
                  <c:v>home office</c:v>
                </c:pt>
                <c:pt idx="1">
                  <c:v>munkaerő-kölcsönzés</c:v>
                </c:pt>
                <c:pt idx="2">
                  <c:v>távmunka (teleworking)</c:v>
                </c:pt>
                <c:pt idx="3">
                  <c:v>megbízási szerződéses jogviszony</c:v>
                </c:pt>
                <c:pt idx="4">
                  <c:v>projekt alapú munkaszerződés</c:v>
                </c:pt>
                <c:pt idx="5">
                  <c:v>önfoglalkoztatás (freelancing)</c:v>
                </c:pt>
                <c:pt idx="6">
                  <c:v>rugalmas és részmunkaidős foglalkoztatás</c:v>
                </c:pt>
                <c:pt idx="7">
                  <c:v>mozaik foglalkoztatás (több munkáltató által létesített munkaviszony)</c:v>
                </c:pt>
                <c:pt idx="8">
                  <c:v>digitális nomádok foglalkoztatása</c:v>
                </c:pt>
                <c:pt idx="9">
                  <c:v>munkakör megosztás (jobsharing)</c:v>
                </c:pt>
              </c:strCache>
            </c:strRef>
          </c:cat>
          <c:val>
            <c:numRef>
              <c:f>Munka1!$B$6:$K$6</c:f>
              <c:numCache>
                <c:formatCode>General</c:formatCode>
                <c:ptCount val="10"/>
                <c:pt idx="0">
                  <c:v>21</c:v>
                </c:pt>
                <c:pt idx="1">
                  <c:v>16.2</c:v>
                </c:pt>
                <c:pt idx="2">
                  <c:v>11.2</c:v>
                </c:pt>
                <c:pt idx="3">
                  <c:v>6.2</c:v>
                </c:pt>
                <c:pt idx="4">
                  <c:v>6.3</c:v>
                </c:pt>
                <c:pt idx="5">
                  <c:v>6.4</c:v>
                </c:pt>
                <c:pt idx="6">
                  <c:v>7</c:v>
                </c:pt>
                <c:pt idx="7">
                  <c:v>4.9000000000000004</c:v>
                </c:pt>
                <c:pt idx="8">
                  <c:v>5.4</c:v>
                </c:pt>
                <c:pt idx="9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B7-473C-AAE4-4904C4A56D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4150400"/>
        <c:axId val="633909184"/>
      </c:barChart>
      <c:catAx>
        <c:axId val="634150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33909184"/>
        <c:crosses val="autoZero"/>
        <c:auto val="1"/>
        <c:lblAlgn val="ctr"/>
        <c:lblOffset val="100"/>
        <c:noMultiLvlLbl val="0"/>
      </c:catAx>
      <c:valAx>
        <c:axId val="6339091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u-HU"/>
          </a:p>
        </c:txPr>
        <c:crossAx val="6341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+mn-lt"/>
          <a:cs typeface="Arial" panose="020B0604020202020204" pitchFamily="34" charset="0"/>
        </a:defRPr>
      </a:pPr>
      <a:endParaRPr lang="hu-H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slide" Target="../slides/slide8.xml"/><Relationship Id="rId1" Type="http://schemas.openxmlformats.org/officeDocument/2006/relationships/slide" Target="../slides/slide3.xml"/><Relationship Id="rId5" Type="http://schemas.openxmlformats.org/officeDocument/2006/relationships/slide" Target="../slides/slide25.xml"/><Relationship Id="rId4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769CE-A856-4BF3-B5C2-63BA00CCDA64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482CD7AC-8803-4A07-8A8A-91EE068C0D2F}">
      <dgm:prSet phldrT="[Szöveg]"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dirty="0"/>
            <a:t>1. Bevezetés</a:t>
          </a:r>
          <a:r>
            <a:rPr lang="hu-HU" sz="2000" b="0" dirty="0"/>
            <a:t>	</a:t>
          </a:r>
          <a:r>
            <a:rPr lang="hu-HU" sz="2000" b="0" dirty="0">
              <a:hlinkClick xmlns:r="http://schemas.openxmlformats.org/officeDocument/2006/relationships" r:id="rId1" action="ppaction://hlinksldjump"/>
            </a:rPr>
            <a:t>3.</a:t>
          </a:r>
          <a:endParaRPr lang="hu-HU" sz="2000" b="0" dirty="0"/>
        </a:p>
      </dgm:t>
    </dgm:pt>
    <dgm:pt modelId="{C1C09B26-A4D9-47E3-8BDC-58811E28FFD3}" type="parTrans" cxnId="{B26DA390-92CB-47D8-813F-270F8E33BE1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0046FB76-8B26-449B-A6BF-FDA35933D25B}" type="sibTrans" cxnId="{B26DA390-92CB-47D8-813F-270F8E33BE1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AD108C99-3B56-4F2E-AB6F-6CD47CAC3C34}">
      <dgm:prSet phldrT="[Szöveg]"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>
              <a:tab pos="10948988" algn="r"/>
            </a:tabLst>
          </a:pPr>
          <a:r>
            <a:rPr lang="hu-HU" sz="2000" dirty="0"/>
            <a:t>2.  Nemzetközi és hazai szakirodalmi források feldolgozása </a:t>
          </a:r>
          <a:r>
            <a:rPr lang="hu-HU" sz="2000" b="0" dirty="0"/>
            <a:t>	</a:t>
          </a:r>
          <a:r>
            <a:rPr lang="hu-HU" sz="2000" b="0" dirty="0">
              <a:hlinkClick xmlns:r="http://schemas.openxmlformats.org/officeDocument/2006/relationships" r:id="rId2" action="ppaction://hlinksldjump"/>
            </a:rPr>
            <a:t>8.</a:t>
          </a:r>
          <a:endParaRPr lang="hu-HU" sz="2000" b="0" dirty="0"/>
        </a:p>
      </dgm:t>
    </dgm:pt>
    <dgm:pt modelId="{D7E290BB-5182-41FF-8DA5-E3C54FA33FE0}" type="parTrans" cxnId="{6692BDBE-17B8-4757-89F2-8E8C03AAA00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86846A8F-2B7F-454B-A751-A87D271CBE0F}" type="sibTrans" cxnId="{6692BDBE-17B8-4757-89F2-8E8C03AAA00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143AE8CB-7D00-4B29-9578-8361CD18E588}">
      <dgm:prSet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>
              <a:tab pos="10948988" algn="r"/>
            </a:tabLst>
          </a:pPr>
          <a:r>
            <a:rPr lang="hu-HU" sz="2000" kern="1200" dirty="0"/>
            <a:t>4.  Következtetések</a:t>
          </a:r>
          <a:r>
            <a:rPr lang="hu-HU" sz="2000" b="0" kern="1200" dirty="0"/>
            <a:t>	</a:t>
          </a:r>
          <a:r>
            <a:rPr lang="hu-HU" sz="2000" b="0" kern="1200" dirty="0">
              <a:hlinkClick xmlns:r="http://schemas.openxmlformats.org/officeDocument/2006/relationships" r:id="rId3" action="ppaction://hlinksldjump"/>
            </a:rPr>
            <a:t>23.</a:t>
          </a:r>
          <a:endParaRPr lang="hu-HU" sz="2000" b="0" kern="1200" dirty="0"/>
        </a:p>
      </dgm:t>
    </dgm:pt>
    <dgm:pt modelId="{E36C3C92-C103-4380-8B1B-D933FB6792C1}" type="sibTrans" cxnId="{2128929F-8FD4-4E34-A4DA-EEDB0339A62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F71580A4-B04A-4656-9CA4-EDBF09DF8DB4}" type="parTrans" cxnId="{2128929F-8FD4-4E34-A4DA-EEDB0339A62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hu-HU" sz="2000" b="0"/>
        </a:p>
      </dgm:t>
    </dgm:pt>
    <dgm:pt modelId="{A35453EF-C54B-4892-AC5F-6160F67811BE}">
      <dgm:prSet custT="1"/>
      <dgm:spPr/>
      <dgm:t>
        <a:bodyPr/>
        <a:lstStyle/>
        <a:p>
          <a:pPr marL="355600" indent="0">
            <a:spcBef>
              <a:spcPts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dirty="0"/>
            <a:t>3.  </a:t>
          </a:r>
          <a:r>
            <a:rPr lang="pt-BR" sz="2000" dirty="0"/>
            <a:t>A primer kvantitatív kutatás eredményeinek bemutatása</a:t>
          </a:r>
          <a:r>
            <a:rPr lang="hu-HU" sz="2000" dirty="0"/>
            <a:t>	</a:t>
          </a:r>
          <a:r>
            <a:rPr lang="hu-HU" sz="2000" dirty="0">
              <a:hlinkClick xmlns:r="http://schemas.openxmlformats.org/officeDocument/2006/relationships" r:id="rId4" action="ppaction://hlinksldjump"/>
            </a:rPr>
            <a:t>12</a:t>
          </a:r>
          <a:r>
            <a:rPr lang="hu-HU" sz="2000" b="0" dirty="0">
              <a:hlinkClick xmlns:r="http://schemas.openxmlformats.org/officeDocument/2006/relationships" r:id="rId4" action="ppaction://hlinksldjump"/>
            </a:rPr>
            <a:t>.</a:t>
          </a:r>
          <a:endParaRPr lang="hu-HU" sz="2000" b="0" dirty="0"/>
        </a:p>
      </dgm:t>
    </dgm:pt>
    <dgm:pt modelId="{28A1A7C5-6DF5-40E9-94B3-FAA492CA2791}" type="parTrans" cxnId="{928E114B-A420-4799-B28B-90B705C9A679}">
      <dgm:prSet/>
      <dgm:spPr/>
      <dgm:t>
        <a:bodyPr/>
        <a:lstStyle/>
        <a:p>
          <a:endParaRPr lang="hu-HU" sz="1600"/>
        </a:p>
      </dgm:t>
    </dgm:pt>
    <dgm:pt modelId="{0B6B1A71-C531-4083-AAC5-D70DEFA367EA}" type="sibTrans" cxnId="{928E114B-A420-4799-B28B-90B705C9A679}">
      <dgm:prSet/>
      <dgm:spPr/>
      <dgm:t>
        <a:bodyPr/>
        <a:lstStyle/>
        <a:p>
          <a:endParaRPr lang="hu-HU" sz="1600"/>
        </a:p>
      </dgm:t>
    </dgm:pt>
    <dgm:pt modelId="{78BEA23A-7ED8-4BA2-9DE3-2D60363D677C}">
      <dgm:prSet phldrT="[Szöveg]" custT="1"/>
      <dgm:spPr/>
      <dgm:t>
        <a:bodyPr/>
        <a:lstStyle/>
        <a:p>
          <a:pPr marL="354013" indent="0">
            <a:spcBef>
              <a:spcPts val="0"/>
            </a:spcBef>
            <a:spcAft>
              <a:spcPts val="0"/>
            </a:spcAft>
            <a:tabLst/>
          </a:pPr>
          <a:r>
            <a:rPr lang="hu-HU" sz="20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T Sans"/>
              <a:ea typeface="+mn-ea"/>
              <a:cs typeface="+mn-cs"/>
            </a:rPr>
            <a:t>5.  Javaslatok 			</a:t>
          </a:r>
          <a:r>
            <a:rPr lang="hu-HU" sz="2000" dirty="0"/>
            <a:t>							</a:t>
          </a:r>
          <a:r>
            <a:rPr lang="hu-HU" sz="2000" dirty="0">
              <a:hlinkClick xmlns:r="http://schemas.openxmlformats.org/officeDocument/2006/relationships" r:id="rId5" action="ppaction://hlinksldjump"/>
            </a:rPr>
            <a:t>25.</a:t>
          </a:r>
          <a:endParaRPr lang="hu-HU" sz="2000" b="0" dirty="0"/>
        </a:p>
      </dgm:t>
    </dgm:pt>
    <dgm:pt modelId="{FDE65675-591E-4623-9F78-CFBF4EF4CEB7}" type="parTrans" cxnId="{0C5A7723-15C2-402B-B6E0-EF18B44DA1BD}">
      <dgm:prSet/>
      <dgm:spPr/>
      <dgm:t>
        <a:bodyPr/>
        <a:lstStyle/>
        <a:p>
          <a:endParaRPr lang="hu-HU" sz="1600"/>
        </a:p>
      </dgm:t>
    </dgm:pt>
    <dgm:pt modelId="{6028B53D-7AE6-4D2A-BFBC-A8F4F3F5A78F}" type="sibTrans" cxnId="{0C5A7723-15C2-402B-B6E0-EF18B44DA1BD}">
      <dgm:prSet/>
      <dgm:spPr/>
      <dgm:t>
        <a:bodyPr/>
        <a:lstStyle/>
        <a:p>
          <a:endParaRPr lang="hu-HU" sz="1600"/>
        </a:p>
      </dgm:t>
    </dgm:pt>
    <dgm:pt modelId="{7512F9D9-B870-4CDA-8551-D809F7F7F42D}" type="pres">
      <dgm:prSet presAssocID="{954769CE-A856-4BF3-B5C2-63BA00CCDA6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AF854B2E-7DC7-401B-8F17-D45BADEC8858}" type="pres">
      <dgm:prSet presAssocID="{482CD7AC-8803-4A07-8A8A-91EE068C0D2F}" presName="thickLine" presStyleLbl="alignNode1" presStyleIdx="0" presStyleCnt="5"/>
      <dgm:spPr/>
    </dgm:pt>
    <dgm:pt modelId="{96EEC02B-F079-4ADA-986C-CED819326509}" type="pres">
      <dgm:prSet presAssocID="{482CD7AC-8803-4A07-8A8A-91EE068C0D2F}" presName="horz1" presStyleCnt="0"/>
      <dgm:spPr/>
    </dgm:pt>
    <dgm:pt modelId="{D66A1FFF-28B4-4897-9CA1-013AFD8797F0}" type="pres">
      <dgm:prSet presAssocID="{482CD7AC-8803-4A07-8A8A-91EE068C0D2F}" presName="tx1" presStyleLbl="revTx" presStyleIdx="0" presStyleCnt="5"/>
      <dgm:spPr/>
      <dgm:t>
        <a:bodyPr/>
        <a:lstStyle/>
        <a:p>
          <a:endParaRPr lang="hu-HU"/>
        </a:p>
      </dgm:t>
    </dgm:pt>
    <dgm:pt modelId="{AD1AA6B4-CB0F-49A0-97F2-86D6F8275ADE}" type="pres">
      <dgm:prSet presAssocID="{482CD7AC-8803-4A07-8A8A-91EE068C0D2F}" presName="vert1" presStyleCnt="0"/>
      <dgm:spPr/>
    </dgm:pt>
    <dgm:pt modelId="{40189C81-AAE8-4BEC-89D2-A37F09D71F6E}" type="pres">
      <dgm:prSet presAssocID="{AD108C99-3B56-4F2E-AB6F-6CD47CAC3C34}" presName="thickLine" presStyleLbl="alignNode1" presStyleIdx="1" presStyleCnt="5"/>
      <dgm:spPr/>
    </dgm:pt>
    <dgm:pt modelId="{55668216-3942-4673-8262-EB83B83A2003}" type="pres">
      <dgm:prSet presAssocID="{AD108C99-3B56-4F2E-AB6F-6CD47CAC3C34}" presName="horz1" presStyleCnt="0"/>
      <dgm:spPr/>
    </dgm:pt>
    <dgm:pt modelId="{7FC84C5C-0090-4989-AF54-DCF8C2C6186B}" type="pres">
      <dgm:prSet presAssocID="{AD108C99-3B56-4F2E-AB6F-6CD47CAC3C34}" presName="tx1" presStyleLbl="revTx" presStyleIdx="1" presStyleCnt="5"/>
      <dgm:spPr/>
      <dgm:t>
        <a:bodyPr/>
        <a:lstStyle/>
        <a:p>
          <a:endParaRPr lang="hu-HU"/>
        </a:p>
      </dgm:t>
    </dgm:pt>
    <dgm:pt modelId="{D41E13E5-8FBA-4414-A14C-13EB51215B15}" type="pres">
      <dgm:prSet presAssocID="{AD108C99-3B56-4F2E-AB6F-6CD47CAC3C34}" presName="vert1" presStyleCnt="0"/>
      <dgm:spPr/>
    </dgm:pt>
    <dgm:pt modelId="{4C600EDF-38D0-4D24-ACF1-DD4F58F233E3}" type="pres">
      <dgm:prSet presAssocID="{A35453EF-C54B-4892-AC5F-6160F67811BE}" presName="thickLine" presStyleLbl="alignNode1" presStyleIdx="2" presStyleCnt="5"/>
      <dgm:spPr/>
    </dgm:pt>
    <dgm:pt modelId="{2E16A431-EC11-4ED3-9BFB-E429A79D8439}" type="pres">
      <dgm:prSet presAssocID="{A35453EF-C54B-4892-AC5F-6160F67811BE}" presName="horz1" presStyleCnt="0"/>
      <dgm:spPr/>
    </dgm:pt>
    <dgm:pt modelId="{2D1CB1A1-F423-407A-812B-8572473BE2F9}" type="pres">
      <dgm:prSet presAssocID="{A35453EF-C54B-4892-AC5F-6160F67811BE}" presName="tx1" presStyleLbl="revTx" presStyleIdx="2" presStyleCnt="5"/>
      <dgm:spPr/>
      <dgm:t>
        <a:bodyPr/>
        <a:lstStyle/>
        <a:p>
          <a:endParaRPr lang="hu-HU"/>
        </a:p>
      </dgm:t>
    </dgm:pt>
    <dgm:pt modelId="{1A1232D4-88FF-4B90-9FBC-F63B09564D13}" type="pres">
      <dgm:prSet presAssocID="{A35453EF-C54B-4892-AC5F-6160F67811BE}" presName="vert1" presStyleCnt="0"/>
      <dgm:spPr/>
    </dgm:pt>
    <dgm:pt modelId="{D7B48CD0-FED5-4E75-A286-91626C864FE6}" type="pres">
      <dgm:prSet presAssocID="{143AE8CB-7D00-4B29-9578-8361CD18E588}" presName="thickLine" presStyleLbl="alignNode1" presStyleIdx="3" presStyleCnt="5"/>
      <dgm:spPr/>
    </dgm:pt>
    <dgm:pt modelId="{86DD2085-4D62-4E01-A3D0-3A926100923C}" type="pres">
      <dgm:prSet presAssocID="{143AE8CB-7D00-4B29-9578-8361CD18E588}" presName="horz1" presStyleCnt="0"/>
      <dgm:spPr/>
    </dgm:pt>
    <dgm:pt modelId="{17F8C976-8A81-4C0C-8DA2-EA6835E52A3C}" type="pres">
      <dgm:prSet presAssocID="{143AE8CB-7D00-4B29-9578-8361CD18E588}" presName="tx1" presStyleLbl="revTx" presStyleIdx="3" presStyleCnt="5"/>
      <dgm:spPr/>
      <dgm:t>
        <a:bodyPr/>
        <a:lstStyle/>
        <a:p>
          <a:endParaRPr lang="hu-HU"/>
        </a:p>
      </dgm:t>
    </dgm:pt>
    <dgm:pt modelId="{FB78CCF7-9620-4527-BDEB-1FFA1FE9EB8C}" type="pres">
      <dgm:prSet presAssocID="{143AE8CB-7D00-4B29-9578-8361CD18E588}" presName="vert1" presStyleCnt="0"/>
      <dgm:spPr/>
    </dgm:pt>
    <dgm:pt modelId="{019CBE2B-E78E-402F-A069-44CBC9D6E289}" type="pres">
      <dgm:prSet presAssocID="{78BEA23A-7ED8-4BA2-9DE3-2D60363D677C}" presName="thickLine" presStyleLbl="alignNode1" presStyleIdx="4" presStyleCnt="5"/>
      <dgm:spPr/>
    </dgm:pt>
    <dgm:pt modelId="{6214F16F-7FEF-44B5-8220-0D4746B88F84}" type="pres">
      <dgm:prSet presAssocID="{78BEA23A-7ED8-4BA2-9DE3-2D60363D677C}" presName="horz1" presStyleCnt="0"/>
      <dgm:spPr/>
    </dgm:pt>
    <dgm:pt modelId="{718613BD-8981-43E7-B068-E247342BA3F5}" type="pres">
      <dgm:prSet presAssocID="{78BEA23A-7ED8-4BA2-9DE3-2D60363D677C}" presName="tx1" presStyleLbl="revTx" presStyleIdx="4" presStyleCnt="5"/>
      <dgm:spPr/>
      <dgm:t>
        <a:bodyPr/>
        <a:lstStyle/>
        <a:p>
          <a:endParaRPr lang="hu-HU"/>
        </a:p>
      </dgm:t>
    </dgm:pt>
    <dgm:pt modelId="{F00E1F02-AEE7-49DF-9348-584A17BB4A96}" type="pres">
      <dgm:prSet presAssocID="{78BEA23A-7ED8-4BA2-9DE3-2D60363D677C}" presName="vert1" presStyleCnt="0"/>
      <dgm:spPr/>
    </dgm:pt>
  </dgm:ptLst>
  <dgm:cxnLst>
    <dgm:cxn modelId="{928E114B-A420-4799-B28B-90B705C9A679}" srcId="{954769CE-A856-4BF3-B5C2-63BA00CCDA64}" destId="{A35453EF-C54B-4892-AC5F-6160F67811BE}" srcOrd="2" destOrd="0" parTransId="{28A1A7C5-6DF5-40E9-94B3-FAA492CA2791}" sibTransId="{0B6B1A71-C531-4083-AAC5-D70DEFA367EA}"/>
    <dgm:cxn modelId="{07EDB6D3-E31E-4BF8-B45B-97A81C027DF1}" type="presOf" srcId="{AD108C99-3B56-4F2E-AB6F-6CD47CAC3C34}" destId="{7FC84C5C-0090-4989-AF54-DCF8C2C6186B}" srcOrd="0" destOrd="0" presId="urn:microsoft.com/office/officeart/2008/layout/LinedList"/>
    <dgm:cxn modelId="{6692BDBE-17B8-4757-89F2-8E8C03AAA008}" srcId="{954769CE-A856-4BF3-B5C2-63BA00CCDA64}" destId="{AD108C99-3B56-4F2E-AB6F-6CD47CAC3C34}" srcOrd="1" destOrd="0" parTransId="{D7E290BB-5182-41FF-8DA5-E3C54FA33FE0}" sibTransId="{86846A8F-2B7F-454B-A751-A87D271CBE0F}"/>
    <dgm:cxn modelId="{1BC74836-48AA-4057-8548-222E525CD883}" type="presOf" srcId="{482CD7AC-8803-4A07-8A8A-91EE068C0D2F}" destId="{D66A1FFF-28B4-4897-9CA1-013AFD8797F0}" srcOrd="0" destOrd="0" presId="urn:microsoft.com/office/officeart/2008/layout/LinedList"/>
    <dgm:cxn modelId="{0C5A7723-15C2-402B-B6E0-EF18B44DA1BD}" srcId="{954769CE-A856-4BF3-B5C2-63BA00CCDA64}" destId="{78BEA23A-7ED8-4BA2-9DE3-2D60363D677C}" srcOrd="4" destOrd="0" parTransId="{FDE65675-591E-4623-9F78-CFBF4EF4CEB7}" sibTransId="{6028B53D-7AE6-4D2A-BFBC-A8F4F3F5A78F}"/>
    <dgm:cxn modelId="{2128929F-8FD4-4E34-A4DA-EEDB0339A627}" srcId="{954769CE-A856-4BF3-B5C2-63BA00CCDA64}" destId="{143AE8CB-7D00-4B29-9578-8361CD18E588}" srcOrd="3" destOrd="0" parTransId="{F71580A4-B04A-4656-9CA4-EDBF09DF8DB4}" sibTransId="{E36C3C92-C103-4380-8B1B-D933FB6792C1}"/>
    <dgm:cxn modelId="{2E4801E8-D076-4233-80C0-54BAA9CA53A2}" type="presOf" srcId="{954769CE-A856-4BF3-B5C2-63BA00CCDA64}" destId="{7512F9D9-B870-4CDA-8551-D809F7F7F42D}" srcOrd="0" destOrd="0" presId="urn:microsoft.com/office/officeart/2008/layout/LinedList"/>
    <dgm:cxn modelId="{26D00065-E488-4273-AA88-5DD1DCFA90CE}" type="presOf" srcId="{143AE8CB-7D00-4B29-9578-8361CD18E588}" destId="{17F8C976-8A81-4C0C-8DA2-EA6835E52A3C}" srcOrd="0" destOrd="0" presId="urn:microsoft.com/office/officeart/2008/layout/LinedList"/>
    <dgm:cxn modelId="{66135680-1366-4F3D-B5FA-BEA940B6F1FE}" type="presOf" srcId="{78BEA23A-7ED8-4BA2-9DE3-2D60363D677C}" destId="{718613BD-8981-43E7-B068-E247342BA3F5}" srcOrd="0" destOrd="0" presId="urn:microsoft.com/office/officeart/2008/layout/LinedList"/>
    <dgm:cxn modelId="{B26DA390-92CB-47D8-813F-270F8E33BE13}" srcId="{954769CE-A856-4BF3-B5C2-63BA00CCDA64}" destId="{482CD7AC-8803-4A07-8A8A-91EE068C0D2F}" srcOrd="0" destOrd="0" parTransId="{C1C09B26-A4D9-47E3-8BDC-58811E28FFD3}" sibTransId="{0046FB76-8B26-449B-A6BF-FDA35933D25B}"/>
    <dgm:cxn modelId="{D861C810-3D26-44ED-8BD0-C4EE7D223F17}" type="presOf" srcId="{A35453EF-C54B-4892-AC5F-6160F67811BE}" destId="{2D1CB1A1-F423-407A-812B-8572473BE2F9}" srcOrd="0" destOrd="0" presId="urn:microsoft.com/office/officeart/2008/layout/LinedList"/>
    <dgm:cxn modelId="{BE0EA581-7174-4FF6-AB24-60D0B6E30E9F}" type="presParOf" srcId="{7512F9D9-B870-4CDA-8551-D809F7F7F42D}" destId="{AF854B2E-7DC7-401B-8F17-D45BADEC8858}" srcOrd="0" destOrd="0" presId="urn:microsoft.com/office/officeart/2008/layout/LinedList"/>
    <dgm:cxn modelId="{5508580A-A4FB-4BF0-88B5-16863B631BA2}" type="presParOf" srcId="{7512F9D9-B870-4CDA-8551-D809F7F7F42D}" destId="{96EEC02B-F079-4ADA-986C-CED819326509}" srcOrd="1" destOrd="0" presId="urn:microsoft.com/office/officeart/2008/layout/LinedList"/>
    <dgm:cxn modelId="{3249BC18-0685-474C-8475-83FE24394871}" type="presParOf" srcId="{96EEC02B-F079-4ADA-986C-CED819326509}" destId="{D66A1FFF-28B4-4897-9CA1-013AFD8797F0}" srcOrd="0" destOrd="0" presId="urn:microsoft.com/office/officeart/2008/layout/LinedList"/>
    <dgm:cxn modelId="{75B8635D-0B19-4056-B65E-5F25604513A5}" type="presParOf" srcId="{96EEC02B-F079-4ADA-986C-CED819326509}" destId="{AD1AA6B4-CB0F-49A0-97F2-86D6F8275ADE}" srcOrd="1" destOrd="0" presId="urn:microsoft.com/office/officeart/2008/layout/LinedList"/>
    <dgm:cxn modelId="{5B5DF027-78DE-4360-BD86-E2A28223458B}" type="presParOf" srcId="{7512F9D9-B870-4CDA-8551-D809F7F7F42D}" destId="{40189C81-AAE8-4BEC-89D2-A37F09D71F6E}" srcOrd="2" destOrd="0" presId="urn:microsoft.com/office/officeart/2008/layout/LinedList"/>
    <dgm:cxn modelId="{B774095F-1AF7-4911-9BAD-A947BEB46724}" type="presParOf" srcId="{7512F9D9-B870-4CDA-8551-D809F7F7F42D}" destId="{55668216-3942-4673-8262-EB83B83A2003}" srcOrd="3" destOrd="0" presId="urn:microsoft.com/office/officeart/2008/layout/LinedList"/>
    <dgm:cxn modelId="{99E02EFF-2F89-4555-8E57-6FEA77EF341B}" type="presParOf" srcId="{55668216-3942-4673-8262-EB83B83A2003}" destId="{7FC84C5C-0090-4989-AF54-DCF8C2C6186B}" srcOrd="0" destOrd="0" presId="urn:microsoft.com/office/officeart/2008/layout/LinedList"/>
    <dgm:cxn modelId="{5DF6F3F9-6D1F-4817-9ECC-6D1EFA3E7B9A}" type="presParOf" srcId="{55668216-3942-4673-8262-EB83B83A2003}" destId="{D41E13E5-8FBA-4414-A14C-13EB51215B15}" srcOrd="1" destOrd="0" presId="urn:microsoft.com/office/officeart/2008/layout/LinedList"/>
    <dgm:cxn modelId="{07C3B3E5-8336-4331-8A21-7A232BA53251}" type="presParOf" srcId="{7512F9D9-B870-4CDA-8551-D809F7F7F42D}" destId="{4C600EDF-38D0-4D24-ACF1-DD4F58F233E3}" srcOrd="4" destOrd="0" presId="urn:microsoft.com/office/officeart/2008/layout/LinedList"/>
    <dgm:cxn modelId="{4BA7D3FD-86BA-4201-B52B-D0329C3C1F9A}" type="presParOf" srcId="{7512F9D9-B870-4CDA-8551-D809F7F7F42D}" destId="{2E16A431-EC11-4ED3-9BFB-E429A79D8439}" srcOrd="5" destOrd="0" presId="urn:microsoft.com/office/officeart/2008/layout/LinedList"/>
    <dgm:cxn modelId="{F8DB2684-46F6-492B-AAB9-6E479A07C100}" type="presParOf" srcId="{2E16A431-EC11-4ED3-9BFB-E429A79D8439}" destId="{2D1CB1A1-F423-407A-812B-8572473BE2F9}" srcOrd="0" destOrd="0" presId="urn:microsoft.com/office/officeart/2008/layout/LinedList"/>
    <dgm:cxn modelId="{7196CC3A-830F-4ECE-A91F-3EE806340CC9}" type="presParOf" srcId="{2E16A431-EC11-4ED3-9BFB-E429A79D8439}" destId="{1A1232D4-88FF-4B90-9FBC-F63B09564D13}" srcOrd="1" destOrd="0" presId="urn:microsoft.com/office/officeart/2008/layout/LinedList"/>
    <dgm:cxn modelId="{E5ECB4BF-FCC4-4C18-A94C-555530905790}" type="presParOf" srcId="{7512F9D9-B870-4CDA-8551-D809F7F7F42D}" destId="{D7B48CD0-FED5-4E75-A286-91626C864FE6}" srcOrd="6" destOrd="0" presId="urn:microsoft.com/office/officeart/2008/layout/LinedList"/>
    <dgm:cxn modelId="{8F2073EA-CF36-4A9D-8642-239FC0050DE8}" type="presParOf" srcId="{7512F9D9-B870-4CDA-8551-D809F7F7F42D}" destId="{86DD2085-4D62-4E01-A3D0-3A926100923C}" srcOrd="7" destOrd="0" presId="urn:microsoft.com/office/officeart/2008/layout/LinedList"/>
    <dgm:cxn modelId="{195B226A-C202-4224-AFDD-71922C31E733}" type="presParOf" srcId="{86DD2085-4D62-4E01-A3D0-3A926100923C}" destId="{17F8C976-8A81-4C0C-8DA2-EA6835E52A3C}" srcOrd="0" destOrd="0" presId="urn:microsoft.com/office/officeart/2008/layout/LinedList"/>
    <dgm:cxn modelId="{9D34C0B1-AAD6-47D0-B251-C8785854B74E}" type="presParOf" srcId="{86DD2085-4D62-4E01-A3D0-3A926100923C}" destId="{FB78CCF7-9620-4527-BDEB-1FFA1FE9EB8C}" srcOrd="1" destOrd="0" presId="urn:microsoft.com/office/officeart/2008/layout/LinedList"/>
    <dgm:cxn modelId="{1D427B89-AD24-40FF-AA1F-894B0791A16D}" type="presParOf" srcId="{7512F9D9-B870-4CDA-8551-D809F7F7F42D}" destId="{019CBE2B-E78E-402F-A069-44CBC9D6E289}" srcOrd="8" destOrd="0" presId="urn:microsoft.com/office/officeart/2008/layout/LinedList"/>
    <dgm:cxn modelId="{61109160-D87B-4877-A0E0-46BDEDFB8E7F}" type="presParOf" srcId="{7512F9D9-B870-4CDA-8551-D809F7F7F42D}" destId="{6214F16F-7FEF-44B5-8220-0D4746B88F84}" srcOrd="9" destOrd="0" presId="urn:microsoft.com/office/officeart/2008/layout/LinedList"/>
    <dgm:cxn modelId="{284C1EAC-C875-415C-AE06-8FE213ABFD07}" type="presParOf" srcId="{6214F16F-7FEF-44B5-8220-0D4746B88F84}" destId="{718613BD-8981-43E7-B068-E247342BA3F5}" srcOrd="0" destOrd="0" presId="urn:microsoft.com/office/officeart/2008/layout/LinedList"/>
    <dgm:cxn modelId="{9B857CE2-0E87-4186-89DE-C67515556B36}" type="presParOf" srcId="{6214F16F-7FEF-44B5-8220-0D4746B88F84}" destId="{F00E1F02-AEE7-49DF-9348-584A17BB4A96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54B2E-7DC7-401B-8F17-D45BADEC8858}">
      <dsp:nvSpPr>
        <dsp:cNvPr id="0" name=""/>
        <dsp:cNvSpPr/>
      </dsp:nvSpPr>
      <dsp:spPr>
        <a:xfrm>
          <a:off x="0" y="506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A1FFF-28B4-4897-9CA1-013AFD8797F0}">
      <dsp:nvSpPr>
        <dsp:cNvPr id="0" name=""/>
        <dsp:cNvSpPr/>
      </dsp:nvSpPr>
      <dsp:spPr>
        <a:xfrm>
          <a:off x="0" y="506"/>
          <a:ext cx="11456904" cy="82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kern="1200" dirty="0"/>
            <a:t>1. Bevezetés</a:t>
          </a:r>
          <a:r>
            <a:rPr lang="hu-HU" sz="2000" b="0" kern="1200" dirty="0"/>
            <a:t>	</a:t>
          </a:r>
          <a:r>
            <a:rPr lang="hu-HU" sz="2000" b="0" kern="1200" dirty="0">
              <a:hlinkClick xmlns:r="http://schemas.openxmlformats.org/officeDocument/2006/relationships" r:id="" action="ppaction://hlinksldjump"/>
            </a:rPr>
            <a:t>3.</a:t>
          </a:r>
          <a:endParaRPr lang="hu-HU" sz="2000" b="0" kern="1200" dirty="0"/>
        </a:p>
      </dsp:txBody>
      <dsp:txXfrm>
        <a:off x="0" y="506"/>
        <a:ext cx="11456904" cy="829976"/>
      </dsp:txXfrm>
    </dsp:sp>
    <dsp:sp modelId="{40189C81-AAE8-4BEC-89D2-A37F09D71F6E}">
      <dsp:nvSpPr>
        <dsp:cNvPr id="0" name=""/>
        <dsp:cNvSpPr/>
      </dsp:nvSpPr>
      <dsp:spPr>
        <a:xfrm>
          <a:off x="0" y="830483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84C5C-0090-4989-AF54-DCF8C2C6186B}">
      <dsp:nvSpPr>
        <dsp:cNvPr id="0" name=""/>
        <dsp:cNvSpPr/>
      </dsp:nvSpPr>
      <dsp:spPr>
        <a:xfrm>
          <a:off x="0" y="830483"/>
          <a:ext cx="11456904" cy="82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8988" algn="r"/>
            </a:tabLst>
          </a:pPr>
          <a:r>
            <a:rPr lang="hu-HU" sz="2000" kern="1200" dirty="0"/>
            <a:t>2.  Nemzetközi és hazai szakirodalmi források feldolgozása </a:t>
          </a:r>
          <a:r>
            <a:rPr lang="hu-HU" sz="2000" b="0" kern="1200" dirty="0"/>
            <a:t>	</a:t>
          </a:r>
          <a:r>
            <a:rPr lang="hu-HU" sz="2000" b="0" kern="1200" dirty="0">
              <a:hlinkClick xmlns:r="http://schemas.openxmlformats.org/officeDocument/2006/relationships" r:id="" action="ppaction://hlinksldjump"/>
            </a:rPr>
            <a:t>8.</a:t>
          </a:r>
          <a:endParaRPr lang="hu-HU" sz="2000" b="0" kern="1200" dirty="0"/>
        </a:p>
      </dsp:txBody>
      <dsp:txXfrm>
        <a:off x="0" y="830483"/>
        <a:ext cx="11456904" cy="829976"/>
      </dsp:txXfrm>
    </dsp:sp>
    <dsp:sp modelId="{4C600EDF-38D0-4D24-ACF1-DD4F58F233E3}">
      <dsp:nvSpPr>
        <dsp:cNvPr id="0" name=""/>
        <dsp:cNvSpPr/>
      </dsp:nvSpPr>
      <dsp:spPr>
        <a:xfrm>
          <a:off x="0" y="1660459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CB1A1-F423-407A-812B-8572473BE2F9}">
      <dsp:nvSpPr>
        <dsp:cNvPr id="0" name=""/>
        <dsp:cNvSpPr/>
      </dsp:nvSpPr>
      <dsp:spPr>
        <a:xfrm>
          <a:off x="0" y="1660459"/>
          <a:ext cx="11456904" cy="82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560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7400" algn="r"/>
            </a:tabLst>
          </a:pPr>
          <a:r>
            <a:rPr lang="hu-HU" sz="2000" kern="1200" dirty="0"/>
            <a:t>3.  </a:t>
          </a:r>
          <a:r>
            <a:rPr lang="pt-BR" sz="2000" kern="1200" dirty="0"/>
            <a:t>A primer kvantitatív kutatás eredményeinek bemutatása</a:t>
          </a:r>
          <a:r>
            <a:rPr lang="hu-HU" sz="2000" kern="1200" dirty="0"/>
            <a:t>	</a:t>
          </a:r>
          <a:r>
            <a:rPr lang="hu-HU" sz="2000" kern="1200" dirty="0">
              <a:hlinkClick xmlns:r="http://schemas.openxmlformats.org/officeDocument/2006/relationships" r:id="" action="ppaction://hlinksldjump"/>
            </a:rPr>
            <a:t>12</a:t>
          </a:r>
          <a:r>
            <a:rPr lang="hu-HU" sz="2000" b="0" kern="1200" dirty="0">
              <a:hlinkClick xmlns:r="http://schemas.openxmlformats.org/officeDocument/2006/relationships" r:id="" action="ppaction://hlinksldjump"/>
            </a:rPr>
            <a:t>.</a:t>
          </a:r>
          <a:endParaRPr lang="hu-HU" sz="2000" b="0" kern="1200" dirty="0"/>
        </a:p>
      </dsp:txBody>
      <dsp:txXfrm>
        <a:off x="0" y="1660459"/>
        <a:ext cx="11456904" cy="829976"/>
      </dsp:txXfrm>
    </dsp:sp>
    <dsp:sp modelId="{D7B48CD0-FED5-4E75-A286-91626C864FE6}">
      <dsp:nvSpPr>
        <dsp:cNvPr id="0" name=""/>
        <dsp:cNvSpPr/>
      </dsp:nvSpPr>
      <dsp:spPr>
        <a:xfrm>
          <a:off x="0" y="2490435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8C976-8A81-4C0C-8DA2-EA6835E52A3C}">
      <dsp:nvSpPr>
        <dsp:cNvPr id="0" name=""/>
        <dsp:cNvSpPr/>
      </dsp:nvSpPr>
      <dsp:spPr>
        <a:xfrm>
          <a:off x="0" y="2490435"/>
          <a:ext cx="11456904" cy="82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>
              <a:tab pos="10948988" algn="r"/>
            </a:tabLst>
          </a:pPr>
          <a:r>
            <a:rPr lang="hu-HU" sz="2000" kern="1200" dirty="0"/>
            <a:t>4.  Következtetések</a:t>
          </a:r>
          <a:r>
            <a:rPr lang="hu-HU" sz="2000" b="0" kern="1200" dirty="0"/>
            <a:t>	</a:t>
          </a:r>
          <a:r>
            <a:rPr lang="hu-HU" sz="2000" b="0" kern="1200" dirty="0">
              <a:hlinkClick xmlns:r="http://schemas.openxmlformats.org/officeDocument/2006/relationships" r:id="" action="ppaction://hlinksldjump"/>
            </a:rPr>
            <a:t>23.</a:t>
          </a:r>
          <a:endParaRPr lang="hu-HU" sz="2000" b="0" kern="1200" dirty="0"/>
        </a:p>
      </dsp:txBody>
      <dsp:txXfrm>
        <a:off x="0" y="2490435"/>
        <a:ext cx="11456904" cy="829976"/>
      </dsp:txXfrm>
    </dsp:sp>
    <dsp:sp modelId="{019CBE2B-E78E-402F-A069-44CBC9D6E289}">
      <dsp:nvSpPr>
        <dsp:cNvPr id="0" name=""/>
        <dsp:cNvSpPr/>
      </dsp:nvSpPr>
      <dsp:spPr>
        <a:xfrm>
          <a:off x="0" y="3320411"/>
          <a:ext cx="1145690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613BD-8981-43E7-B068-E247342BA3F5}">
      <dsp:nvSpPr>
        <dsp:cNvPr id="0" name=""/>
        <dsp:cNvSpPr/>
      </dsp:nvSpPr>
      <dsp:spPr>
        <a:xfrm>
          <a:off x="0" y="3320411"/>
          <a:ext cx="11456904" cy="82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354013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tabLst/>
          </a:pPr>
          <a:r>
            <a:rPr lang="hu-HU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PT Sans"/>
              <a:ea typeface="+mn-ea"/>
              <a:cs typeface="+mn-cs"/>
            </a:rPr>
            <a:t>5.  Javaslatok 			</a:t>
          </a:r>
          <a:r>
            <a:rPr lang="hu-HU" sz="2000" kern="1200" dirty="0"/>
            <a:t>							</a:t>
          </a:r>
          <a:r>
            <a:rPr lang="hu-HU" sz="2000" kern="1200" dirty="0">
              <a:hlinkClick xmlns:r="http://schemas.openxmlformats.org/officeDocument/2006/relationships" r:id="" action="ppaction://hlinksldjump"/>
            </a:rPr>
            <a:t>25.</a:t>
          </a:r>
          <a:endParaRPr lang="hu-HU" sz="2000" b="0" kern="1200" dirty="0"/>
        </a:p>
      </dsp:txBody>
      <dsp:txXfrm>
        <a:off x="0" y="3320411"/>
        <a:ext cx="11456904" cy="829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/>
              <a:t>élőfej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76E48-5561-4098-93F7-EF3C3E46179A}" type="datetimeFigureOut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95AB8-5470-4562-BDA1-01955C55DD5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70445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u-HU"/>
              <a:t>élőfej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24FFD-87F1-4A0E-A595-529AE55D1FE9}" type="datetimeFigureOut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2531-A6AC-4833-8ADC-3C33523F84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36266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675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428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75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hu-HU"/>
              <a:t>élőfej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2531-A6AC-4833-8ADC-3C33523F84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85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LA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46365" y="5748481"/>
            <a:ext cx="11526980" cy="37058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188" indent="0" algn="ctr">
              <a:buNone/>
              <a:defRPr sz="2000"/>
            </a:lvl2pPr>
            <a:lvl3pPr marL="914375" indent="0" algn="ctr">
              <a:buNone/>
              <a:defRPr sz="1800"/>
            </a:lvl3pPr>
            <a:lvl4pPr marL="1371563" indent="0" algn="ctr">
              <a:buNone/>
              <a:defRPr sz="1600"/>
            </a:lvl4pPr>
            <a:lvl5pPr marL="1828750" indent="0" algn="ctr">
              <a:buNone/>
              <a:defRPr sz="1600"/>
            </a:lvl5pPr>
            <a:lvl6pPr marL="2285938" indent="0" algn="ctr">
              <a:buNone/>
              <a:defRPr sz="1600"/>
            </a:lvl6pPr>
            <a:lvl7pPr marL="2743125" indent="0" algn="ctr">
              <a:buNone/>
              <a:defRPr sz="1600"/>
            </a:lvl7pPr>
            <a:lvl8pPr marL="3200312" indent="0" algn="ctr">
              <a:buNone/>
              <a:defRPr sz="1600"/>
            </a:lvl8pPr>
            <a:lvl9pPr marL="3657499" indent="0" algn="ctr">
              <a:buNone/>
              <a:defRPr sz="1600"/>
            </a:lvl9pPr>
          </a:lstStyle>
          <a:p>
            <a:r>
              <a:rPr lang="hu-HU" dirty="0"/>
              <a:t>cégnév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46365" y="720436"/>
            <a:ext cx="11526980" cy="1611768"/>
          </a:xfrm>
        </p:spPr>
        <p:txBody>
          <a:bodyPr/>
          <a:lstStyle>
            <a:lvl1pPr algn="ctr">
              <a:lnSpc>
                <a:spcPct val="100000"/>
              </a:lnSpc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főcím szerkesztése – 3 sor fér ki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46365" y="2454574"/>
            <a:ext cx="11526980" cy="1036770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alcím szerkesztése – 2 sor fér ki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2" hasCustomPrompt="1"/>
          </p:nvPr>
        </p:nvSpPr>
        <p:spPr>
          <a:xfrm>
            <a:off x="3948546" y="6137564"/>
            <a:ext cx="4322618" cy="290946"/>
          </a:xfrm>
        </p:spPr>
        <p:txBody>
          <a:bodyPr anchor="t"/>
          <a:lstStyle>
            <a:lvl1pPr marL="0" indent="0" algn="ctr">
              <a:buNone/>
              <a:defRPr sz="24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DÁTUM szerkesztése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9745" y="4202862"/>
            <a:ext cx="1590708" cy="7729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95" y="4429914"/>
            <a:ext cx="181066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6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és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363" y="1433384"/>
            <a:ext cx="3659580" cy="4831491"/>
          </a:xfrm>
        </p:spPr>
        <p:txBody>
          <a:bodyPr/>
          <a:lstStyle>
            <a:lvl1pPr marL="252000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2"/>
          <p:cNvSpPr>
            <a:spLocks noGrp="1"/>
          </p:cNvSpPr>
          <p:nvPr>
            <p:ph sz="half" idx="13"/>
          </p:nvPr>
        </p:nvSpPr>
        <p:spPr>
          <a:xfrm>
            <a:off x="4289373" y="1433384"/>
            <a:ext cx="3659580" cy="4831491"/>
          </a:xfrm>
        </p:spPr>
        <p:txBody>
          <a:bodyPr/>
          <a:lstStyle>
            <a:lvl1pPr marL="252000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2" name="Tartalom helye 2"/>
          <p:cNvSpPr>
            <a:spLocks noGrp="1"/>
          </p:cNvSpPr>
          <p:nvPr>
            <p:ph sz="half" idx="14"/>
          </p:nvPr>
        </p:nvSpPr>
        <p:spPr>
          <a:xfrm>
            <a:off x="8232383" y="1433385"/>
            <a:ext cx="3659580" cy="4831490"/>
          </a:xfrm>
        </p:spPr>
        <p:txBody>
          <a:bodyPr/>
          <a:lstStyle>
            <a:lvl1pPr marL="252000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52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5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4710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émaelválaszt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922618" y="3677220"/>
            <a:ext cx="8478778" cy="183688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b="1" i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MINTACÍM SZERKESZTÉSE – 3 sor fér ki</a:t>
            </a:r>
            <a:br>
              <a:rPr lang="hu-HU" dirty="0"/>
            </a:br>
            <a:r>
              <a:rPr lang="hu-HU" dirty="0"/>
              <a:t>TÉMAELVÁLASZTÓ</a:t>
            </a:r>
            <a:br>
              <a:rPr lang="hu-HU" dirty="0"/>
            </a:br>
            <a:r>
              <a:rPr lang="hu-HU" dirty="0"/>
              <a:t>3.sor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8" name="Téglalap 17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7655" y="1478948"/>
            <a:ext cx="1568703" cy="15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émaelválasztó alcímm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922522" y="3255189"/>
            <a:ext cx="8478778" cy="1133931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b="1" i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hu-HU" dirty="0"/>
              <a:t>MINTACÍM SZERKESZTÉSE – 2 sor fér ki</a:t>
            </a:r>
            <a:br>
              <a:rPr lang="hu-HU" dirty="0"/>
            </a:br>
            <a:r>
              <a:rPr lang="hu-HU" dirty="0"/>
              <a:t>TÉMAELVÁLASZTÓ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8" name="Téglalap 17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1922463" y="4508392"/>
            <a:ext cx="8478837" cy="112553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 szerkesztése – 2 sor fér ki</a:t>
            </a:r>
          </a:p>
          <a:p>
            <a:pPr lvl="0"/>
            <a:r>
              <a:rPr lang="hu-HU" dirty="0"/>
              <a:t>2.sor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0543" y="1053931"/>
            <a:ext cx="1568703" cy="151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94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címlap + szerz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46363" y="1515512"/>
            <a:ext cx="5749637" cy="46751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cap="none" baseline="0">
                <a:solidFill>
                  <a:schemeClr val="accent1"/>
                </a:solidFill>
              </a:defRPr>
            </a:lvl1pPr>
          </a:lstStyle>
          <a:p>
            <a:r>
              <a:rPr lang="hu-HU" dirty="0"/>
              <a:t>Bővebb témaleírás, nyitógondolatok helye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6352674" y="4964674"/>
            <a:ext cx="5498432" cy="464721"/>
          </a:xfrm>
        </p:spPr>
        <p:txBody>
          <a:bodyPr anchor="t"/>
          <a:lstStyle>
            <a:lvl1pPr marL="0" indent="0" algn="r">
              <a:lnSpc>
                <a:spcPct val="100000"/>
              </a:lnSpc>
              <a:buNone/>
              <a:defRPr sz="3200" b="1" cap="none" baseline="0">
                <a:solidFill>
                  <a:schemeClr val="tx2"/>
                </a:solidFill>
                <a:latin typeface="+mj-lt"/>
              </a:defRPr>
            </a:lvl1pPr>
            <a:lvl2pPr marL="4571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Szerző neve</a:t>
            </a:r>
          </a:p>
        </p:txBody>
      </p:sp>
      <p:sp>
        <p:nvSpPr>
          <p:cNvPr id="7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73101" y="5429395"/>
            <a:ext cx="5498432" cy="76127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tx2"/>
                </a:solidFill>
                <a:latin typeface="+mj-lt"/>
              </a:defRPr>
            </a:lvl1pPr>
            <a:lvl2pPr marL="4571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Szerző titulusa, üzletága,</a:t>
            </a:r>
            <a:br>
              <a:rPr lang="hu-HU" dirty="0"/>
            </a:br>
            <a:r>
              <a:rPr lang="hu-HU" dirty="0"/>
              <a:t>e-mail címe </a:t>
            </a:r>
          </a:p>
        </p:txBody>
      </p:sp>
      <p:sp>
        <p:nvSpPr>
          <p:cNvPr id="12" name="Téglalap 11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9" name="Kép helye 8"/>
          <p:cNvSpPr>
            <a:spLocks noGrp="1"/>
          </p:cNvSpPr>
          <p:nvPr>
            <p:ph type="pic" sz="quarter" idx="14" hasCustomPrompt="1"/>
          </p:nvPr>
        </p:nvSpPr>
        <p:spPr>
          <a:xfrm>
            <a:off x="6352673" y="362856"/>
            <a:ext cx="5498433" cy="4296230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hu-HU" dirty="0"/>
              <a:t>Kép beszúrható ide</a:t>
            </a:r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47F082-94A8-401A-B19A-FEF8998F1AE8}" type="datetime1">
              <a:rPr lang="hu-HU" smtClean="0"/>
              <a:pPr/>
              <a:t>2022. 07. 08.</a:t>
            </a:fld>
            <a:endParaRPr lang="hu-HU" dirty="0"/>
          </a:p>
        </p:txBody>
      </p:sp>
      <p:sp>
        <p:nvSpPr>
          <p:cNvPr id="15" name="Élőláb helye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hu-HU"/>
              <a:t>Hivatkozás:</a:t>
            </a:r>
            <a:endParaRPr lang="hu-HU" dirty="0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024" y="422224"/>
            <a:ext cx="3977281" cy="6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2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jes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364" y="1436914"/>
            <a:ext cx="11504742" cy="4955195"/>
          </a:xfrm>
        </p:spPr>
        <p:txBody>
          <a:bodyPr/>
          <a:lstStyle>
            <a:lvl1pPr marL="288000">
              <a:defRPr/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4EE1D-02D5-4F26-B940-A9A5008F6DC2}" type="datetime1">
              <a:rPr lang="hu-HU" smtClean="0"/>
              <a:pPr/>
              <a:t>2022. 07. 08.</a:t>
            </a:fld>
            <a:endParaRPr lang="hu-HU" dirty="0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29" y="857023"/>
            <a:ext cx="181066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62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+kék kiemelő dobo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6364" y="1433518"/>
            <a:ext cx="8013865" cy="4831357"/>
          </a:xfrm>
        </p:spPr>
        <p:txBody>
          <a:bodyPr/>
          <a:lstStyle>
            <a:lvl1pPr marL="288000">
              <a:defRPr/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EB6C-A0AB-4995-952E-7DC99B683C55}" type="datetime1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8679543" y="1433518"/>
            <a:ext cx="3175457" cy="4831358"/>
          </a:xfr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hu-HU" dirty="0"/>
              <a:t>Szövegdoboz kiemeléssel nagyobb  sortáv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3" y="874104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302" y="874104"/>
            <a:ext cx="181066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3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363" y="1433520"/>
            <a:ext cx="5575466" cy="4831356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/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artalom helye 2"/>
          <p:cNvSpPr>
            <a:spLocks noGrp="1"/>
          </p:cNvSpPr>
          <p:nvPr>
            <p:ph sz="half" idx="13"/>
          </p:nvPr>
        </p:nvSpPr>
        <p:spPr>
          <a:xfrm>
            <a:off x="6261308" y="1433519"/>
            <a:ext cx="5575466" cy="4831357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120" y="857023"/>
            <a:ext cx="181066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7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,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6364" y="1431109"/>
            <a:ext cx="5575465" cy="43792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188" indent="0">
              <a:buNone/>
              <a:defRPr sz="2000" b="1"/>
            </a:lvl2pPr>
            <a:lvl3pPr marL="914375" indent="0">
              <a:buNone/>
              <a:defRPr sz="1800" b="1"/>
            </a:lvl3pPr>
            <a:lvl4pPr marL="1371563" indent="0">
              <a:buNone/>
              <a:defRPr sz="1600" b="1"/>
            </a:lvl4pPr>
            <a:lvl5pPr marL="1828750" indent="0">
              <a:buNone/>
              <a:defRPr sz="1600" b="1"/>
            </a:lvl5pPr>
            <a:lvl6pPr marL="2285938" indent="0">
              <a:buNone/>
              <a:defRPr sz="1600" b="1"/>
            </a:lvl6pPr>
            <a:lvl7pPr marL="2743125" indent="0">
              <a:buNone/>
              <a:defRPr sz="1600" b="1"/>
            </a:lvl7pPr>
            <a:lvl8pPr marL="3200312" indent="0">
              <a:buNone/>
              <a:defRPr sz="1600" b="1"/>
            </a:lvl8pPr>
            <a:lvl9pPr marL="3657499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61308" y="1431109"/>
            <a:ext cx="5575466" cy="43792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188" indent="0">
              <a:buNone/>
              <a:defRPr sz="2000" b="1"/>
            </a:lvl2pPr>
            <a:lvl3pPr marL="914375" indent="0">
              <a:buNone/>
              <a:defRPr sz="1800" b="1"/>
            </a:lvl3pPr>
            <a:lvl4pPr marL="1371563" indent="0">
              <a:buNone/>
              <a:defRPr sz="1600" b="1"/>
            </a:lvl4pPr>
            <a:lvl5pPr marL="1828750" indent="0">
              <a:buNone/>
              <a:defRPr sz="1600" b="1"/>
            </a:lvl5pPr>
            <a:lvl6pPr marL="2285938" indent="0">
              <a:buNone/>
              <a:defRPr sz="1600" b="1"/>
            </a:lvl6pPr>
            <a:lvl7pPr marL="2743125" indent="0">
              <a:buNone/>
              <a:defRPr sz="1600" b="1"/>
            </a:lvl7pPr>
            <a:lvl8pPr marL="3200312" indent="0">
              <a:buNone/>
              <a:defRPr sz="1600" b="1"/>
            </a:lvl8pPr>
            <a:lvl9pPr marL="3657499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5E89-4675-48C5-A7D2-C451236C1E71}" type="datetime1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artalom helye 2"/>
          <p:cNvSpPr>
            <a:spLocks noGrp="1"/>
          </p:cNvSpPr>
          <p:nvPr>
            <p:ph sz="half" idx="13"/>
          </p:nvPr>
        </p:nvSpPr>
        <p:spPr>
          <a:xfrm>
            <a:off x="346363" y="1869032"/>
            <a:ext cx="5575466" cy="4432913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3" name="Tartalom helye 2"/>
          <p:cNvSpPr>
            <a:spLocks noGrp="1"/>
          </p:cNvSpPr>
          <p:nvPr>
            <p:ph sz="half" idx="14"/>
          </p:nvPr>
        </p:nvSpPr>
        <p:spPr>
          <a:xfrm>
            <a:off x="6261308" y="1869032"/>
            <a:ext cx="5575466" cy="4432914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400"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800"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Szöveg helye 3"/>
          <p:cNvSpPr>
            <a:spLocks noGrp="1"/>
          </p:cNvSpPr>
          <p:nvPr>
            <p:ph type="body" sz="quarter" idx="15" hasCustomPrompt="1"/>
          </p:nvPr>
        </p:nvSpPr>
        <p:spPr>
          <a:xfrm>
            <a:off x="346363" y="85702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6478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észes alsó-fels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075" y="1413113"/>
            <a:ext cx="11490411" cy="2388908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346075" y="852834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  <p:sp>
        <p:nvSpPr>
          <p:cNvPr id="11" name="Tartalom helye 2"/>
          <p:cNvSpPr>
            <a:spLocks noGrp="1"/>
          </p:cNvSpPr>
          <p:nvPr>
            <p:ph sz="half" idx="15"/>
          </p:nvPr>
        </p:nvSpPr>
        <p:spPr>
          <a:xfrm>
            <a:off x="346075" y="3913038"/>
            <a:ext cx="11490411" cy="2390400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766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 + jobb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6362" y="1433384"/>
            <a:ext cx="7883238" cy="4856203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Kép helye 3"/>
          <p:cNvSpPr>
            <a:spLocks noGrp="1"/>
          </p:cNvSpPr>
          <p:nvPr>
            <p:ph type="pic" sz="quarter" idx="14" hasCustomPrompt="1"/>
          </p:nvPr>
        </p:nvSpPr>
        <p:spPr>
          <a:xfrm>
            <a:off x="8345714" y="1433385"/>
            <a:ext cx="3556000" cy="4856203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 beszúrásának helye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346362" y="849073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195627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észes + bal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062020" y="1421164"/>
            <a:ext cx="7829943" cy="4856068"/>
          </a:xfrm>
        </p:spPr>
        <p:txBody>
          <a:bodyPr/>
          <a:lstStyle>
            <a:lvl1pPr marL="288000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1pPr>
            <a:lvl2pPr marL="800078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2pPr>
            <a:lvl3pPr marL="1257266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3pPr>
            <a:lvl4pPr marL="1657304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4pPr>
            <a:lvl5pPr marL="2114492" indent="-28800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444-275E-412B-94CA-CB9072259B78}" type="datetime1">
              <a:rPr lang="hu-HU" smtClean="0"/>
              <a:pPr/>
              <a:t>2022. 07. 08.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Hivatkozás: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Kép helye 3"/>
          <p:cNvSpPr>
            <a:spLocks noGrp="1"/>
          </p:cNvSpPr>
          <p:nvPr>
            <p:ph type="pic" sz="quarter" idx="14" hasCustomPrompt="1"/>
          </p:nvPr>
        </p:nvSpPr>
        <p:spPr>
          <a:xfrm>
            <a:off x="346363" y="1421164"/>
            <a:ext cx="3556000" cy="4856068"/>
          </a:xfrm>
          <a:ln w="3175">
            <a:solidFill>
              <a:schemeClr val="bg2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 beszúrásának helye</a:t>
            </a: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346363" y="860664"/>
            <a:ext cx="8880475" cy="449263"/>
          </a:xfrm>
        </p:spPr>
        <p:txBody>
          <a:bodyPr anchor="ctr"/>
          <a:lstStyle>
            <a:lvl1pPr marL="0" indent="0">
              <a:buNone/>
              <a:defRPr sz="280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dirty="0"/>
              <a:t>Alcím, töröljük, ha nem használjuk</a:t>
            </a:r>
          </a:p>
        </p:txBody>
      </p:sp>
    </p:spTree>
    <p:extLst>
      <p:ext uri="{BB962C8B-B14F-4D97-AF65-F5344CB8AC3E}">
        <p14:creationId xmlns:p14="http://schemas.microsoft.com/office/powerpoint/2010/main" val="401268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46363" y="294277"/>
            <a:ext cx="8880763" cy="10120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Cím szerkesztése</a:t>
            </a:r>
            <a:br>
              <a:rPr lang="hu-HU" dirty="0"/>
            </a:br>
            <a:r>
              <a:rPr lang="hu-HU" dirty="0"/>
              <a:t>második sor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6364" y="1436914"/>
            <a:ext cx="11504742" cy="4847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346363" y="6392109"/>
            <a:ext cx="1395351" cy="322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7A32CF74-56F0-412D-B1BE-BC3C3F7261BE}" type="datetime1">
              <a:rPr lang="hu-HU" smtClean="0"/>
              <a:pPr/>
              <a:t>2022. 07. 08.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843314" y="6392109"/>
            <a:ext cx="8835988" cy="322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dirty="0"/>
              <a:t>Hivatkozás: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875818" y="6392110"/>
            <a:ext cx="674498" cy="3007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1A0B5D20-90C6-47BB-A188-49E443ACD01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églalap 7"/>
          <p:cNvSpPr/>
          <p:nvPr userDrawn="1"/>
        </p:nvSpPr>
        <p:spPr>
          <a:xfrm>
            <a:off x="11550316" y="6392110"/>
            <a:ext cx="300790" cy="300790"/>
          </a:xfrm>
          <a:prstGeom prst="rect">
            <a:avLst/>
          </a:prstGeom>
          <a:solidFill>
            <a:srgbClr val="293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18147" y="378911"/>
            <a:ext cx="2255550" cy="38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3" r:id="rId4"/>
    <p:sldLayoutId id="2147483652" r:id="rId5"/>
    <p:sldLayoutId id="2147483653" r:id="rId6"/>
    <p:sldLayoutId id="2147483668" r:id="rId7"/>
    <p:sldLayoutId id="2147483664" r:id="rId8"/>
    <p:sldLayoutId id="2147483665" r:id="rId9"/>
    <p:sldLayoutId id="2147483667" r:id="rId10"/>
    <p:sldLayoutId id="2147483659" r:id="rId11"/>
    <p:sldLayoutId id="2147483669" r:id="rId12"/>
  </p:sldLayoutIdLst>
  <p:hf hdr="0" ftr="0" dt="0"/>
  <p:txStyles>
    <p:titleStyle>
      <a:lvl1pPr algn="l" defTabSz="914375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88000" algn="just" defTabSz="914375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1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69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56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4" indent="-288000" algn="just" defTabSz="914375" rtl="0" eaLnBrk="1" latinLnBrk="0" hangingPunct="1">
        <a:lnSpc>
          <a:spcPct val="100000"/>
        </a:lnSpc>
        <a:spcBef>
          <a:spcPts val="500"/>
        </a:spcBef>
        <a:buClr>
          <a:schemeClr val="accent1">
            <a:lumMod val="75000"/>
          </a:schemeClr>
        </a:buClr>
        <a:buFont typeface="Taviraj" panose="00000500000000000000" pitchFamily="2" charset="-34"/>
        <a:buChar char="+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1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8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6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3" indent="-228594" algn="l" defTabSz="9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0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5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2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9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46365" y="720436"/>
            <a:ext cx="11526980" cy="760021"/>
          </a:xfrm>
        </p:spPr>
        <p:txBody>
          <a:bodyPr/>
          <a:lstStyle/>
          <a:p>
            <a:r>
              <a:rPr lang="pt-BR" cap="none" dirty="0">
                <a:solidFill>
                  <a:schemeClr val="accent1"/>
                </a:solidFill>
              </a:rPr>
              <a:t>A DIGITÁLIS NOMADITÁS MUNKAERŐPIACI TRENDJEI</a:t>
            </a:r>
            <a:endParaRPr lang="hu-HU" cap="none" dirty="0">
              <a:solidFill>
                <a:schemeClr val="accent1"/>
              </a:solidFill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1"/>
          </p:nvPr>
        </p:nvSpPr>
        <p:spPr>
          <a:xfrm>
            <a:off x="3777915" y="2129006"/>
            <a:ext cx="4834871" cy="512596"/>
          </a:xfrm>
        </p:spPr>
        <p:txBody>
          <a:bodyPr/>
          <a:lstStyle/>
          <a:p>
            <a:r>
              <a:rPr lang="hu-HU" cap="none" spc="-150" dirty="0"/>
              <a:t>Összefoglaló prezentáció</a:t>
            </a:r>
            <a:endParaRPr lang="hu-HU" spc="-150" dirty="0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2022. július 8.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B73FE5F-BDE7-03AD-09EC-94DB231F525F}"/>
              </a:ext>
            </a:extLst>
          </p:cNvPr>
          <p:cNvSpPr txBox="1"/>
          <p:nvPr/>
        </p:nvSpPr>
        <p:spPr>
          <a:xfrm>
            <a:off x="3048000" y="2712318"/>
            <a:ext cx="6096000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120000"/>
              </a:lnSpc>
              <a:spcAft>
                <a:spcPts val="800"/>
              </a:spcAft>
            </a:pPr>
            <a:r>
              <a:rPr lang="hu-HU" sz="1200" b="1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készült a Kormányzati Informatikai Fejlesztési Ügynökség részére </a:t>
            </a:r>
            <a:br>
              <a:rPr lang="hu-HU" sz="1200" b="1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</a:br>
            <a:r>
              <a:rPr lang="hu-HU" sz="1200" b="1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A New </a:t>
            </a:r>
            <a:r>
              <a:rPr lang="hu-HU" sz="1200" b="1" dirty="0" err="1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Land</a:t>
            </a:r>
            <a:r>
              <a:rPr lang="hu-HU" sz="1200" b="1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 Media Kft. megbízásából</a:t>
            </a:r>
            <a:endParaRPr lang="hu-H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20000"/>
              </a:lnSpc>
              <a:spcAft>
                <a:spcPts val="800"/>
              </a:spcAft>
            </a:pPr>
            <a:r>
              <a:rPr lang="hu-HU" sz="12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GINOP-3.1.1-VEKOP-15 „Oktatási Intézmények és IKT vállalkozások közötti együttműködés ösztönzése és támogatása” </a:t>
            </a:r>
            <a:br>
              <a:rPr lang="hu-HU" sz="12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</a:br>
            <a:r>
              <a:rPr lang="hu-HU" sz="1200" dirty="0">
                <a:solidFill>
                  <a:srgbClr val="44546A"/>
                </a:solidFill>
                <a:effectLst/>
                <a:ea typeface="Calibri" panose="020F0502020204030204" pitchFamily="34" charset="0"/>
                <a:cs typeface="Taviraj" panose="00000500000000000000" pitchFamily="2" charset="-34"/>
              </a:rPr>
              <a:t>(„Programozd A Jövőd!”) projekt keretében</a:t>
            </a:r>
            <a:endParaRPr lang="hu-H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75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másodlagos források legfontosabb megállapításai (II.)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5616" y="1529950"/>
            <a:ext cx="10934700" cy="4862160"/>
          </a:xfrm>
        </p:spPr>
        <p:txBody>
          <a:bodyPr/>
          <a:lstStyle/>
          <a:p>
            <a:pPr marL="712787" indent="-285750">
              <a:buFont typeface="Wingdings" panose="05000000000000000000" pitchFamily="2" charset="2"/>
              <a:buChar char="§"/>
            </a:pPr>
            <a:r>
              <a:rPr lang="hu-HU" sz="1600" dirty="0">
                <a:latin typeface="+mn-lt"/>
                <a:cs typeface="Arial" panose="020B0604020202020204" pitchFamily="34" charset="0"/>
              </a:rPr>
              <a:t>amennyiben foglalkoztatási formától függetlenül vizsgáljuk a magyar munkavállalókat, azt láthatjuk, hogy 2011 és 2019 között 0,8-1,8% között mozgott a rendszeresen távoli elérésből dolgozók aránya, az uniós mintának megfelelően az alkalmanként távmunkát végzők aránya volt magasabb (1,4-2% között) ebben az időszakban. </a:t>
            </a:r>
            <a:r>
              <a:rPr lang="hu-HU" sz="1600" b="1" dirty="0">
                <a:latin typeface="+mn-lt"/>
                <a:cs typeface="Arial" panose="020B0604020202020204" pitchFamily="34" charset="0"/>
              </a:rPr>
              <a:t>A pandémia hatására a magyar munkavállalók 3,3%-a rendszeres, 5,1%-a pedig </a:t>
            </a:r>
            <a:r>
              <a:rPr lang="hu-HU" sz="1600" b="1" dirty="0" err="1">
                <a:latin typeface="+mn-lt"/>
                <a:cs typeface="Arial" panose="020B0604020202020204" pitchFamily="34" charset="0"/>
              </a:rPr>
              <a:t>alkalmankénti</a:t>
            </a:r>
            <a:r>
              <a:rPr lang="hu-HU" sz="1600" b="1" dirty="0">
                <a:latin typeface="+mn-lt"/>
                <a:cs typeface="Arial" panose="020B0604020202020204" pitchFamily="34" charset="0"/>
              </a:rPr>
              <a:t> távoli munkavégzésre állt át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;</a:t>
            </a:r>
          </a:p>
          <a:p>
            <a:pPr marL="712787" indent="-285750">
              <a:buFont typeface="Wingdings" panose="05000000000000000000" pitchFamily="2" charset="2"/>
              <a:buChar char="§"/>
            </a:pPr>
            <a:r>
              <a:rPr lang="hu-HU" sz="1600" dirty="0">
                <a:latin typeface="+mn-lt"/>
                <a:cs typeface="Arial" panose="020B0604020202020204" pitchFamily="34" charset="0"/>
              </a:rPr>
              <a:t>a KSH időszaki felmérése  alapján 2020 márciusától lényegesen emelkedett azon munkavállalók aránya, akik távmunkavégzésre álltak át a korlátozó intézkedések miatt. 2020. februárjáig körülbelül 100 ezer főre (az összes foglalkoztatott arányában 2%-</a:t>
            </a:r>
            <a:r>
              <a:rPr lang="hu-HU" sz="1600" dirty="0" err="1">
                <a:latin typeface="+mn-lt"/>
                <a:cs typeface="Arial" panose="020B0604020202020204" pitchFamily="34" charset="0"/>
              </a:rPr>
              <a:t>ra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) tehető azon magyar munkavállalók száma, akik home office keretében végezték munkájukat. </a:t>
            </a:r>
            <a:r>
              <a:rPr lang="hu-HU" sz="1600" b="1" dirty="0">
                <a:latin typeface="+mn-lt"/>
                <a:cs typeface="Arial" panose="020B0604020202020204" pitchFamily="34" charset="0"/>
              </a:rPr>
              <a:t>2020 márciusában a korlátozó intézkedések bevezetésével háromszorosára, áprilisban hétszeresére, majd a májusi csúcson nyolcszorosára nőtt az így foglalkoztatottak száma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. A távoli munkavégzésben foglalkoztatottak száma (az összes foglalkoztatottakon belül) a 2020 májusi csúcs alkalmával elérte a 17%-ot, nagyjából 760 ezer főt;</a:t>
            </a:r>
          </a:p>
          <a:p>
            <a:pPr marL="712787" indent="-285750">
              <a:buFont typeface="Wingdings" panose="05000000000000000000" pitchFamily="2" charset="2"/>
              <a:buChar char="§"/>
            </a:pPr>
            <a:r>
              <a:rPr lang="hu-HU" sz="1600" dirty="0">
                <a:latin typeface="+mn-lt"/>
                <a:cs typeface="Arial" panose="020B0604020202020204" pitchFamily="34" charset="0"/>
              </a:rPr>
              <a:t>a munkavégzés helye egyre kevésbé releváns kérdés a munkavégzés jövőjét illetően, sokkal inkább helyénvaló kérdés a „</a:t>
            </a:r>
            <a:r>
              <a:rPr lang="hu-HU" sz="1600" b="1" dirty="0">
                <a:latin typeface="+mn-lt"/>
                <a:cs typeface="Arial" panose="020B0604020202020204" pitchFamily="34" charset="0"/>
              </a:rPr>
              <a:t>mi hozza elő a munkatársakban rejlő lehetőségeket, mi ösztönzi őket a jobb, és hatékonyabb munkavégzésre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”, függetlenül attól, hogy ezt hol teszik;</a:t>
            </a:r>
          </a:p>
          <a:p>
            <a:pPr marL="712787" indent="-285750">
              <a:buFont typeface="Wingdings" panose="05000000000000000000" pitchFamily="2" charset="2"/>
              <a:buChar char="§"/>
            </a:pPr>
            <a:r>
              <a:rPr lang="hu-HU" sz="1600" b="1" dirty="0">
                <a:latin typeface="+mn-lt"/>
                <a:cs typeface="Arial" panose="020B0604020202020204" pitchFamily="34" charset="0"/>
              </a:rPr>
              <a:t>olyan ágazatokban 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(pl.: agrárium, banki és biztosítási szektor) és </a:t>
            </a:r>
            <a:r>
              <a:rPr lang="hu-HU" sz="1600" b="1" dirty="0">
                <a:latin typeface="+mn-lt"/>
                <a:cs typeface="Arial" panose="020B0604020202020204" pitchFamily="34" charset="0"/>
              </a:rPr>
              <a:t>munkakörökben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 (pl.: ügyfélkapcsolati menedzser, ügyfélszolgálati munkatárs) is realitássá vált a távoli elérésből folytatott munkavégzés lehetősége, melyekre a pandémiát </a:t>
            </a:r>
            <a:r>
              <a:rPr lang="hu-HU" sz="1600" b="1" dirty="0">
                <a:latin typeface="+mn-lt"/>
                <a:cs typeface="Arial" panose="020B0604020202020204" pitchFamily="34" charset="0"/>
              </a:rPr>
              <a:t>megelőző időszakban nem volt lehetőség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10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5" y="306100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4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másodlagos források legfontosabb megállapításai (III.)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37714BE-8281-10D2-386A-2BDEF6524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543959"/>
            <a:ext cx="11064541" cy="4036785"/>
          </a:xfrm>
        </p:spPr>
        <p:txBody>
          <a:bodyPr/>
          <a:lstStyle/>
          <a:p>
            <a:pPr marL="714375" indent="-287338">
              <a:buFont typeface="Wingdings" panose="05000000000000000000" pitchFamily="2" charset="2"/>
              <a:buChar char="§"/>
            </a:pPr>
            <a:r>
              <a:rPr lang="hu-HU" sz="1600" dirty="0"/>
              <a:t>a Z-generációt érintő munkaerőpiaci elemzések rendre azt mutatták, hogy </a:t>
            </a:r>
            <a:r>
              <a:rPr lang="hu-HU" sz="1600" b="1" dirty="0"/>
              <a:t>a legfiatalabb munkavállalók számára a távoli munkavégzés lehetősége a legfontosabb 5 kritériumban szerepel</a:t>
            </a:r>
            <a:r>
              <a:rPr lang="hu-HU" sz="1600" dirty="0"/>
              <a:t> a munkahely választás során;</a:t>
            </a:r>
          </a:p>
          <a:p>
            <a:pPr marL="714375" indent="-287338">
              <a:buFont typeface="Wingdings" panose="05000000000000000000" pitchFamily="2" charset="2"/>
              <a:buChar char="§"/>
            </a:pPr>
            <a:r>
              <a:rPr lang="hu-HU" sz="1600" dirty="0"/>
              <a:t>és miközben a munkavállalók többsége által dédelgetett álom vált valóra a távmunka tömeges elterjedésével, eközben az új helyzet a </a:t>
            </a:r>
            <a:r>
              <a:rPr lang="hu-HU" sz="1600" b="1" dirty="0"/>
              <a:t>munkaadók számára soha nem látott mértékű és méretű toborzási lehetőséget is megnyitott</a:t>
            </a:r>
            <a:r>
              <a:rPr lang="hu-HU" sz="1600" dirty="0"/>
              <a:t>, mert a munkaerőpiaci kínálat már nem kizárólag az országhatárokon belülre korlátozódik, hanem lényegében a világ bármely pontjára kiterjed;</a:t>
            </a:r>
          </a:p>
          <a:p>
            <a:pPr marL="714375" indent="-287338">
              <a:buFont typeface="Wingdings" panose="05000000000000000000" pitchFamily="2" charset="2"/>
              <a:buChar char="§"/>
            </a:pPr>
            <a:r>
              <a:rPr lang="hu-HU" sz="1600" b="1" dirty="0"/>
              <a:t>ugyanakkor a munkáltatói oldal és a nemzetgazdaság egésze számára a távoli munkavégzés komoly veszélyeket is hordoz</a:t>
            </a:r>
            <a:r>
              <a:rPr lang="hu-HU" sz="1600" dirty="0"/>
              <a:t>: a pandémia hatására olyan akadályok is megszűnni látszanak, melyek tartósan lehetővé teszik a jól képzett, tapasztalt munkaerő külföldön/külföldre történő munkavégzését, amivel tovább súlyosbodhat a digitálisan képzett munkaerőhiány;</a:t>
            </a:r>
          </a:p>
          <a:p>
            <a:pPr marL="714375" indent="-287338">
              <a:buFont typeface="Wingdings" panose="05000000000000000000" pitchFamily="2" charset="2"/>
              <a:buChar char="§"/>
            </a:pPr>
            <a:r>
              <a:rPr lang="hu-HU" sz="1600" dirty="0"/>
              <a:t>egy amerikai munkaerőpiaci felmérés szerint  a pandémia hatására digitális nomáddá válók 34%-a válaszolta azt, hogy a következő 1 évben digitális nomádként tervez dolgozni, további 53%-</a:t>
            </a:r>
            <a:r>
              <a:rPr lang="hu-HU" sz="1600" dirty="0" err="1"/>
              <a:t>uk</a:t>
            </a:r>
            <a:r>
              <a:rPr lang="hu-HU" sz="1600" dirty="0"/>
              <a:t> pedig úgy nyilatkozott, hogy legfeljebb a következő 2-3 évben szeretne ilyen státuszban dolgozni, </a:t>
            </a:r>
            <a:r>
              <a:rPr lang="hu-HU" sz="1600" b="1" dirty="0"/>
              <a:t>a pandémia előtt már digitális nomádként dolgozók 90%-ugyanakkor továbbra is ebben a formában szeretne dolgozni a jövőben</a:t>
            </a:r>
            <a:r>
              <a:rPr lang="hu-HU" sz="1600" dirty="0"/>
              <a:t>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44" y="558074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84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B5D20-90C6-47BB-A188-49E443ACD015}" type="slidenum"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332411" y="2462740"/>
            <a:ext cx="96229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3. A primer kvantitatív kutatás eredményeinek bemutatása</a:t>
            </a:r>
          </a:p>
        </p:txBody>
      </p:sp>
    </p:spTree>
    <p:extLst>
      <p:ext uri="{BB962C8B-B14F-4D97-AF65-F5344CB8AC3E}">
        <p14:creationId xmlns:p14="http://schemas.microsoft.com/office/powerpoint/2010/main" val="154509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613656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Atipikus foglalkoztatási formák </a:t>
            </a:r>
            <a:r>
              <a:rPr lang="hu-HU" dirty="0"/>
              <a:t>terjedése</a:t>
            </a: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39839" y="1806504"/>
            <a:ext cx="5417595" cy="4286841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hu-HU" sz="1600" dirty="0" smtClean="0">
                <a:latin typeface="+mn-lt"/>
                <a:cs typeface="Arial" panose="020B0604020202020204" pitchFamily="34" charset="0"/>
              </a:rPr>
              <a:t>A 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pandémia hatására jelentős változás következett be az atipikus foglalkoztatási formák alkalmazásában: </a:t>
            </a:r>
            <a:r>
              <a:rPr lang="hu-HU" sz="1600" b="1" dirty="0">
                <a:latin typeface="+mn-lt"/>
                <a:cs typeface="Arial" panose="020B0604020202020204" pitchFamily="34" charset="0"/>
              </a:rPr>
              <a:t>míg a pandémiát megelőzően a válaszadók 62%-a kizárólag az irodában dolgozott, addig a kutatás időszakában </a:t>
            </a:r>
            <a:r>
              <a:rPr lang="hu-HU" sz="16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hu-HU" sz="1600" b="1" dirty="0" smtClean="0">
                <a:latin typeface="+mn-lt"/>
                <a:cs typeface="Arial" panose="020B0604020202020204" pitchFamily="34" charset="0"/>
              </a:rPr>
            </a:br>
            <a:r>
              <a:rPr lang="hu-HU" sz="1600" b="1" dirty="0" smtClean="0">
                <a:latin typeface="+mn-lt"/>
                <a:cs typeface="Arial" panose="020B0604020202020204" pitchFamily="34" charset="0"/>
              </a:rPr>
              <a:t>(</a:t>
            </a:r>
            <a:r>
              <a:rPr lang="hu-HU" sz="1600" b="1" dirty="0">
                <a:latin typeface="+mn-lt"/>
                <a:cs typeface="Arial" panose="020B0604020202020204" pitchFamily="34" charset="0"/>
              </a:rPr>
              <a:t>2022 tavaszán) ez az arány 13%-</a:t>
            </a:r>
            <a:r>
              <a:rPr lang="hu-HU" sz="1600" b="1" dirty="0" err="1">
                <a:latin typeface="+mn-lt"/>
                <a:cs typeface="Arial" panose="020B0604020202020204" pitchFamily="34" charset="0"/>
              </a:rPr>
              <a:t>ra</a:t>
            </a:r>
            <a:r>
              <a:rPr lang="hu-HU" sz="1600" b="1" dirty="0">
                <a:latin typeface="+mn-lt"/>
                <a:cs typeface="Arial" panose="020B0604020202020204" pitchFamily="34" charset="0"/>
              </a:rPr>
              <a:t> csökkent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. Ezzel párhuzamosan a kizárólag otthonról dolgozók aránya csaknem ötszörösére (8%-</a:t>
            </a:r>
            <a:r>
              <a:rPr lang="hu-HU" sz="1600" dirty="0" err="1">
                <a:latin typeface="+mn-lt"/>
                <a:cs typeface="Arial" panose="020B0604020202020204" pitchFamily="34" charset="0"/>
              </a:rPr>
              <a:t>ról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 37%-</a:t>
            </a:r>
            <a:r>
              <a:rPr lang="hu-HU" sz="1600" dirty="0" err="1">
                <a:latin typeface="+mn-lt"/>
                <a:cs typeface="Arial" panose="020B0604020202020204" pitchFamily="34" charset="0"/>
              </a:rPr>
              <a:t>ra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) növekedett. Alacsony bázisról ugyan, de több mint háromszoros növekedési dinamikát mutat a digitális nomádként történő munkavégzés is: a pandémia előtti 1,7%-</a:t>
            </a:r>
            <a:r>
              <a:rPr lang="hu-HU" sz="1600" dirty="0" err="1">
                <a:latin typeface="+mn-lt"/>
                <a:cs typeface="Arial" panose="020B0604020202020204" pitchFamily="34" charset="0"/>
              </a:rPr>
              <a:t>ról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 5,8%-</a:t>
            </a:r>
            <a:r>
              <a:rPr lang="hu-HU" sz="1600" dirty="0" err="1">
                <a:latin typeface="+mn-lt"/>
                <a:cs typeface="Arial" panose="020B0604020202020204" pitchFamily="34" charset="0"/>
              </a:rPr>
              <a:t>ra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 nőtt. Megnégyszereződött (28,5%-</a:t>
            </a:r>
            <a:r>
              <a:rPr lang="hu-HU" sz="1600" dirty="0" err="1">
                <a:latin typeface="+mn-lt"/>
                <a:cs typeface="Arial" panose="020B0604020202020204" pitchFamily="34" charset="0"/>
              </a:rPr>
              <a:t>ra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 nőtt) a home office túlsúlyú hibrid munkavégzés is (amikor a munkavállalók alapvetően otthonról dolgoznak, de heti egy-két napot az irodában is eltöltenek). Az irodai túlsúlyú hibrid munkavégzés (amikor a munkatársak inkább az irodában dolgoznak, de heti 1-2 napot home office-ban töltenek) viszont veszített népszerűségéből: a pandémia előtti 17%-</a:t>
            </a:r>
            <a:r>
              <a:rPr lang="hu-HU" sz="1600" dirty="0" err="1">
                <a:latin typeface="+mn-lt"/>
                <a:cs typeface="Arial" panose="020B0604020202020204" pitchFamily="34" charset="0"/>
              </a:rPr>
              <a:t>ról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 mostanra 13%-</a:t>
            </a:r>
            <a:r>
              <a:rPr lang="hu-HU" sz="1600" dirty="0" err="1">
                <a:latin typeface="+mn-lt"/>
                <a:cs typeface="Arial" panose="020B0604020202020204" pitchFamily="34" charset="0"/>
              </a:rPr>
              <a:t>ra</a:t>
            </a:r>
            <a:r>
              <a:rPr lang="hu-HU" sz="1600" dirty="0">
                <a:latin typeface="+mn-lt"/>
                <a:cs typeface="Arial" panose="020B0604020202020204" pitchFamily="34" charset="0"/>
              </a:rPr>
              <a:t> csökkent</a:t>
            </a:r>
            <a:r>
              <a:rPr lang="hu-HU" sz="1600" dirty="0" smtClean="0">
                <a:latin typeface="+mn-lt"/>
                <a:cs typeface="Arial" panose="020B0604020202020204" pitchFamily="34" charset="0"/>
              </a:rPr>
              <a:t>).</a:t>
            </a:r>
            <a:endParaRPr lang="hu-HU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346363" y="1050391"/>
            <a:ext cx="9386112" cy="613656"/>
          </a:xfrm>
          <a:prstGeom prst="roundRect">
            <a:avLst/>
          </a:prstGeom>
          <a:noFill/>
          <a:ln>
            <a:noFill/>
          </a:ln>
          <a:effectLst>
            <a:outerShdw blurRad="6223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dirty="0">
                <a:cs typeface="Arial" panose="020B0604020202020204" pitchFamily="34" charset="0"/>
              </a:rPr>
              <a:t>A nemzetközi tendenciák elemzése alapján kirajzolódó képet egyértelműen visszaigazolták az e kutatás keretében, Magyarországon végzett </a:t>
            </a:r>
            <a:r>
              <a:rPr lang="hu-HU" b="1" dirty="0">
                <a:cs typeface="Arial" panose="020B0604020202020204" pitchFamily="34" charset="0"/>
              </a:rPr>
              <a:t>primer adatfelvétel eredményei </a:t>
            </a:r>
            <a:r>
              <a:rPr lang="hu-HU" dirty="0">
                <a:cs typeface="Arial" panose="020B0604020202020204" pitchFamily="34" charset="0"/>
              </a:rPr>
              <a:t>is, ugyanis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45FDA0D-A2A8-61EA-12B7-9AED540B9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115449"/>
              </p:ext>
            </p:extLst>
          </p:nvPr>
        </p:nvGraphicFramePr>
        <p:xfrm>
          <a:off x="434566" y="2576706"/>
          <a:ext cx="6138250" cy="37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Szövegdoboz 18">
            <a:extLst>
              <a:ext uri="{FF2B5EF4-FFF2-40B4-BE49-F238E27FC236}">
                <a16:creationId xmlns:a16="http://schemas.microsoft.com/office/drawing/2014/main" id="{2DD3D05B-0CA1-109E-43D1-1FBFAEC2E7D2}"/>
              </a:ext>
            </a:extLst>
          </p:cNvPr>
          <p:cNvSpPr txBox="1"/>
          <p:nvPr/>
        </p:nvSpPr>
        <p:spPr>
          <a:xfrm>
            <a:off x="434566" y="6290543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9328EAA2-3B86-7A4E-1CC0-FDDF7E3C2DBB}"/>
              </a:ext>
            </a:extLst>
          </p:cNvPr>
          <p:cNvSpPr txBox="1"/>
          <p:nvPr/>
        </p:nvSpPr>
        <p:spPr>
          <a:xfrm>
            <a:off x="551814" y="1838042"/>
            <a:ext cx="5788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400" b="1" dirty="0">
                <a:solidFill>
                  <a:schemeClr val="accent1"/>
                </a:solidFill>
                <a:cs typeface="Arial" panose="020B0604020202020204" pitchFamily="34" charset="0"/>
              </a:rPr>
              <a:t>Milyen munkarendben dolgozott a pandémia előtt, dolgozik jelenleg, illetve szeretne dolgozni a jövőben (egy ideális világban)? (%-ban)</a:t>
            </a:r>
          </a:p>
        </p:txBody>
      </p:sp>
    </p:spTree>
    <p:extLst>
      <p:ext uri="{BB962C8B-B14F-4D97-AF65-F5344CB8AC3E}">
        <p14:creationId xmlns:p14="http://schemas.microsoft.com/office/powerpoint/2010/main" val="175543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B4DD0BE-5E1D-1671-9AA4-AEE48198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293" y="1569082"/>
            <a:ext cx="3023235" cy="4960459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hu-HU" sz="1400" dirty="0">
                <a:latin typeface="+mn-lt"/>
                <a:cs typeface="Arial" panose="020B0604020202020204" pitchFamily="34" charset="0"/>
              </a:rPr>
              <a:t>A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z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otthoni munkavégzés előnyei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között a válaszadók kétharmada elsősorban a „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nem kell a munkahelyre utaznom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” válaszopciót jelölte meg. Magas arányt ért el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saját időbeosztás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, nagyobb önállóság, valamint a szabadság rugalmasabb kezelése is, továbbá közel egyharmadnyi választ kapott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hatékonyabb munkavégzés 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is.</a:t>
            </a:r>
            <a:endParaRPr lang="hu-HU" sz="1400" dirty="0">
              <a:latin typeface="+mn-lt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hu-HU" sz="1400" dirty="0">
              <a:latin typeface="+mn-lt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hu-HU" sz="1400" dirty="0">
                <a:latin typeface="+mn-lt"/>
                <a:cs typeface="Arial" panose="020B0604020202020204" pitchFamily="34" charset="0"/>
              </a:rPr>
              <a:t>A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digitális nomádként történő munkavégzés előnyeként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rugalmasságot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 (64%),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saját időbeosztást/nagyobb önállóságot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(41%) jelölték meg a legnagyobb arányban a válaszadók, de magas arányt (38%) képvisel a „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teljesítményt, nem az időt fizetik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” válasz is.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21135B3-FE41-AE30-DE17-6ADC14911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4404679"/>
              </p:ext>
            </p:extLst>
          </p:nvPr>
        </p:nvGraphicFramePr>
        <p:xfrm>
          <a:off x="379098" y="2031964"/>
          <a:ext cx="4227195" cy="446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Cím 1">
            <a:extLst>
              <a:ext uri="{FF2B5EF4-FFF2-40B4-BE49-F238E27FC236}">
                <a16:creationId xmlns:a16="http://schemas.microsoft.com/office/drawing/2014/main" id="{C28CDA37-14B1-CC46-7D3F-9169C62A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613656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Távmunka és digitális nomaditás </a:t>
            </a:r>
            <a:r>
              <a:rPr lang="hu-HU" dirty="0"/>
              <a:t>előnyei</a:t>
            </a: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40C6357-459C-8FD8-4B41-2FF1D4E81A39}"/>
              </a:ext>
            </a:extLst>
          </p:cNvPr>
          <p:cNvSpPr txBox="1"/>
          <p:nvPr/>
        </p:nvSpPr>
        <p:spPr>
          <a:xfrm>
            <a:off x="379098" y="1569082"/>
            <a:ext cx="4097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u-HU" sz="12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Milyen előnyeit látja (a munkavállaló szempontjából) az otthoni munkavégzésnek (home office)? (%-ban)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8840813-1224-754E-0D70-E7F3543A42D8}"/>
              </a:ext>
            </a:extLst>
          </p:cNvPr>
          <p:cNvSpPr txBox="1"/>
          <p:nvPr/>
        </p:nvSpPr>
        <p:spPr>
          <a:xfrm>
            <a:off x="263116" y="6426263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6E769EFD-D710-AB9B-E252-6F67C0CBD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751608"/>
              </p:ext>
            </p:extLst>
          </p:nvPr>
        </p:nvGraphicFramePr>
        <p:xfrm>
          <a:off x="7862815" y="2030747"/>
          <a:ext cx="3495733" cy="428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zövegdoboz 21">
            <a:extLst>
              <a:ext uri="{FF2B5EF4-FFF2-40B4-BE49-F238E27FC236}">
                <a16:creationId xmlns:a16="http://schemas.microsoft.com/office/drawing/2014/main" id="{5FD38C5B-B10E-BFEE-521C-8F266C02F1DC}"/>
              </a:ext>
            </a:extLst>
          </p:cNvPr>
          <p:cNvSpPr txBox="1"/>
          <p:nvPr/>
        </p:nvSpPr>
        <p:spPr>
          <a:xfrm>
            <a:off x="8111716" y="6290543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B20AA626-58AA-57A4-AF54-1BF79FD688CB}"/>
              </a:ext>
            </a:extLst>
          </p:cNvPr>
          <p:cNvSpPr txBox="1"/>
          <p:nvPr/>
        </p:nvSpPr>
        <p:spPr>
          <a:xfrm>
            <a:off x="7862815" y="1576638"/>
            <a:ext cx="3837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u-HU" sz="12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Milyen előnyeit látja (a munkavállaló szempontjából) a digitális nomádként történő munkavégzésnek? (%-ban)</a:t>
            </a:r>
          </a:p>
        </p:txBody>
      </p:sp>
    </p:spTree>
    <p:extLst>
      <p:ext uri="{BB962C8B-B14F-4D97-AF65-F5344CB8AC3E}">
        <p14:creationId xmlns:p14="http://schemas.microsoft.com/office/powerpoint/2010/main" val="1105557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B4DD0BE-5E1D-1671-9AA4-AEE48198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1" y="1576591"/>
            <a:ext cx="3495674" cy="4863713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hu-HU" sz="1400" dirty="0">
                <a:latin typeface="+mn-lt"/>
                <a:cs typeface="Arial" panose="020B0604020202020204" pitchFamily="34" charset="0"/>
              </a:rPr>
              <a:t>A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z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otthoni munkavégzés hátrányaként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elsősorban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társaság hiányát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(54%),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folyamatos munkavégzést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(35%), illetve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monoton, ingerszegény környezetet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(27%) jelölték meg a válaszadók. A szociális izolációt, a túl sok online megbeszélést, a kommunikációs nehézségeket, illetve egyéb zavaró tényezőket (pl. család, gyerekek, otthoni feladatok) is többen említették a válaszadók közül az otthoni munkavégzés hátrányaként.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hu-HU" sz="1400" dirty="0">
                <a:latin typeface="+mn-lt"/>
                <a:cs typeface="Arial" panose="020B0604020202020204" pitchFamily="34" charset="0"/>
              </a:rPr>
              <a:t>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digitális nomádként történő munkavégzés hátrányai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között – az otthonról végzett távmunkához hasonlóan –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magány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 (31%),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folyamatos munkavégzés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(29%)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munkakényszer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 (29%), a valahová tartozás érzésének hiánya (26%), illetve a kommunikációs nehézségek (22%) opciók érték el a legtöbb említést.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C28CDA37-14B1-CC46-7D3F-9169C62A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613656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Távmunka és digitális nomaditás </a:t>
            </a:r>
            <a:r>
              <a:rPr lang="hu-HU" dirty="0"/>
              <a:t>hátrányai</a:t>
            </a: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40C6357-459C-8FD8-4B41-2FF1D4E81A39}"/>
              </a:ext>
            </a:extLst>
          </p:cNvPr>
          <p:cNvSpPr txBox="1"/>
          <p:nvPr/>
        </p:nvSpPr>
        <p:spPr>
          <a:xfrm>
            <a:off x="263116" y="1576591"/>
            <a:ext cx="4129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u-HU" sz="12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Milyen hátrányait látja (a munkavállaló szempontjából) az otthoni munkavégzésnek (home office)? (%-ban)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8840813-1224-754E-0D70-E7F3543A42D8}"/>
              </a:ext>
            </a:extLst>
          </p:cNvPr>
          <p:cNvSpPr txBox="1"/>
          <p:nvPr/>
        </p:nvSpPr>
        <p:spPr>
          <a:xfrm>
            <a:off x="263116" y="6426263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5FD38C5B-B10E-BFEE-521C-8F266C02F1DC}"/>
              </a:ext>
            </a:extLst>
          </p:cNvPr>
          <p:cNvSpPr txBox="1"/>
          <p:nvPr/>
        </p:nvSpPr>
        <p:spPr>
          <a:xfrm>
            <a:off x="7944936" y="6392109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B20AA626-58AA-57A4-AF54-1BF79FD688CB}"/>
              </a:ext>
            </a:extLst>
          </p:cNvPr>
          <p:cNvSpPr txBox="1"/>
          <p:nvPr/>
        </p:nvSpPr>
        <p:spPr>
          <a:xfrm>
            <a:off x="7810500" y="1576639"/>
            <a:ext cx="4245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u-HU" sz="12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Milyen hátrányait látja (a munkavállaló szempontjából) a digitális nomádként történő munkavégzésnek? (%-ban)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6617B8A-C505-FD29-DCB4-B2B53A049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610717"/>
              </p:ext>
            </p:extLst>
          </p:nvPr>
        </p:nvGraphicFramePr>
        <p:xfrm>
          <a:off x="346364" y="2215413"/>
          <a:ext cx="4129992" cy="417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82A410C-EF3B-C49F-6A24-70E472C25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635156"/>
              </p:ext>
            </p:extLst>
          </p:nvPr>
        </p:nvGraphicFramePr>
        <p:xfrm>
          <a:off x="7810500" y="2079693"/>
          <a:ext cx="4002402" cy="417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7844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B4DD0BE-5E1D-1671-9AA4-AEE48198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040" y="1576639"/>
            <a:ext cx="2698053" cy="5201562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hu-HU" sz="1400" dirty="0">
                <a:latin typeface="+mn-lt"/>
                <a:cs typeface="Arial" panose="020B0604020202020204" pitchFamily="34" charset="0"/>
              </a:rPr>
              <a:t>A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távmunka különböző formáinak fontosságát mutatja, hogy munkakeresés esetén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válaszadók 90,6%-a mondta azt, hogy számára inkább vagy nagyon fontos az, hogy a megpályázott munkakör végezhető legyen távmunkában is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(tízfokú skálán 5-nél magasabb értékelés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).</a:t>
            </a:r>
            <a:endParaRPr lang="hu-HU" sz="1400" dirty="0">
              <a:latin typeface="+mn-lt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hu-HU" sz="1400" dirty="0">
              <a:latin typeface="+mn-lt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hu-HU" sz="1400" dirty="0">
                <a:latin typeface="+mn-lt"/>
                <a:cs typeface="Arial" panose="020B0604020202020204" pitchFamily="34" charset="0"/>
              </a:rPr>
              <a:t>A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válaszadók eltökéltségét jelzi, hogy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többségük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 (59,2%)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már legalább egyszer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 (ezen belül 46,3% többször)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visszautasított olyan állásajánlatot, amely nem biztosította a távmunka valamilyen formáját.</a:t>
            </a:r>
            <a:endParaRPr lang="hu-HU" sz="1400" dirty="0">
              <a:latin typeface="+mn-lt"/>
              <a:cs typeface="Arial" panose="020B0604020202020204" pitchFamily="34" charset="0"/>
            </a:endParaRPr>
          </a:p>
          <a:p>
            <a:pPr algn="l"/>
            <a:endParaRPr lang="hu-HU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C28CDA37-14B1-CC46-7D3F-9169C62A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8"/>
            <a:ext cx="8880763" cy="613656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Távmunka </a:t>
            </a:r>
            <a:r>
              <a:rPr lang="hu-HU" dirty="0"/>
              <a:t>fontossága a munkakeresés során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40C6357-459C-8FD8-4B41-2FF1D4E81A39}"/>
              </a:ext>
            </a:extLst>
          </p:cNvPr>
          <p:cNvSpPr txBox="1"/>
          <p:nvPr/>
        </p:nvSpPr>
        <p:spPr>
          <a:xfrm>
            <a:off x="346364" y="1576638"/>
            <a:ext cx="45639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u-HU" sz="12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Munkakereséskor mennyire számít Önnek, hogy mennyire magas az adott munkáltatónál/megbízónál az otthoni/távolról végezhető (home office/</a:t>
            </a:r>
            <a:r>
              <a:rPr lang="hu-HU" sz="1200" b="1" dirty="0" err="1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teleworking</a:t>
            </a:r>
            <a:r>
              <a:rPr lang="hu-HU" sz="12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/digitális nomád) munkavégzés aránya?(%)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78840813-1224-754E-0D70-E7F3543A42D8}"/>
              </a:ext>
            </a:extLst>
          </p:cNvPr>
          <p:cNvSpPr txBox="1"/>
          <p:nvPr/>
        </p:nvSpPr>
        <p:spPr>
          <a:xfrm>
            <a:off x="263116" y="6426263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5FD38C5B-B10E-BFEE-521C-8F266C02F1DC}"/>
              </a:ext>
            </a:extLst>
          </p:cNvPr>
          <p:cNvSpPr txBox="1"/>
          <p:nvPr/>
        </p:nvSpPr>
        <p:spPr>
          <a:xfrm>
            <a:off x="7808361" y="6411700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B20AA626-58AA-57A4-AF54-1BF79FD688CB}"/>
              </a:ext>
            </a:extLst>
          </p:cNvPr>
          <p:cNvSpPr txBox="1"/>
          <p:nvPr/>
        </p:nvSpPr>
        <p:spPr>
          <a:xfrm>
            <a:off x="7808361" y="1576638"/>
            <a:ext cx="3920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hu-HU" sz="12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Előfordult már, hogy azért nem jelentkezett egy állásra, vagy nem fogadott el egy állásajánlatot, mert az nem biztosított otthoni munkavégzési vagy távmunka lehetőséget? (%)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EB77F823-FB18-F713-4B8A-67BBD0AA6C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9951069"/>
              </p:ext>
            </p:extLst>
          </p:nvPr>
        </p:nvGraphicFramePr>
        <p:xfrm>
          <a:off x="133350" y="2407635"/>
          <a:ext cx="4912422" cy="398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AE573DD-488C-7A7F-8A6D-3C084702A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023501"/>
              </p:ext>
            </p:extLst>
          </p:nvPr>
        </p:nvGraphicFramePr>
        <p:xfrm>
          <a:off x="7943850" y="2407635"/>
          <a:ext cx="3784992" cy="383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809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7"/>
            <a:ext cx="909291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 távmunka </a:t>
            </a:r>
            <a:r>
              <a:rPr lang="hu-HU" dirty="0"/>
              <a:t>globális terjedésével </a:t>
            </a:r>
            <a:r>
              <a:rPr lang="hu-HU" dirty="0">
                <a:solidFill>
                  <a:schemeClr val="tx1"/>
                </a:solidFill>
              </a:rPr>
              <a:t>kapcsolatos </a:t>
            </a:r>
            <a:r>
              <a:rPr lang="hu-HU" dirty="0"/>
              <a:t>vélemények</a:t>
            </a: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E3F2196-6423-E382-88C7-13E8FF34B565}"/>
              </a:ext>
            </a:extLst>
          </p:cNvPr>
          <p:cNvSpPr txBox="1"/>
          <p:nvPr/>
        </p:nvSpPr>
        <p:spPr>
          <a:xfrm>
            <a:off x="397019" y="5746099"/>
            <a:ext cx="11397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/>
              <a:t>A </a:t>
            </a:r>
            <a:r>
              <a:rPr lang="hu-HU" sz="1400" b="1" dirty="0"/>
              <a:t>megkérdezettek döntő többsége (93%) </a:t>
            </a:r>
            <a:r>
              <a:rPr lang="hu-HU" sz="1400" dirty="0"/>
              <a:t>a következő 10 évben az atipikus foglalkoztatási formák közül elsősorban </a:t>
            </a:r>
            <a:r>
              <a:rPr lang="hu-HU" sz="1400" b="1" dirty="0"/>
              <a:t>a home office (azaz az otthoni munkavégzés) nagymértékű globális elterjedésére számít</a:t>
            </a:r>
            <a:r>
              <a:rPr lang="hu-HU" sz="1400" dirty="0"/>
              <a:t>, de magas (83%) a távmunka, illetve a rugalmas és részmunkaidős foglalkoztatás (66%) lendületes terjedését prognosztizálók aránya is (az ötfokozatú skálán 4-es vagy 5-ös osztályzatot adókat soroltuk ide). </a:t>
            </a:r>
            <a:r>
              <a:rPr lang="hu-HU" sz="1400" b="1" dirty="0"/>
              <a:t>A válaszadók csaknem kétharmada globálisan a digitális nomaditás és az önfoglalkoztatás (</a:t>
            </a:r>
            <a:r>
              <a:rPr lang="hu-HU" sz="1400" b="1" dirty="0" err="1"/>
              <a:t>freelancing</a:t>
            </a:r>
            <a:r>
              <a:rPr lang="hu-HU" sz="1400" b="1" dirty="0"/>
              <a:t>) terjedéséhez is nagy valószínűséget társít.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CED509-47BE-139C-7D66-D6F979D4F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16027"/>
              </p:ext>
            </p:extLst>
          </p:nvPr>
        </p:nvGraphicFramePr>
        <p:xfrm>
          <a:off x="346364" y="1956474"/>
          <a:ext cx="10969336" cy="3653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Szövegdoboz 12">
            <a:extLst>
              <a:ext uri="{FF2B5EF4-FFF2-40B4-BE49-F238E27FC236}">
                <a16:creationId xmlns:a16="http://schemas.microsoft.com/office/drawing/2014/main" id="{D7449514-32FC-6046-2125-4E39C78F7F79}"/>
              </a:ext>
            </a:extLst>
          </p:cNvPr>
          <p:cNvSpPr txBox="1"/>
          <p:nvPr/>
        </p:nvSpPr>
        <p:spPr>
          <a:xfrm>
            <a:off x="1083362" y="1494809"/>
            <a:ext cx="8923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spcAft>
                <a:spcPts val="1000"/>
              </a:spcAft>
              <a:defRPr sz="1200" b="1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hu-HU" dirty="0">
                <a:solidFill>
                  <a:schemeClr val="accent1"/>
                </a:solidFill>
                <a:latin typeface="+mn-lt"/>
              </a:rPr>
              <a:t>Mit gondol (a pandémiától függetlenül), mennyire terjednek el az informatikai területen globálisan a következő 8-10 évben az alábbi atipikus munkavégzési </a:t>
            </a:r>
            <a:r>
              <a:rPr lang="hu-HU" dirty="0" smtClean="0">
                <a:solidFill>
                  <a:schemeClr val="accent1"/>
                </a:solidFill>
                <a:latin typeface="+mn-lt"/>
              </a:rPr>
              <a:t>formák? </a:t>
            </a:r>
            <a:r>
              <a:rPr lang="hu-HU" dirty="0">
                <a:solidFill>
                  <a:schemeClr val="accent1"/>
                </a:solidFill>
                <a:latin typeface="+mn-lt"/>
              </a:rPr>
              <a:t>(%-</a:t>
            </a:r>
            <a:r>
              <a:rPr lang="hu-HU" dirty="0" err="1">
                <a:solidFill>
                  <a:schemeClr val="accent1"/>
                </a:solidFill>
                <a:latin typeface="+mn-lt"/>
              </a:rPr>
              <a:t>ban</a:t>
            </a:r>
            <a:r>
              <a:rPr lang="hu-HU" dirty="0" smtClean="0">
                <a:solidFill>
                  <a:schemeClr val="accent1"/>
                </a:solidFill>
                <a:latin typeface="+mn-lt"/>
              </a:rPr>
              <a:t>)</a:t>
            </a:r>
            <a:endParaRPr lang="hu-H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1D262E9-3C54-8146-77A5-6FAE1D393FEA}"/>
              </a:ext>
            </a:extLst>
          </p:cNvPr>
          <p:cNvSpPr txBox="1"/>
          <p:nvPr/>
        </p:nvSpPr>
        <p:spPr>
          <a:xfrm>
            <a:off x="1996666" y="5348006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</p:spTree>
    <p:extLst>
      <p:ext uri="{BB962C8B-B14F-4D97-AF65-F5344CB8AC3E}">
        <p14:creationId xmlns:p14="http://schemas.microsoft.com/office/powerpoint/2010/main" val="1167528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6363" y="294277"/>
            <a:ext cx="909291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 távmunka </a:t>
            </a:r>
            <a:r>
              <a:rPr lang="hu-HU" dirty="0"/>
              <a:t>hazai terjedésével </a:t>
            </a:r>
            <a:r>
              <a:rPr lang="hu-HU" dirty="0">
                <a:solidFill>
                  <a:schemeClr val="tx1"/>
                </a:solidFill>
              </a:rPr>
              <a:t>kapcsolatos </a:t>
            </a:r>
            <a:r>
              <a:rPr lang="hu-HU" dirty="0"/>
              <a:t>vélemények</a:t>
            </a: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E3F2196-6423-E382-88C7-13E8FF34B565}"/>
              </a:ext>
            </a:extLst>
          </p:cNvPr>
          <p:cNvSpPr txBox="1"/>
          <p:nvPr/>
        </p:nvSpPr>
        <p:spPr>
          <a:xfrm>
            <a:off x="346363" y="1507146"/>
            <a:ext cx="4778087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700" dirty="0"/>
              <a:t>Az atipikus foglalkoztatási formák hazai terjedését illetően a válaszadók lényegesen borúlátóbbak: az első három helyből kettőben (távmunka, home office) egyezik ugyan a hazai várakozás a globálisan prognosztizált trendekkel, ám </a:t>
            </a:r>
            <a:r>
              <a:rPr lang="hu-HU" sz="1700" b="1" dirty="0"/>
              <a:t>a vizsgált foglalkoztatási formák széles körű hazai elterjedésére jóval kevesebben számítanak</a:t>
            </a:r>
            <a:r>
              <a:rPr lang="hu-HU" sz="1700" dirty="0"/>
              <a:t>. Ráadásul nemcsak az ötfokozatú skálán 4-es vagy 5-ös osztályzatot adók (tehát az adott forma széles körű elterjedésére számítók) aránya jóval alacsonyabb, hanem az 1-es és 2-es értéket megjelölőké (az adott forma elterjedésére egyáltalán nem számítók) is lényegesen magasabb. </a:t>
            </a:r>
            <a:r>
              <a:rPr lang="hu-HU" sz="1700" b="1" dirty="0"/>
              <a:t>A home </a:t>
            </a:r>
            <a:r>
              <a:rPr lang="hu-HU" sz="1700" b="1" dirty="0" err="1"/>
              <a:t>office-t</a:t>
            </a:r>
            <a:r>
              <a:rPr lang="hu-HU" sz="1700" b="1" dirty="0"/>
              <a:t> csak a válaszadók 53%-a</a:t>
            </a:r>
            <a:r>
              <a:rPr lang="hu-HU" sz="1700" dirty="0"/>
              <a:t> (emlékeztetőül: a globális várakozás 93%), a munkaerő-kölcsönzést 45% (63%), a távmunkát pedig 39% (83%) </a:t>
            </a:r>
            <a:r>
              <a:rPr lang="hu-HU" sz="1700" b="1" dirty="0"/>
              <a:t>jelölte meg olyan jelenségként, amely várhatóan nagymértékben elterjed </a:t>
            </a:r>
            <a:r>
              <a:rPr lang="hu-HU" sz="1700" dirty="0"/>
              <a:t>hazánkban a következő 10 évben.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7449514-32FC-6046-2125-4E39C78F7F79}"/>
              </a:ext>
            </a:extLst>
          </p:cNvPr>
          <p:cNvSpPr txBox="1"/>
          <p:nvPr/>
        </p:nvSpPr>
        <p:spPr>
          <a:xfrm>
            <a:off x="5762625" y="1522852"/>
            <a:ext cx="5787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spcAft>
                <a:spcPts val="1000"/>
              </a:spcAft>
              <a:defRPr sz="1200" b="1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hu-HU" dirty="0">
                <a:solidFill>
                  <a:schemeClr val="accent1"/>
                </a:solidFill>
                <a:latin typeface="+mj-lt"/>
              </a:rPr>
              <a:t>Mit gondol (a pandémiától függetlenül), mennyire terjednek el az informatikai területen hazánkban a következő 8-10 évben az alábbi atipikus munkavégzési </a:t>
            </a:r>
            <a:r>
              <a:rPr lang="hu-HU" dirty="0" smtClean="0">
                <a:solidFill>
                  <a:schemeClr val="accent1"/>
                </a:solidFill>
                <a:latin typeface="+mj-lt"/>
              </a:rPr>
              <a:t>formák? </a:t>
            </a:r>
            <a:r>
              <a:rPr lang="hu-HU" dirty="0">
                <a:solidFill>
                  <a:schemeClr val="accent1"/>
                </a:solidFill>
                <a:latin typeface="+mj-lt"/>
              </a:rPr>
              <a:t>(%-ban)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3EB8305-CCEE-287D-88EC-C8430DCB5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953125"/>
              </p:ext>
            </p:extLst>
          </p:nvPr>
        </p:nvGraphicFramePr>
        <p:xfrm>
          <a:off x="5031843" y="2046878"/>
          <a:ext cx="6813794" cy="4410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Szövegdoboz 9">
            <a:extLst>
              <a:ext uri="{FF2B5EF4-FFF2-40B4-BE49-F238E27FC236}">
                <a16:creationId xmlns:a16="http://schemas.microsoft.com/office/drawing/2014/main" id="{BA59AFA3-C63D-7D72-61DD-133C68726893}"/>
              </a:ext>
            </a:extLst>
          </p:cNvPr>
          <p:cNvSpPr txBox="1"/>
          <p:nvPr/>
        </p:nvSpPr>
        <p:spPr>
          <a:xfrm>
            <a:off x="5762625" y="6437640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</p:spTree>
    <p:extLst>
      <p:ext uri="{BB962C8B-B14F-4D97-AF65-F5344CB8AC3E}">
        <p14:creationId xmlns:p14="http://schemas.microsoft.com/office/powerpoint/2010/main" val="3939742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B4DD0BE-5E1D-1671-9AA4-AEE48198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799" y="1819276"/>
            <a:ext cx="4139867" cy="4096584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/>
              <a:t>Noha a leginkább vágyott foglalkoztatási formákra vonatkozó kérdésnél csak a válaszadók harmada választotta a digitális nomádként történő munkavégzést, ha az élethelyzetével, családi körülményeivel nem kellene számolnia, akkor </a:t>
            </a:r>
            <a:r>
              <a:rPr lang="hu-HU" sz="1800" b="1" dirty="0"/>
              <a:t>a válaszadók közül tízből kilencen dolgoznának ilyen formában a jövőben</a:t>
            </a:r>
            <a:r>
              <a:rPr lang="hu-HU" sz="1800" dirty="0"/>
              <a:t>: hazai helyszínről külföldi munkaadónak/megbízónak a válaszadók kétharmada, külföldi helyszínről hazai megbízónak pedig kicsit több mint fele dolgozna, ha a körülményei lehetővé tennék.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F0EBAAA-8C64-77AB-8C71-9AED57939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330551"/>
              </p:ext>
            </p:extLst>
          </p:nvPr>
        </p:nvGraphicFramePr>
        <p:xfrm>
          <a:off x="485776" y="2105024"/>
          <a:ext cx="6486524" cy="402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AD855EFB-142A-A1D9-409A-6F785F281970}"/>
              </a:ext>
            </a:extLst>
          </p:cNvPr>
          <p:cNvSpPr txBox="1"/>
          <p:nvPr/>
        </p:nvSpPr>
        <p:spPr>
          <a:xfrm>
            <a:off x="574233" y="1643359"/>
            <a:ext cx="6331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spcAft>
                <a:spcPts val="1000"/>
              </a:spcAft>
              <a:defRPr sz="1200" b="1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hu-HU" dirty="0">
                <a:solidFill>
                  <a:schemeClr val="accent1"/>
                </a:solidFill>
                <a:latin typeface="+mn-lt"/>
              </a:rPr>
              <a:t>Ha (családi körülményei, élethelyzete alapján) tehetné, dolgozna-e digitális nomádként</a:t>
            </a:r>
            <a:r>
              <a:rPr lang="hu-HU" dirty="0" smtClean="0">
                <a:solidFill>
                  <a:schemeClr val="accent1"/>
                </a:solidFill>
                <a:latin typeface="+mn-lt"/>
              </a:rPr>
              <a:t>?</a:t>
            </a:r>
            <a:br>
              <a:rPr lang="hu-HU" dirty="0" smtClean="0">
                <a:solidFill>
                  <a:schemeClr val="accent1"/>
                </a:solidFill>
                <a:latin typeface="+mn-lt"/>
              </a:rPr>
            </a:br>
            <a:r>
              <a:rPr lang="hu-HU" dirty="0" smtClean="0">
                <a:solidFill>
                  <a:schemeClr val="accent1"/>
                </a:solidFill>
                <a:latin typeface="+mn-lt"/>
              </a:rPr>
              <a:t>(%-</a:t>
            </a:r>
            <a:r>
              <a:rPr lang="hu-HU" dirty="0">
                <a:solidFill>
                  <a:schemeClr val="accent1"/>
                </a:solidFill>
                <a:latin typeface="+mn-lt"/>
              </a:rPr>
              <a:t>ban)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00334151-B773-799C-7BAB-97D74B5B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7"/>
            <a:ext cx="909291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 digitális nomaditás, mint </a:t>
            </a:r>
            <a:r>
              <a:rPr lang="hu-HU" dirty="0"/>
              <a:t>munkavállalási alternatíva</a:t>
            </a:r>
            <a:r>
              <a:rPr lang="hu-HU" dirty="0">
                <a:solidFill>
                  <a:schemeClr val="tx1"/>
                </a:solidFill>
              </a:rPr>
              <a:t/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E529C09-F1C1-0541-72D4-7FF953481BDD}"/>
              </a:ext>
            </a:extLst>
          </p:cNvPr>
          <p:cNvSpPr txBox="1"/>
          <p:nvPr/>
        </p:nvSpPr>
        <p:spPr>
          <a:xfrm>
            <a:off x="340895" y="6130500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</p:spTree>
    <p:extLst>
      <p:ext uri="{BB962C8B-B14F-4D97-AF65-F5344CB8AC3E}">
        <p14:creationId xmlns:p14="http://schemas.microsoft.com/office/powerpoint/2010/main" val="424475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Tartalomjegyzék</a:t>
            </a:r>
            <a:endParaRPr lang="hu-H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2</a:t>
            </a:fld>
            <a:endParaRPr lang="hu-HU"/>
          </a:p>
        </p:txBody>
      </p:sp>
      <p:graphicFrame>
        <p:nvGraphicFramePr>
          <p:cNvPr id="6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749601"/>
              </p:ext>
            </p:extLst>
          </p:nvPr>
        </p:nvGraphicFramePr>
        <p:xfrm>
          <a:off x="346363" y="1876926"/>
          <a:ext cx="11456904" cy="415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475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B4DD0BE-5E1D-1671-9AA4-AEE48198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147" y="1478446"/>
            <a:ext cx="2982403" cy="4913664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hu-HU" sz="1400" dirty="0" smtClean="0">
                <a:latin typeface="+mn-lt"/>
                <a:cs typeface="Arial" panose="020B0604020202020204" pitchFamily="34" charset="0"/>
              </a:rPr>
              <a:t>A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hazai informatikushiány szempontjából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a válaszadók jelentős kockázatot látnak abban, ha magyar </a:t>
            </a:r>
            <a:r>
              <a:rPr lang="hu-HU" sz="14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hu-HU" sz="1400" b="1" dirty="0" smtClean="0">
                <a:latin typeface="+mn-lt"/>
                <a:cs typeface="Arial" panose="020B0604020202020204" pitchFamily="34" charset="0"/>
              </a:rPr>
            </a:br>
            <a:r>
              <a:rPr lang="hu-HU" sz="1400" b="1" dirty="0" smtClean="0">
                <a:latin typeface="+mn-lt"/>
                <a:cs typeface="Arial" panose="020B0604020202020204" pitchFamily="34" charset="0"/>
              </a:rPr>
              <a:t>IT-szakemberek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az eddigieknél is nagyobb arányban döntenek a külföldi vagy itthonról külföldre történő munkavégzés mellett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: a válaszadók 72,5%-a </a:t>
            </a:r>
            <a:r>
              <a:rPr lang="hu-HU" sz="1400" dirty="0" err="1">
                <a:latin typeface="+mn-lt"/>
                <a:cs typeface="Arial" panose="020B0604020202020204" pitchFamily="34" charset="0"/>
              </a:rPr>
              <a:t>a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 tízes skálán legalább 6-osra értékelte ezt a kockázatot.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hu-HU" sz="1400" dirty="0" smtClean="0">
                <a:latin typeface="+mn-lt"/>
                <a:cs typeface="Arial" panose="020B0604020202020204" pitchFamily="34" charset="0"/>
              </a:rPr>
              <a:t>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külföldi, illetve külföldre történő munkavállalás mellett szóló szempontok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között a legtöbben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magasabb jövedelmet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 (93%, ill. 95%) jelölték meg, de a jobb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életminőség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 (63%, ill. 32%), valamint a </a:t>
            </a:r>
            <a:r>
              <a:rPr lang="hu-HU" sz="1400" b="1" dirty="0">
                <a:latin typeface="+mn-lt"/>
                <a:cs typeface="Arial" panose="020B0604020202020204" pitchFamily="34" charset="0"/>
              </a:rPr>
              <a:t>jobb karrier-lehetőségek </a:t>
            </a:r>
            <a:r>
              <a:rPr lang="hu-HU" sz="1400" dirty="0">
                <a:latin typeface="+mn-lt"/>
                <a:cs typeface="Arial" panose="020B0604020202020204" pitchFamily="34" charset="0"/>
              </a:rPr>
              <a:t>(52%, ill. 45%) is magas arányt kaptak a </a:t>
            </a:r>
            <a:r>
              <a:rPr lang="hu-HU" sz="1400" dirty="0" smtClean="0">
                <a:latin typeface="+mn-lt"/>
                <a:cs typeface="Arial" panose="020B0604020202020204" pitchFamily="34" charset="0"/>
              </a:rPr>
              <a:t>válaszadóktól.</a:t>
            </a:r>
            <a:endParaRPr lang="hu-HU" sz="1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00334151-B773-799C-7BAB-97D74B5B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7"/>
            <a:ext cx="909291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 külföldi/külföldre történő munkavállalás </a:t>
            </a:r>
            <a:r>
              <a:rPr lang="hu-HU" dirty="0"/>
              <a:t>kockázata</a:t>
            </a:r>
            <a:r>
              <a:rPr lang="hu-HU" dirty="0">
                <a:solidFill>
                  <a:schemeClr val="tx1"/>
                </a:solidFill>
              </a:rPr>
              <a:t> és a </a:t>
            </a:r>
            <a:r>
              <a:rPr lang="hu-HU" dirty="0"/>
              <a:t>mellette szóló érvek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3187688-F003-437A-097A-ADB218C7B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437631"/>
              </p:ext>
            </p:extLst>
          </p:nvPr>
        </p:nvGraphicFramePr>
        <p:xfrm>
          <a:off x="340894" y="2324100"/>
          <a:ext cx="4383506" cy="40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C12C2F7C-5562-223E-4AF8-3A8CC942C471}"/>
              </a:ext>
            </a:extLst>
          </p:cNvPr>
          <p:cNvSpPr txBox="1"/>
          <p:nvPr/>
        </p:nvSpPr>
        <p:spPr>
          <a:xfrm>
            <a:off x="142875" y="6398076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B12F34D-4A29-9466-1646-D9C32E6CF016}"/>
              </a:ext>
            </a:extLst>
          </p:cNvPr>
          <p:cNvSpPr txBox="1"/>
          <p:nvPr/>
        </p:nvSpPr>
        <p:spPr>
          <a:xfrm>
            <a:off x="7543800" y="6373192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4EC13C6-BEA8-B317-F886-D483565EC5A3}"/>
              </a:ext>
            </a:extLst>
          </p:cNvPr>
          <p:cNvSpPr txBox="1"/>
          <p:nvPr/>
        </p:nvSpPr>
        <p:spPr>
          <a:xfrm>
            <a:off x="110144" y="1484411"/>
            <a:ext cx="4845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spcAft>
                <a:spcPts val="1000"/>
              </a:spcAft>
              <a:defRPr sz="1200" b="1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hu-HU" dirty="0">
                <a:solidFill>
                  <a:schemeClr val="accent1"/>
                </a:solidFill>
                <a:latin typeface="+mn-lt"/>
              </a:rPr>
              <a:t>Ön szerint mekkora kockázatot jelent, hogy magyar </a:t>
            </a:r>
            <a:r>
              <a:rPr lang="hu-HU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hu-HU" dirty="0" smtClean="0">
                <a:solidFill>
                  <a:schemeClr val="accent1"/>
                </a:solidFill>
                <a:latin typeface="+mn-lt"/>
              </a:rPr>
            </a:br>
            <a:r>
              <a:rPr lang="hu-HU" dirty="0" smtClean="0">
                <a:solidFill>
                  <a:schemeClr val="accent1"/>
                </a:solidFill>
                <a:latin typeface="+mn-lt"/>
              </a:rPr>
              <a:t>IT-szakemberek </a:t>
            </a:r>
            <a:r>
              <a:rPr lang="hu-HU" dirty="0">
                <a:solidFill>
                  <a:schemeClr val="accent1"/>
                </a:solidFill>
                <a:latin typeface="+mn-lt"/>
              </a:rPr>
              <a:t>az eddiginél is nagyobb számban vállalnak külföldön munkát, akár fizikai költözéssel, akár távmunkában? (%-ban)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A479F0D-77C2-F81F-6EA9-230383814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757619"/>
              </p:ext>
            </p:extLst>
          </p:nvPr>
        </p:nvGraphicFramePr>
        <p:xfrm>
          <a:off x="7744904" y="2130742"/>
          <a:ext cx="4037522" cy="417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Szövegdoboz 17">
            <a:extLst>
              <a:ext uri="{FF2B5EF4-FFF2-40B4-BE49-F238E27FC236}">
                <a16:creationId xmlns:a16="http://schemas.microsoft.com/office/drawing/2014/main" id="{56F3865C-9F4F-3F2C-8ED4-EED43A179BD7}"/>
              </a:ext>
            </a:extLst>
          </p:cNvPr>
          <p:cNvSpPr txBox="1"/>
          <p:nvPr/>
        </p:nvSpPr>
        <p:spPr>
          <a:xfrm>
            <a:off x="7622006" y="1484412"/>
            <a:ext cx="4229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spcAft>
                <a:spcPts val="1000"/>
              </a:spcAft>
              <a:defRPr sz="1200" b="1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hu-HU" dirty="0">
                <a:solidFill>
                  <a:schemeClr val="accent1"/>
                </a:solidFill>
                <a:latin typeface="+mn-lt"/>
              </a:rPr>
              <a:t>Ön szerint a külföldön dolgozó IT-szakemberek milyen szempontok alapján döntöttek a külföldi munka mellett? </a:t>
            </a:r>
            <a:r>
              <a:rPr lang="hu-HU" dirty="0" smtClean="0">
                <a:solidFill>
                  <a:schemeClr val="accent1"/>
                </a:solidFill>
                <a:latin typeface="+mn-lt"/>
              </a:rPr>
              <a:t/>
            </a:r>
            <a:br>
              <a:rPr lang="hu-HU" dirty="0" smtClean="0">
                <a:solidFill>
                  <a:schemeClr val="accent1"/>
                </a:solidFill>
                <a:latin typeface="+mn-lt"/>
              </a:rPr>
            </a:br>
            <a:r>
              <a:rPr lang="hu-HU" dirty="0" smtClean="0">
                <a:solidFill>
                  <a:schemeClr val="accent1"/>
                </a:solidFill>
                <a:latin typeface="+mn-lt"/>
              </a:rPr>
              <a:t>(%-</a:t>
            </a:r>
            <a:r>
              <a:rPr lang="hu-HU" dirty="0">
                <a:solidFill>
                  <a:schemeClr val="accent1"/>
                </a:solidFill>
                <a:latin typeface="+mn-lt"/>
              </a:rPr>
              <a:t>ban)</a:t>
            </a:r>
          </a:p>
        </p:txBody>
      </p:sp>
    </p:spTree>
    <p:extLst>
      <p:ext uri="{BB962C8B-B14F-4D97-AF65-F5344CB8AC3E}">
        <p14:creationId xmlns:p14="http://schemas.microsoft.com/office/powerpoint/2010/main" val="2946733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B4DD0BE-5E1D-1671-9AA4-AEE48198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260" y="1481306"/>
            <a:ext cx="2979593" cy="491677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hu-HU" sz="1200" dirty="0">
                <a:latin typeface="+mn-lt"/>
                <a:cs typeface="Arial" panose="020B0604020202020204" pitchFamily="34" charset="0"/>
              </a:rPr>
              <a:t>A</a:t>
            </a:r>
            <a:r>
              <a:rPr lang="hu-HU" sz="12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hu-HU" sz="1200" dirty="0">
                <a:latin typeface="+mn-lt"/>
                <a:cs typeface="Arial" panose="020B0604020202020204" pitchFamily="34" charset="0"/>
              </a:rPr>
              <a:t>fenti kérdésekre adott válaszok összhangban vannak azzal is, ahogy a megkérdezettek a hazai informatikushiányról vélekednek: </a:t>
            </a:r>
            <a:r>
              <a:rPr lang="hu-HU" sz="1200" b="1" dirty="0">
                <a:latin typeface="+mn-lt"/>
                <a:cs typeface="Arial" panose="020B0604020202020204" pitchFamily="34" charset="0"/>
              </a:rPr>
              <a:t>kétharmaduk személyes tapasztalatai alapján a saját szektorában az informatikai szakemberhiányt komoly, illetve súlyos jelenségnek látja </a:t>
            </a:r>
            <a:r>
              <a:rPr lang="hu-HU" sz="1200" dirty="0">
                <a:latin typeface="+mn-lt"/>
                <a:cs typeface="Arial" panose="020B0604020202020204" pitchFamily="34" charset="0"/>
              </a:rPr>
              <a:t>(a tízes skálán 7-es vagy magasabb osztályzatot adott), és mindössze 29% nem tartja problémának a szakemberhiányt (5-ös vagy alacsonyabb osztályzat),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hu-HU" sz="1200" b="1" dirty="0">
                <a:latin typeface="+mn-lt"/>
                <a:cs typeface="Arial" panose="020B0604020202020204" pitchFamily="34" charset="0"/>
              </a:rPr>
              <a:t>ennek okait </a:t>
            </a:r>
            <a:r>
              <a:rPr lang="hu-HU" sz="1200" dirty="0">
                <a:latin typeface="+mn-lt"/>
                <a:cs typeface="Arial" panose="020B0604020202020204" pitchFamily="34" charset="0"/>
              </a:rPr>
              <a:t>a válaszadók legnagyobb mértékben a </a:t>
            </a:r>
            <a:r>
              <a:rPr lang="hu-HU" sz="1200" b="1" dirty="0">
                <a:latin typeface="+mn-lt"/>
                <a:cs typeface="Arial" panose="020B0604020202020204" pitchFamily="34" charset="0"/>
              </a:rPr>
              <a:t>köznevelés hiányosságaira </a:t>
            </a:r>
            <a:r>
              <a:rPr lang="hu-HU" sz="1200" dirty="0">
                <a:latin typeface="+mn-lt"/>
                <a:cs typeface="Arial" panose="020B0604020202020204" pitchFamily="34" charset="0"/>
              </a:rPr>
              <a:t>(65%), azaz a </a:t>
            </a:r>
            <a:r>
              <a:rPr lang="hu-HU" sz="1200" b="1" dirty="0">
                <a:latin typeface="+mn-lt"/>
                <a:cs typeface="Arial" panose="020B0604020202020204" pitchFamily="34" charset="0"/>
              </a:rPr>
              <a:t>programozás és az informatika nem megfelelő oktatására </a:t>
            </a:r>
            <a:r>
              <a:rPr lang="hu-HU" sz="1200" dirty="0">
                <a:latin typeface="+mn-lt"/>
                <a:cs typeface="Arial" panose="020B0604020202020204" pitchFamily="34" charset="0"/>
              </a:rPr>
              <a:t>vezetik vissza, de </a:t>
            </a:r>
            <a:r>
              <a:rPr lang="hu-HU" sz="1200" b="1" dirty="0">
                <a:latin typeface="+mn-lt"/>
                <a:cs typeface="Arial" panose="020B0604020202020204" pitchFamily="34" charset="0"/>
              </a:rPr>
              <a:t>az IT-felsőoktatás </a:t>
            </a:r>
            <a:r>
              <a:rPr lang="hu-HU" sz="1200" dirty="0">
                <a:latin typeface="+mn-lt"/>
                <a:cs typeface="Arial" panose="020B0604020202020204" pitchFamily="34" charset="0"/>
              </a:rPr>
              <a:t>(47%) és az </a:t>
            </a:r>
            <a:r>
              <a:rPr lang="hu-HU" sz="1200" b="1" dirty="0">
                <a:latin typeface="+mn-lt"/>
                <a:cs typeface="Arial" panose="020B0604020202020204" pitchFamily="34" charset="0"/>
              </a:rPr>
              <a:t>informatikai szakképzés </a:t>
            </a:r>
            <a:r>
              <a:rPr lang="hu-HU" sz="1200" dirty="0">
                <a:latin typeface="+mn-lt"/>
                <a:cs typeface="Arial" panose="020B0604020202020204" pitchFamily="34" charset="0"/>
              </a:rPr>
              <a:t>(35%) </a:t>
            </a:r>
            <a:r>
              <a:rPr lang="hu-HU" sz="1200" b="1" dirty="0">
                <a:latin typeface="+mn-lt"/>
                <a:cs typeface="Arial" panose="020B0604020202020204" pitchFamily="34" charset="0"/>
              </a:rPr>
              <a:t>minőségi és mennyiségi hiányosságait </a:t>
            </a:r>
            <a:r>
              <a:rPr lang="hu-HU" sz="1200" dirty="0">
                <a:latin typeface="+mn-lt"/>
                <a:cs typeface="Arial" panose="020B0604020202020204" pitchFamily="34" charset="0"/>
              </a:rPr>
              <a:t>is sokan említették. Magas említési arányt (57%) kapott az IT-szakemberek külföldre költözése, illetve az itthonról külföldre történő munkavégzés (33%) is.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00334151-B773-799C-7BAB-97D74B5B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7"/>
            <a:ext cx="915006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Vélemények</a:t>
            </a:r>
            <a:r>
              <a:rPr lang="hu-HU" dirty="0">
                <a:solidFill>
                  <a:schemeClr val="tx1"/>
                </a:solidFill>
              </a:rPr>
              <a:t> a hazai informatikus munkaerőhiányról és a hiány lehetséges </a:t>
            </a:r>
            <a:r>
              <a:rPr lang="hu-HU" dirty="0"/>
              <a:t>okai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12C2F7C-5562-223E-4AF8-3A8CC942C471}"/>
              </a:ext>
            </a:extLst>
          </p:cNvPr>
          <p:cNvSpPr txBox="1"/>
          <p:nvPr/>
        </p:nvSpPr>
        <p:spPr>
          <a:xfrm>
            <a:off x="142875" y="6398076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B12F34D-4A29-9466-1646-D9C32E6CF016}"/>
              </a:ext>
            </a:extLst>
          </p:cNvPr>
          <p:cNvSpPr txBox="1"/>
          <p:nvPr/>
        </p:nvSpPr>
        <p:spPr>
          <a:xfrm>
            <a:off x="7543800" y="6373192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F726B2D-B9AA-72EE-CFB7-686514D4F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831503"/>
              </p:ext>
            </p:extLst>
          </p:nvPr>
        </p:nvGraphicFramePr>
        <p:xfrm>
          <a:off x="238126" y="2219324"/>
          <a:ext cx="4400550" cy="406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zövegdoboz 16">
            <a:extLst>
              <a:ext uri="{FF2B5EF4-FFF2-40B4-BE49-F238E27FC236}">
                <a16:creationId xmlns:a16="http://schemas.microsoft.com/office/drawing/2014/main" id="{E26B5BF9-7744-B798-B966-66F8AD9DF6C6}"/>
              </a:ext>
            </a:extLst>
          </p:cNvPr>
          <p:cNvSpPr txBox="1"/>
          <p:nvPr/>
        </p:nvSpPr>
        <p:spPr>
          <a:xfrm>
            <a:off x="346363" y="1481306"/>
            <a:ext cx="4606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spcAft>
                <a:spcPts val="1000"/>
              </a:spcAft>
              <a:defRPr sz="1200" b="1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hu-HU" dirty="0">
                <a:solidFill>
                  <a:schemeClr val="accent1"/>
                </a:solidFill>
                <a:latin typeface="+mn-lt"/>
              </a:rPr>
              <a:t>Személyes tapasztalatai alapján mekkora problémát jelent az informatikai szakemberhiány abban a szektorban, amelyben Ön dolgozik? (%-ban)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C38B5248-98F2-110D-F543-E28BE8AD64F6}"/>
              </a:ext>
            </a:extLst>
          </p:cNvPr>
          <p:cNvSpPr txBox="1"/>
          <p:nvPr/>
        </p:nvSpPr>
        <p:spPr>
          <a:xfrm>
            <a:off x="7725853" y="1484412"/>
            <a:ext cx="3943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spcAft>
                <a:spcPts val="1000"/>
              </a:spcAft>
              <a:defRPr sz="1200" b="1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hu-HU" dirty="0">
                <a:solidFill>
                  <a:schemeClr val="accent1"/>
                </a:solidFill>
                <a:latin typeface="+mn-lt"/>
              </a:rPr>
              <a:t>Ön szerint az alábbiak közül mely tényezők magyarázzák leginkább az informatikai szakemberhiányt? (%-ban)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415E2084-A2CD-C574-D5DC-88DBE4182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393628"/>
              </p:ext>
            </p:extLst>
          </p:nvPr>
        </p:nvGraphicFramePr>
        <p:xfrm>
          <a:off x="7829548" y="2124203"/>
          <a:ext cx="3943352" cy="424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4800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B4DD0BE-5E1D-1671-9AA4-AEE48198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674" y="1727586"/>
            <a:ext cx="4158964" cy="46645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1600" dirty="0"/>
              <a:t>a válaszadók által megjelölt beavatkozási javaslatok egyértelműen reflektálnak az informatikushiány okait azonosító válaszokra: így a </a:t>
            </a:r>
            <a:r>
              <a:rPr lang="hu-HU" sz="1600" b="1" dirty="0"/>
              <a:t>legtöbben az egyetemi képzések piaci kereslethez tartalmilag jobb illeszkedését </a:t>
            </a:r>
            <a:r>
              <a:rPr lang="hu-HU" sz="1600" dirty="0"/>
              <a:t>(77%), a </a:t>
            </a:r>
            <a:r>
              <a:rPr lang="hu-HU" sz="1600" b="1" dirty="0"/>
              <a:t>köznevelésben a programozás széleskörű elterjesztését </a:t>
            </a:r>
            <a:r>
              <a:rPr lang="hu-HU" sz="1600" dirty="0"/>
              <a:t>(70%), a </a:t>
            </a:r>
            <a:r>
              <a:rPr lang="hu-HU" sz="1600" b="1" dirty="0"/>
              <a:t>digitális kultúra mellett az algoritmizáló gondolkodás oktatását </a:t>
            </a:r>
            <a:r>
              <a:rPr lang="hu-HU" sz="1600" dirty="0"/>
              <a:t>nevezték meg, míg 70%-os arányt ért el a szakképzésben az IT-szakmai képzések jelentős minőségi fejlesztése válaszopció is. Az egyéb javaslatok között egyebek mellett az IT szakemberek hazacsábítása, a munkavállalók továbbképzése (</a:t>
            </a:r>
            <a:r>
              <a:rPr lang="hu-HU" sz="1600" dirty="0" err="1"/>
              <a:t>upskilling</a:t>
            </a:r>
            <a:r>
              <a:rPr lang="hu-HU" sz="1600" dirty="0"/>
              <a:t>), az </a:t>
            </a:r>
            <a:r>
              <a:rPr lang="hu-HU" sz="1600" dirty="0" smtClean="0"/>
              <a:t>IT-szakma </a:t>
            </a:r>
            <a:r>
              <a:rPr lang="hu-HU" sz="1600" dirty="0" err="1"/>
              <a:t>vonzerejének</a:t>
            </a:r>
            <a:r>
              <a:rPr lang="hu-HU" sz="1600" dirty="0"/>
              <a:t> növelése és a fiatalok IT képzések felé történő orientálása szerepeltek.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FB7A64-5C14-923D-BBE1-E5B9B1FBC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669019"/>
              </p:ext>
            </p:extLst>
          </p:nvPr>
        </p:nvGraphicFramePr>
        <p:xfrm>
          <a:off x="276225" y="1733551"/>
          <a:ext cx="7277099" cy="465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ím 1">
            <a:extLst>
              <a:ext uri="{FF2B5EF4-FFF2-40B4-BE49-F238E27FC236}">
                <a16:creationId xmlns:a16="http://schemas.microsoft.com/office/drawing/2014/main" id="{6960920A-7304-F737-004B-0C3D6555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7"/>
            <a:ext cx="915006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Megoldási javaslatok</a:t>
            </a:r>
            <a:r>
              <a:rPr lang="hu-HU" dirty="0">
                <a:solidFill>
                  <a:schemeClr val="tx1"/>
                </a:solidFill>
              </a:rPr>
              <a:t> a hazai informatikus munkaerőhiány enyhítésére</a:t>
            </a:r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1303DE3-AB49-B6E9-CB2D-405B0A6005D1}"/>
              </a:ext>
            </a:extLst>
          </p:cNvPr>
          <p:cNvSpPr txBox="1"/>
          <p:nvPr/>
        </p:nvSpPr>
        <p:spPr>
          <a:xfrm>
            <a:off x="346362" y="1366301"/>
            <a:ext cx="7045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hu-HU"/>
            </a:defPPr>
            <a:lvl1pPr algn="ctr">
              <a:spcAft>
                <a:spcPts val="1000"/>
              </a:spcAft>
              <a:defRPr sz="1200" b="1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hu-HU" dirty="0">
                <a:solidFill>
                  <a:schemeClr val="accent1"/>
                </a:solidFill>
                <a:latin typeface="+mn-lt"/>
              </a:rPr>
              <a:t>Ön szerint a hazai IT-szakemberhiány enyhítése érdekében az alábbi beavatkozási területek közül melyeken volna szükség kormányzati beavatkozásra? (%-ban)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F31CA82-B743-5549-DF26-453ED0714CFC}"/>
              </a:ext>
            </a:extLst>
          </p:cNvPr>
          <p:cNvSpPr txBox="1"/>
          <p:nvPr/>
        </p:nvSpPr>
        <p:spPr>
          <a:xfrm>
            <a:off x="142875" y="6398076"/>
            <a:ext cx="1431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>
                <a:latin typeface="Arial" panose="020B0604020202020204" pitchFamily="34" charset="0"/>
                <a:cs typeface="Arial" panose="020B0604020202020204" pitchFamily="34" charset="0"/>
              </a:rPr>
              <a:t>Forrás: Századvég</a:t>
            </a:r>
          </a:p>
        </p:txBody>
      </p:sp>
    </p:spTree>
    <p:extLst>
      <p:ext uri="{BB962C8B-B14F-4D97-AF65-F5344CB8AC3E}">
        <p14:creationId xmlns:p14="http://schemas.microsoft.com/office/powerpoint/2010/main" val="15205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B5D20-90C6-47BB-A188-49E443ACD015}" type="slidenum"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u-H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332411" y="2462740"/>
            <a:ext cx="96229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 4. Következtetések</a:t>
            </a:r>
          </a:p>
        </p:txBody>
      </p:sp>
    </p:spTree>
    <p:extLst>
      <p:ext uri="{BB962C8B-B14F-4D97-AF65-F5344CB8AC3E}">
        <p14:creationId xmlns:p14="http://schemas.microsoft.com/office/powerpoint/2010/main" val="3468115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>
            <a:extLst>
              <a:ext uri="{FF2B5EF4-FFF2-40B4-BE49-F238E27FC236}">
                <a16:creationId xmlns:a16="http://schemas.microsoft.com/office/drawing/2014/main" id="{8BBEDE27-F120-9EBD-7CA3-4DAB5374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753" y="1233179"/>
            <a:ext cx="2143125" cy="214312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ACEDE6F-1BFD-49EA-6CFE-0E12759296F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50" y="1214129"/>
            <a:ext cx="2114550" cy="216217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204E569D-4032-FE75-9534-213BD402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7"/>
            <a:ext cx="915006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Következtetések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B71DA5B-FB9A-52C3-EBAA-3EC25C24FEF9}"/>
              </a:ext>
            </a:extLst>
          </p:cNvPr>
          <p:cNvSpPr txBox="1"/>
          <p:nvPr/>
        </p:nvSpPr>
        <p:spPr>
          <a:xfrm>
            <a:off x="6600825" y="3381067"/>
            <a:ext cx="4320000" cy="208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8000" indent="-288000" defTabSz="914375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400">
                <a:latin typeface="+mj-lt"/>
              </a:defRPr>
            </a:lvl1pPr>
            <a:lvl2pPr marL="685781" indent="-288000" algn="just" defTabSz="914375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2000">
                <a:latin typeface="+mj-lt"/>
              </a:defRPr>
            </a:lvl2pPr>
            <a:lvl3pPr marL="1142969" indent="-288000" algn="just" defTabSz="914375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>
                <a:latin typeface="+mj-lt"/>
              </a:defRPr>
            </a:lvl3pPr>
            <a:lvl4pPr marL="1600156" indent="-288000" algn="just" defTabSz="914375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>
                <a:latin typeface="+mj-lt"/>
              </a:defRPr>
            </a:lvl4pPr>
            <a:lvl5pPr marL="2057344" indent="-288000" algn="just" defTabSz="914375">
              <a:lnSpc>
                <a:spcPct val="10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Taviraj" panose="00000500000000000000" pitchFamily="2" charset="-34"/>
              <a:buChar char="+"/>
              <a:defRPr sz="1600">
                <a:latin typeface="+mj-lt"/>
              </a:defRPr>
            </a:lvl5pPr>
            <a:lvl6pPr marL="2514531" indent="-228594" defTabSz="9143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718" indent="-228594" defTabSz="9143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906" indent="-228594" defTabSz="9143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093" indent="-228594" defTabSz="9143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hu-HU" sz="1600" dirty="0"/>
          </a:p>
        </p:txBody>
      </p:sp>
      <p:sp>
        <p:nvSpPr>
          <p:cNvPr id="2" name="Lekerekített téglalap 1"/>
          <p:cNvSpPr/>
          <p:nvPr/>
        </p:nvSpPr>
        <p:spPr>
          <a:xfrm>
            <a:off x="1200825" y="3503304"/>
            <a:ext cx="4860000" cy="2603584"/>
          </a:xfrm>
          <a:prstGeom prst="roundRect">
            <a:avLst/>
          </a:prstGeom>
          <a:effectLst>
            <a:outerShdw blurRad="901700" dist="50800" dir="5400000" sx="96000" sy="96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600" dirty="0"/>
              <a:t>A </a:t>
            </a:r>
            <a:r>
              <a:rPr lang="hu-HU" sz="1600" b="1" dirty="0"/>
              <a:t>kutatás</a:t>
            </a:r>
            <a:r>
              <a:rPr lang="hu-HU" sz="1600" dirty="0"/>
              <a:t> </a:t>
            </a:r>
            <a:r>
              <a:rPr lang="hu-HU" sz="1600" b="1" dirty="0"/>
              <a:t>a távmunka </a:t>
            </a:r>
            <a:r>
              <a:rPr lang="hu-HU" sz="1600" dirty="0"/>
              <a:t>különböző formáinak (pl. </a:t>
            </a:r>
            <a:r>
              <a:rPr lang="hu-HU" sz="1600" dirty="0" err="1"/>
              <a:t>home</a:t>
            </a:r>
            <a:r>
              <a:rPr lang="hu-HU" sz="1600" dirty="0"/>
              <a:t> </a:t>
            </a:r>
            <a:r>
              <a:rPr lang="hu-HU" sz="1600" dirty="0" err="1"/>
              <a:t>office</a:t>
            </a:r>
            <a:r>
              <a:rPr lang="hu-HU" sz="1600" dirty="0"/>
              <a:t>, digitális </a:t>
            </a:r>
            <a:r>
              <a:rPr lang="hu-HU" sz="1600" dirty="0" err="1"/>
              <a:t>nomaditás</a:t>
            </a:r>
            <a:r>
              <a:rPr lang="hu-HU" sz="1600" dirty="0"/>
              <a:t>) </a:t>
            </a:r>
            <a:r>
              <a:rPr lang="hu-HU" sz="1600" b="1" dirty="0"/>
              <a:t>radikális terjedését mutatta ki</a:t>
            </a:r>
            <a:r>
              <a:rPr lang="hu-HU" sz="1600" dirty="0"/>
              <a:t>, miközben a korábban hagyományosnak számító, részben vagy egészben irodában történő munkavégzés visszaszorulóban van globális szinten és Magyarországon egyaránt. A jövőre vonatkozóan e tendenciák további lendületes erősödésére lehet számítani.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6470316" y="3514108"/>
            <a:ext cx="4860000" cy="2603584"/>
          </a:xfrm>
          <a:prstGeom prst="roundRect">
            <a:avLst/>
          </a:prstGeom>
          <a:effectLst>
            <a:outerShdw blurRad="901700" dist="50800" dir="5400000" sx="96000" sy="96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1600"/>
              <a:t>A távmunka különböző formáinak (ideértve a digitális nomaditást is) </a:t>
            </a:r>
            <a:r>
              <a:rPr lang="hu-HU" sz="1600" b="1"/>
              <a:t>látványos terjedése már rövidtávon azzal a kockázattal jár együtt, hogy a hazai informatikusok egyre nagyobb arányban vállalhatnak munkát külföldön, vagy itthonról külföldre</a:t>
            </a:r>
            <a:r>
              <a:rPr lang="hu-HU" sz="1600"/>
              <a:t>, ami tovább növelheti az amúgy is egyre súlyosbodó informatikushiányt Magyarországon.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846506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B5D20-90C6-47BB-A188-49E443ACD015}" type="slidenum"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u-H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284514" y="2659559"/>
            <a:ext cx="96229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 5. Javaslatok</a:t>
            </a:r>
          </a:p>
        </p:txBody>
      </p:sp>
    </p:spTree>
    <p:extLst>
      <p:ext uri="{BB962C8B-B14F-4D97-AF65-F5344CB8AC3E}">
        <p14:creationId xmlns:p14="http://schemas.microsoft.com/office/powerpoint/2010/main" val="3498622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204E569D-4032-FE75-9534-213BD402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7"/>
            <a:ext cx="915006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Javaslatok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0D159D8-A383-7E35-8183-F3AFB622E8ED}"/>
              </a:ext>
            </a:extLst>
          </p:cNvPr>
          <p:cNvSpPr txBox="1"/>
          <p:nvPr/>
        </p:nvSpPr>
        <p:spPr>
          <a:xfrm>
            <a:off x="482600" y="1028700"/>
            <a:ext cx="3139931" cy="5303716"/>
          </a:xfrm>
          <a:prstGeom prst="roundRect">
            <a:avLst/>
          </a:prstGeom>
          <a:effectLst>
            <a:outerShdw blurRad="2159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hu-HU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hu-HU" dirty="0"/>
              <a:t>Javaslataink nem szorítkoznak kizárólag a távmunka és a digitális nomaditás hazai terjedésének támogatására, hiszen ez önmagában legfeljebb a magyar IT-szakemberek nagyobb arányú itthon tartására, illetve külföldi szakemberek magyarországi foglalkoztatásának bővítésére volna elegendő, de az IT-szakemberhiányt hosszú távon nem oldaná meg.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084F4FC-AEC5-A370-AAEE-6D415E33A12E}"/>
              </a:ext>
            </a:extLst>
          </p:cNvPr>
          <p:cNvSpPr txBox="1"/>
          <p:nvPr/>
        </p:nvSpPr>
        <p:spPr>
          <a:xfrm>
            <a:off x="4800599" y="4935391"/>
            <a:ext cx="42100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3. </a:t>
            </a:r>
            <a:r>
              <a:rPr lang="hu-HU" b="1" dirty="0">
                <a:solidFill>
                  <a:schemeClr val="accent1"/>
                </a:solidFill>
              </a:rPr>
              <a:t>kommunikációs</a:t>
            </a:r>
            <a:r>
              <a:rPr lang="hu-HU" b="1" dirty="0"/>
              <a:t> javaslatok</a:t>
            </a:r>
          </a:p>
          <a:p>
            <a:r>
              <a:rPr lang="hu-HU" sz="1400" dirty="0"/>
              <a:t>amelyek kommunikációs eszközök alkalmazásának segítségével támogatják a hazai és külföldi munkavállalók körében a magyarországi/Magyarországra digitális nomádként történő munkavégzést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C462F114-D09A-C1A8-309F-1440D5D97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2860196"/>
            <a:ext cx="2143125" cy="214312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E43606C2-C152-A4B1-120C-B3CE6529BA06}"/>
              </a:ext>
            </a:extLst>
          </p:cNvPr>
          <p:cNvSpPr txBox="1"/>
          <p:nvPr/>
        </p:nvSpPr>
        <p:spPr>
          <a:xfrm>
            <a:off x="4800600" y="1531102"/>
            <a:ext cx="421005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1. </a:t>
            </a:r>
            <a:r>
              <a:rPr lang="hu-HU" b="1" dirty="0">
                <a:solidFill>
                  <a:schemeClr val="accent1"/>
                </a:solidFill>
              </a:rPr>
              <a:t>szakmai</a:t>
            </a:r>
            <a:r>
              <a:rPr lang="hu-HU" b="1" dirty="0"/>
              <a:t> javaslatok</a:t>
            </a:r>
          </a:p>
          <a:p>
            <a:r>
              <a:rPr lang="hu-HU" sz="1400" dirty="0"/>
              <a:t>amelyek érintik az oktatási rendszert és a munkaerőpiacot egyaránt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7C3FC6E-7080-C232-3087-CC28D85A11AC}"/>
              </a:ext>
            </a:extLst>
          </p:cNvPr>
          <p:cNvSpPr txBox="1"/>
          <p:nvPr/>
        </p:nvSpPr>
        <p:spPr>
          <a:xfrm>
            <a:off x="4800600" y="2771582"/>
            <a:ext cx="42100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dirty="0"/>
              <a:t>2. további </a:t>
            </a:r>
            <a:r>
              <a:rPr lang="hu-HU" b="1" dirty="0">
                <a:solidFill>
                  <a:schemeClr val="accent1"/>
                </a:solidFill>
              </a:rPr>
              <a:t>kutatásokkal kapcsolatos </a:t>
            </a:r>
            <a:r>
              <a:rPr lang="hu-HU" b="1" dirty="0"/>
              <a:t>javaslatok</a:t>
            </a:r>
          </a:p>
          <a:p>
            <a:r>
              <a:rPr lang="hu-HU" sz="1400" dirty="0"/>
              <a:t>amelyek egyrészt segítenek mélyebben megérteni a munkaadók elvárásait és attitűdjét a digitális </a:t>
            </a:r>
            <a:r>
              <a:rPr lang="hu-HU" sz="1400" dirty="0" err="1"/>
              <a:t>nomaditással</a:t>
            </a:r>
            <a:r>
              <a:rPr lang="hu-HU" sz="1400" dirty="0"/>
              <a:t> kapcsolatban, másrészt azt vizsgálják, hogy milyen tényezők </a:t>
            </a:r>
            <a:r>
              <a:rPr lang="hu-HU" sz="1400" dirty="0" err="1"/>
              <a:t>együttállása</a:t>
            </a:r>
            <a:r>
              <a:rPr lang="hu-HU" sz="1400" dirty="0"/>
              <a:t> szükséges ahhoz, hogy valaki digitális nomádként Magyarországon dolgozzon</a:t>
            </a:r>
          </a:p>
        </p:txBody>
      </p:sp>
      <p:sp>
        <p:nvSpPr>
          <p:cNvPr id="23" name="Nyíl: jobbra mutató 22">
            <a:extLst>
              <a:ext uri="{FF2B5EF4-FFF2-40B4-BE49-F238E27FC236}">
                <a16:creationId xmlns:a16="http://schemas.microsoft.com/office/drawing/2014/main" id="{58CFEFF5-902C-3D5C-E712-63BED59DE242}"/>
              </a:ext>
            </a:extLst>
          </p:cNvPr>
          <p:cNvSpPr/>
          <p:nvPr/>
        </p:nvSpPr>
        <p:spPr>
          <a:xfrm>
            <a:off x="3759128" y="1838879"/>
            <a:ext cx="904874" cy="4001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Nyíl: jobbra mutató 23">
            <a:extLst>
              <a:ext uri="{FF2B5EF4-FFF2-40B4-BE49-F238E27FC236}">
                <a16:creationId xmlns:a16="http://schemas.microsoft.com/office/drawing/2014/main" id="{9FD1135D-31EE-6D05-AAD2-C0D1B1301BBC}"/>
              </a:ext>
            </a:extLst>
          </p:cNvPr>
          <p:cNvSpPr/>
          <p:nvPr/>
        </p:nvSpPr>
        <p:spPr>
          <a:xfrm>
            <a:off x="3759128" y="3731704"/>
            <a:ext cx="904874" cy="4001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Nyíl: jobbra mutató 24">
            <a:extLst>
              <a:ext uri="{FF2B5EF4-FFF2-40B4-BE49-F238E27FC236}">
                <a16:creationId xmlns:a16="http://schemas.microsoft.com/office/drawing/2014/main" id="{236A7E72-B370-DA3B-1600-D43164465C3A}"/>
              </a:ext>
            </a:extLst>
          </p:cNvPr>
          <p:cNvSpPr/>
          <p:nvPr/>
        </p:nvSpPr>
        <p:spPr>
          <a:xfrm>
            <a:off x="3759128" y="5458611"/>
            <a:ext cx="904874" cy="40011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646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>
            <a:extLst>
              <a:ext uri="{FF2B5EF4-FFF2-40B4-BE49-F238E27FC236}">
                <a16:creationId xmlns:a16="http://schemas.microsoft.com/office/drawing/2014/main" id="{204E569D-4032-FE75-9534-213BD402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3" y="294277"/>
            <a:ext cx="9150062" cy="1012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/>
              <a:t>Javaslatok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8E1BC98-7FEB-5F39-76E1-66EC155F3116}"/>
              </a:ext>
            </a:extLst>
          </p:cNvPr>
          <p:cNvSpPr txBox="1"/>
          <p:nvPr/>
        </p:nvSpPr>
        <p:spPr>
          <a:xfrm>
            <a:off x="247649" y="934852"/>
            <a:ext cx="9248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dirty="0"/>
              <a:t>Az alábbi táblázatban összefoglalva mutatjuk be az egyes javaslatokat, mindenhol jelezve, hogy azok az informatikus munkaerőhiány mérséklését és/vagy a digitális nomaditás elterjedését támogatják-e.</a:t>
            </a:r>
          </a:p>
        </p:txBody>
      </p:sp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F0395BE9-59AC-F56D-D2F9-51564BDF8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50710"/>
              </p:ext>
            </p:extLst>
          </p:nvPr>
        </p:nvGraphicFramePr>
        <p:xfrm>
          <a:off x="247649" y="1609858"/>
          <a:ext cx="11291821" cy="5013594"/>
        </p:xfrm>
        <a:graphic>
          <a:graphicData uri="http://schemas.openxmlformats.org/drawingml/2006/table">
            <a:tbl>
              <a:tblPr firstRow="1" firstCol="1" bandRow="1"/>
              <a:tblGrid>
                <a:gridCol w="8963310">
                  <a:extLst>
                    <a:ext uri="{9D8B030D-6E8A-4147-A177-3AD203B41FA5}">
                      <a16:colId xmlns:a16="http://schemas.microsoft.com/office/drawing/2014/main" val="3597636681"/>
                    </a:ext>
                  </a:extLst>
                </a:gridCol>
                <a:gridCol w="1139899">
                  <a:extLst>
                    <a:ext uri="{9D8B030D-6E8A-4147-A177-3AD203B41FA5}">
                      <a16:colId xmlns:a16="http://schemas.microsoft.com/office/drawing/2014/main" val="1328404267"/>
                    </a:ext>
                  </a:extLst>
                </a:gridCol>
                <a:gridCol w="1188612">
                  <a:extLst>
                    <a:ext uri="{9D8B030D-6E8A-4147-A177-3AD203B41FA5}">
                      <a16:colId xmlns:a16="http://schemas.microsoft.com/office/drawing/2014/main" val="1609266751"/>
                    </a:ext>
                  </a:extLst>
                </a:gridCol>
              </a:tblGrid>
              <a:tr h="6414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Javaslat megnevezése</a:t>
                      </a:r>
                      <a:endParaRPr lang="hu-H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Informatikus munkaerőhiány csökkentése</a:t>
                      </a:r>
                      <a:endParaRPr lang="hu-H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Digitális nomaditás elterjedésének támogatása</a:t>
                      </a:r>
                      <a:endParaRPr lang="hu-H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477315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Szakmai javaslatok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152598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Oktatási rendszer digitális megújítása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134867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köznevelésben/szakképzésben a programozással és az algoritmizáló gondolkodással kapcsolatos tematikák/tantárgyak széles körű bevezetése</a:t>
                      </a:r>
                      <a:endParaRPr lang="hu-H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981438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Felsőoktatási képzési struktúra átalakítása és jobb illesztése a munkaerőpiaci kereslethez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973173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Felsőoktatási felvételi keretszámok megemelése az IT és természettudományos szakokon</a:t>
                      </a:r>
                      <a:endParaRPr lang="hu-H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124891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Piaci képzések (pl. bootcamp iskolák) kínálatának növelését támogató intézkedések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0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316922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Képzési hitelprogram magas szintű IT és </a:t>
                      </a: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digitalizációs</a:t>
                      </a:r>
                      <a:r>
                        <a:rPr lang="hu-HU" sz="100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 tudással rendelkező szakembereknek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997248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Programozd</a:t>
                      </a:r>
                      <a:r>
                        <a:rPr lang="hu-HU" sz="100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 a jövőd” program folytatása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222137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hu-H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hazai</a:t>
                      </a:r>
                      <a:r>
                        <a:rPr lang="hu-HU" sz="1000" dirty="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 vállalkozások számára elérhető IT és </a:t>
                      </a:r>
                      <a:r>
                        <a:rPr lang="hu-H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digitális</a:t>
                      </a:r>
                      <a:r>
                        <a:rPr lang="hu-HU" sz="1000" dirty="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 szakemberek számának növelése</a:t>
                      </a:r>
                      <a:endParaRPr lang="hu-H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968604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A digitális nomádként történő munkavégzés </a:t>
                      </a: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elterjesztéséhez</a:t>
                      </a:r>
                      <a:r>
                        <a:rPr lang="hu-HU" sz="100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 szükséges jogszabályi környezet kidolgozása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017492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További kutatásokkal kapcsolatos javaslatok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396980"/>
                  </a:ext>
                </a:extLst>
              </a:tr>
              <a:tr h="279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távmunkával és digitális </a:t>
                      </a:r>
                      <a:r>
                        <a:rPr lang="hu-HU" sz="1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nomaditással</a:t>
                      </a:r>
                      <a:r>
                        <a:rPr lang="hu-H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kapcsolatos vélemények és attitűdök az IT-szakmán kívüli, távmunkában végezhető munkakörökben dolgozók körében</a:t>
                      </a:r>
                      <a:endParaRPr lang="hu-H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724760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hazai munkaadók távmunkával és digitális nomaditással kapcsolatos attitűdjének, véleményeinek megismerését lehetővé tévő primer kutatás készítése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584112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A távmunka és a digitális nomaditás hazai </a:t>
                      </a: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terjedését</a:t>
                      </a:r>
                      <a:r>
                        <a:rPr lang="hu-HU" sz="100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 esetlegesen akadályozó tényezők azonosítása, valamint ezek feloldására javaslatok megfogalmazása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004262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Kommunikációs javaslatok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221270"/>
                  </a:ext>
                </a:extLst>
              </a:tr>
              <a:tr h="427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Nemzetközi, elsősorban digitális nomádoknak szóló online és offline felületeken a magyarországi helyszínről, digitális nomádként történő munkavégzés népszerűsítését célzó kommunikációs kampányok indítása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049451"/>
                  </a:ext>
                </a:extLst>
              </a:tr>
              <a:tr h="427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A magyarországi digitális nomádként történő munkavégzéshez kapcsolódó feltételeket, </a:t>
                      </a:r>
                      <a:r>
                        <a:rPr lang="hu-H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lehetőségeket</a:t>
                      </a:r>
                      <a:r>
                        <a:rPr lang="hu-HU" sz="1000" dirty="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 bemutató, az itthoni munkavégzést népszerűsítő és egyéb informatív tartalmakat bemutató angol és magyar nyelvű honlap fejlesztése üzemeltetése</a:t>
                      </a:r>
                      <a:endParaRPr lang="hu-H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913772"/>
                  </a:ext>
                </a:extLst>
              </a:tr>
              <a:tr h="2138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Hazai </a:t>
                      </a:r>
                      <a:r>
                        <a:rPr lang="hu-H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munkáltatók</a:t>
                      </a:r>
                      <a:r>
                        <a:rPr lang="hu-HU" sz="1000" dirty="0">
                          <a:effectLst/>
                          <a:latin typeface="+mn-lt"/>
                          <a:ea typeface="Taviraj" panose="00000500000000000000" pitchFamily="2" charset="-34"/>
                          <a:cs typeface="Times New Roman" panose="02020603050405020304" pitchFamily="18" charset="0"/>
                        </a:rPr>
                        <a:t> érzékenyítése a távmunka és a digitális nomaditás iránt</a:t>
                      </a:r>
                      <a:endParaRPr lang="hu-H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u-HU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hu-HU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5" marR="33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43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04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4826" y="4296605"/>
            <a:ext cx="9827573" cy="1341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buFont typeface="Arial" panose="020B0604020202020204" pitchFamily="34" charset="0"/>
              <a:buChar char="•"/>
            </a:pPr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28</a:t>
            </a:fld>
            <a:endParaRPr lang="hu-HU"/>
          </a:p>
        </p:txBody>
      </p:sp>
      <p:sp>
        <p:nvSpPr>
          <p:cNvPr id="33" name="Szövegdoboz 32"/>
          <p:cNvSpPr txBox="1"/>
          <p:nvPr/>
        </p:nvSpPr>
        <p:spPr>
          <a:xfrm>
            <a:off x="10875818" y="6273800"/>
            <a:ext cx="674498" cy="48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05E129B-B009-A1B3-BB0C-2F8179A70827}"/>
              </a:ext>
            </a:extLst>
          </p:cNvPr>
          <p:cNvSpPr txBox="1"/>
          <p:nvPr/>
        </p:nvSpPr>
        <p:spPr>
          <a:xfrm>
            <a:off x="2746744" y="3075057"/>
            <a:ext cx="669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87016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B5D20-90C6-47BB-A188-49E443ACD015}" type="slidenum"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155561" y="3044279"/>
            <a:ext cx="96229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1. Bevezetés</a:t>
            </a:r>
          </a:p>
        </p:txBody>
      </p:sp>
    </p:spTree>
    <p:extLst>
      <p:ext uri="{BB962C8B-B14F-4D97-AF65-F5344CB8AC3E}">
        <p14:creationId xmlns:p14="http://schemas.microsoft.com/office/powerpoint/2010/main" val="236968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3556535"/>
            <a:ext cx="11133996" cy="2896914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endParaRPr lang="hu-HU" sz="1800" dirty="0"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  <a:p>
            <a:pPr algn="just">
              <a:spcAft>
                <a:spcPts val="600"/>
              </a:spcAft>
            </a:pPr>
            <a:endParaRPr lang="hu-HU" sz="1800" dirty="0">
              <a:effectLst/>
              <a:latin typeface="+mn-lt"/>
              <a:ea typeface="Calibri" panose="020F0502020204030204" pitchFamily="34" charset="0"/>
              <a:cs typeface="Taviraj" panose="00000500000000000000" pitchFamily="2" charset="-34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45CFFD-C949-E633-BEF9-33FE07AA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A kutatás háttere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501945" y="1590085"/>
            <a:ext cx="11127529" cy="1337187"/>
          </a:xfrm>
          <a:prstGeom prst="roundRect">
            <a:avLst/>
          </a:prstGeom>
          <a:effectLst>
            <a:outerShdw blurRad="1193800" dist="101600" dir="5400000" sx="95000" sy="95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dirty="0">
                <a:ea typeface="Calibri" panose="020F0502020204030204" pitchFamily="34" charset="0"/>
                <a:cs typeface="Taviraj" panose="00000500000000000000" pitchFamily="2" charset="-34"/>
              </a:rPr>
              <a:t>A </a:t>
            </a:r>
            <a:r>
              <a:rPr lang="hu-HU" b="1" dirty="0">
                <a:ea typeface="Calibri" panose="020F0502020204030204" pitchFamily="34" charset="0"/>
                <a:cs typeface="Taviraj" panose="00000500000000000000" pitchFamily="2" charset="-34"/>
              </a:rPr>
              <a:t>digitalizáció</a:t>
            </a:r>
            <a:r>
              <a:rPr lang="hu-HU" dirty="0">
                <a:ea typeface="Calibri" panose="020F0502020204030204" pitchFamily="34" charset="0"/>
                <a:cs typeface="Taviraj" panose="00000500000000000000" pitchFamily="2" charset="-34"/>
              </a:rPr>
              <a:t> mára elérte a gazdasági és társadalmi élet minden színterét, integráns </a:t>
            </a:r>
            <a:r>
              <a:rPr lang="hu-HU" b="1" dirty="0">
                <a:ea typeface="Calibri" panose="020F0502020204030204" pitchFamily="34" charset="0"/>
                <a:cs typeface="Taviraj" panose="00000500000000000000" pitchFamily="2" charset="-34"/>
              </a:rPr>
              <a:t>részévé vált </a:t>
            </a:r>
            <a:r>
              <a:rPr lang="hu-HU" dirty="0">
                <a:ea typeface="Calibri" panose="020F0502020204030204" pitchFamily="34" charset="0"/>
                <a:cs typeface="Taviraj" panose="00000500000000000000" pitchFamily="2" charset="-34"/>
              </a:rPr>
              <a:t>az </a:t>
            </a:r>
            <a:r>
              <a:rPr lang="hu-HU" b="1" dirty="0">
                <a:ea typeface="Calibri" panose="020F0502020204030204" pitchFamily="34" charset="0"/>
                <a:cs typeface="Taviraj" panose="00000500000000000000" pitchFamily="2" charset="-34"/>
              </a:rPr>
              <a:t>emberek és a vállalkozások mindennapjainak</a:t>
            </a:r>
            <a:r>
              <a:rPr lang="hu-HU" dirty="0">
                <a:ea typeface="Calibri" panose="020F0502020204030204" pitchFamily="34" charset="0"/>
                <a:cs typeface="Taviraj" panose="00000500000000000000" pitchFamily="2" charset="-34"/>
              </a:rPr>
              <a:t>. Magyarország a digitális ökoszisztéma néhány területén (pl. digitális infrastruktúra) jól (az uniós átlagok felett) teljesít ugyan, más összetevőit tekintve viszont hosszú évek óta lemaradásban van uniós összevetésben.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29254" y="4861221"/>
            <a:ext cx="11127529" cy="1337187"/>
          </a:xfrm>
          <a:prstGeom prst="roundRect">
            <a:avLst/>
          </a:prstGeom>
          <a:effectLst>
            <a:outerShdw blurRad="1193800" dist="101600" dir="5400000" sx="95000" sy="95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dirty="0">
                <a:ea typeface="Calibri" panose="020F0502020204030204" pitchFamily="34" charset="0"/>
                <a:cs typeface="Taviraj" panose="00000500000000000000" pitchFamily="2" charset="-34"/>
              </a:rPr>
              <a:t>A hátrány ledolgozása szempontjából különösen aggasztó, hogy </a:t>
            </a:r>
            <a:r>
              <a:rPr lang="hu-HU" b="1" dirty="0">
                <a:ea typeface="Calibri" panose="020F0502020204030204" pitchFamily="34" charset="0"/>
                <a:cs typeface="Taviraj" panose="00000500000000000000" pitchFamily="2" charset="-34"/>
              </a:rPr>
              <a:t>hazánk a </a:t>
            </a:r>
            <a:r>
              <a:rPr lang="hu-HU" b="1" dirty="0">
                <a:solidFill>
                  <a:schemeClr val="accent1"/>
                </a:solidFill>
                <a:ea typeface="Calibri" panose="020F0502020204030204" pitchFamily="34" charset="0"/>
                <a:cs typeface="Taviraj" panose="00000500000000000000" pitchFamily="2" charset="-34"/>
              </a:rPr>
              <a:t>munkavállalók és a kisvállalkozások digitális felkészültsége </a:t>
            </a:r>
            <a:r>
              <a:rPr lang="hu-HU" b="1" dirty="0">
                <a:ea typeface="Calibri" panose="020F0502020204030204" pitchFamily="34" charset="0"/>
                <a:cs typeface="Taviraj" panose="00000500000000000000" pitchFamily="2" charset="-34"/>
              </a:rPr>
              <a:t>terén is jelentősen </a:t>
            </a:r>
            <a:r>
              <a:rPr lang="hu-HU" b="1" dirty="0">
                <a:solidFill>
                  <a:schemeClr val="accent1"/>
                </a:solidFill>
                <a:ea typeface="Calibri" panose="020F0502020204030204" pitchFamily="34" charset="0"/>
                <a:cs typeface="Taviraj" panose="00000500000000000000" pitchFamily="2" charset="-34"/>
              </a:rPr>
              <a:t>elmarad az európai átlagtól</a:t>
            </a:r>
            <a:r>
              <a:rPr lang="hu-HU" dirty="0">
                <a:ea typeface="Calibri" panose="020F0502020204030204" pitchFamily="34" charset="0"/>
                <a:cs typeface="Taviraj" panose="00000500000000000000" pitchFamily="2" charset="-34"/>
              </a:rPr>
              <a:t>, és a magas szintű informatikai készségekkel rendelkezők aránya is alacsony.</a:t>
            </a: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18559" y="3073348"/>
            <a:ext cx="10721150" cy="1627747"/>
            <a:chOff x="639401" y="2800791"/>
            <a:chExt cx="10721150" cy="1627747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01" y="2988538"/>
              <a:ext cx="1440000" cy="1440000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551" y="2960917"/>
              <a:ext cx="1440000" cy="1440000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173" y="2988538"/>
              <a:ext cx="1440000" cy="1440000"/>
            </a:xfrm>
            <a:prstGeom prst="rect">
              <a:avLst/>
            </a:prstGeom>
          </p:spPr>
        </p:pic>
        <p:cxnSp>
          <p:nvCxnSpPr>
            <p:cNvPr id="14" name="Egyenes összekötő nyíllal 13"/>
            <p:cNvCxnSpPr/>
            <p:nvPr/>
          </p:nvCxnSpPr>
          <p:spPr>
            <a:xfrm>
              <a:off x="4493342" y="3696933"/>
              <a:ext cx="473349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747" y="2800791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274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3" y="5309425"/>
            <a:ext cx="11007436" cy="114364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hu-HU" sz="1800" dirty="0">
                <a:latin typeface="+mn-lt"/>
                <a:cs typeface="Taviraj" panose="00000500000000000000" pitchFamily="2" charset="-34"/>
              </a:rPr>
              <a:t>A </a:t>
            </a:r>
            <a:r>
              <a:rPr lang="hu-HU" sz="1800" b="1" dirty="0">
                <a:latin typeface="+mn-lt"/>
                <a:cs typeface="Taviraj" panose="00000500000000000000" pitchFamily="2" charset="-34"/>
              </a:rPr>
              <a:t>kvantitatív kutatás </a:t>
            </a:r>
            <a:r>
              <a:rPr lang="hu-HU" sz="1800" dirty="0">
                <a:latin typeface="+mn-lt"/>
                <a:cs typeface="Taviraj" panose="00000500000000000000" pitchFamily="2" charset="-34"/>
              </a:rPr>
              <a:t>kiterjed a hazai IT-szakemberek atipikus és távoli munkavégzésre vonatkozó attitűdjeinek, szokásaiknak feltárására, (akár virtuális értelemben vett, azaz saját megszokott munkakörnyezetük feladásával nem járó) külföldi elhelyezkedésük kockázatának elemzése érdekében.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45CFFD-C949-E633-BEF9-33FE07AA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A kutatás fő kérdéskörei</a:t>
            </a:r>
          </a:p>
        </p:txBody>
      </p:sp>
      <p:grpSp>
        <p:nvGrpSpPr>
          <p:cNvPr id="6" name="Csoportba foglalás 5"/>
          <p:cNvGrpSpPr/>
          <p:nvPr/>
        </p:nvGrpSpPr>
        <p:grpSpPr>
          <a:xfrm>
            <a:off x="-2800645" y="1458163"/>
            <a:ext cx="14505074" cy="3581400"/>
            <a:chOff x="-2821074" y="1694581"/>
            <a:chExt cx="14505074" cy="3581400"/>
          </a:xfrm>
        </p:grpSpPr>
        <p:sp>
          <p:nvSpPr>
            <p:cNvPr id="7" name="Ív 6"/>
            <p:cNvSpPr/>
            <p:nvPr/>
          </p:nvSpPr>
          <p:spPr>
            <a:xfrm rot="10800000" flipH="1">
              <a:off x="-2821074" y="1694581"/>
              <a:ext cx="14505074" cy="3581400"/>
            </a:xfrm>
            <a:prstGeom prst="arc">
              <a:avLst>
                <a:gd name="adj1" fmla="val 12405619"/>
                <a:gd name="adj2" fmla="val 21378210"/>
              </a:avLst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/>
          </p:nvSpPr>
          <p:spPr>
            <a:xfrm>
              <a:off x="322527" y="3082220"/>
              <a:ext cx="1851894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cs typeface="Taviraj" panose="00000500000000000000" pitchFamily="2" charset="-34"/>
                </a:rPr>
                <a:t>milyen megfontolásból választanak az IT-szakemberek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atipikus foglalkoztatási </a:t>
              </a:r>
              <a:r>
                <a:rPr lang="hu-HU" sz="1200" dirty="0">
                  <a:cs typeface="Taviraj" panose="00000500000000000000" pitchFamily="2" charset="-34"/>
                </a:rPr>
                <a:t>formákat?</a:t>
              </a:r>
              <a:endParaRPr lang="hu-HU" sz="1200" dirty="0"/>
            </a:p>
          </p:txBody>
        </p:sp>
        <p:sp>
          <p:nvSpPr>
            <p:cNvPr id="9" name="Ellipszis 8"/>
            <p:cNvSpPr/>
            <p:nvPr/>
          </p:nvSpPr>
          <p:spPr>
            <a:xfrm>
              <a:off x="2255422" y="3283462"/>
              <a:ext cx="1851894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cs typeface="Taviraj" panose="00000500000000000000" pitchFamily="2" charset="-34"/>
                </a:rPr>
                <a:t>hogyan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csoportosíthatók</a:t>
              </a:r>
              <a:r>
                <a:rPr lang="hu-HU" sz="1200" dirty="0">
                  <a:cs typeface="Taviraj" panose="00000500000000000000" pitchFamily="2" charset="-34"/>
                </a:rPr>
                <a:t> a hagyományostól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eltérő munkavállalási </a:t>
              </a:r>
              <a:r>
                <a:rPr lang="hu-HU" sz="1200" dirty="0">
                  <a:cs typeface="Taviraj" panose="00000500000000000000" pitchFamily="2" charset="-34"/>
                </a:rPr>
                <a:t>formák?</a:t>
              </a:r>
              <a:endParaRPr lang="hu-HU" sz="1200" dirty="0"/>
            </a:p>
          </p:txBody>
        </p:sp>
        <p:sp>
          <p:nvSpPr>
            <p:cNvPr id="10" name="Ellipszis 9"/>
            <p:cNvSpPr/>
            <p:nvPr/>
          </p:nvSpPr>
          <p:spPr>
            <a:xfrm>
              <a:off x="4188317" y="3317330"/>
              <a:ext cx="1851894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cs typeface="Taviraj" panose="00000500000000000000" pitchFamily="2" charset="-34"/>
                </a:rPr>
                <a:t>mely országokra jellemző különösen a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digitális nomádok foglalkoztatása</a:t>
              </a:r>
              <a:r>
                <a:rPr lang="hu-HU" sz="1200" dirty="0">
                  <a:cs typeface="Taviraj" panose="00000500000000000000" pitchFamily="2" charset="-34"/>
                </a:rPr>
                <a:t>? </a:t>
              </a:r>
            </a:p>
            <a:p>
              <a:pPr algn="ctr"/>
              <a:endParaRPr lang="hu-HU" sz="1200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lipszis 10"/>
            <p:cNvSpPr/>
            <p:nvPr/>
          </p:nvSpPr>
          <p:spPr>
            <a:xfrm>
              <a:off x="6121212" y="3232660"/>
              <a:ext cx="1851894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cs typeface="Taviraj" panose="00000500000000000000" pitchFamily="2" charset="-34"/>
                </a:rPr>
                <a:t>milyen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tapasztalatokat</a:t>
              </a:r>
              <a:r>
                <a:rPr lang="hu-HU" sz="1200" dirty="0">
                  <a:cs typeface="Taviraj" panose="00000500000000000000" pitchFamily="2" charset="-34"/>
                </a:rPr>
                <a:t> szereztek a munkaadók a digitális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nomádok foglalkoztatása </a:t>
              </a:r>
              <a:r>
                <a:rPr lang="hu-HU" sz="1200" dirty="0">
                  <a:cs typeface="Taviraj" panose="00000500000000000000" pitchFamily="2" charset="-34"/>
                </a:rPr>
                <a:t>során?</a:t>
              </a:r>
            </a:p>
            <a:p>
              <a:pPr algn="ctr"/>
              <a:endParaRPr lang="hu-HU" sz="1200" dirty="0"/>
            </a:p>
          </p:txBody>
        </p:sp>
        <p:sp>
          <p:nvSpPr>
            <p:cNvPr id="12" name="Ellipszis 11"/>
            <p:cNvSpPr/>
            <p:nvPr/>
          </p:nvSpPr>
          <p:spPr>
            <a:xfrm>
              <a:off x="8054107" y="2905013"/>
              <a:ext cx="1851894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cs typeface="Taviraj" panose="00000500000000000000" pitchFamily="2" charset="-34"/>
                </a:rPr>
                <a:t>mely országok kínálnak különösen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vonzó</a:t>
              </a:r>
              <a:r>
                <a:rPr lang="hu-HU" sz="1200" dirty="0">
                  <a:cs typeface="Taviraj" panose="00000500000000000000" pitchFamily="2" charset="-34"/>
                </a:rPr>
                <a:t>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letelepedési feltételeket </a:t>
              </a:r>
              <a:r>
                <a:rPr lang="hu-HU" sz="1200" dirty="0">
                  <a:cs typeface="Taviraj" panose="00000500000000000000" pitchFamily="2" charset="-34"/>
                </a:rPr>
                <a:t>a digitális nomádoknak, milyen eszközökkel?</a:t>
              </a:r>
              <a:endParaRPr lang="hu-HU" sz="1200" dirty="0"/>
            </a:p>
          </p:txBody>
        </p:sp>
        <p:sp>
          <p:nvSpPr>
            <p:cNvPr id="13" name="Ellipszis 12"/>
            <p:cNvSpPr/>
            <p:nvPr/>
          </p:nvSpPr>
          <p:spPr>
            <a:xfrm>
              <a:off x="9832106" y="2078441"/>
              <a:ext cx="1851894" cy="1893422"/>
            </a:xfrm>
            <a:prstGeom prst="ellipse">
              <a:avLst/>
            </a:prstGeom>
            <a:effectLst>
              <a:outerShdw blurRad="889000" sx="102000" sy="102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200" dirty="0">
                  <a:cs typeface="Taviraj" panose="00000500000000000000" pitchFamily="2" charset="-34"/>
                </a:rPr>
                <a:t>milyen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nemzetközi jó gyakorlatok </a:t>
              </a:r>
              <a:r>
                <a:rPr lang="hu-HU" sz="1200" dirty="0">
                  <a:cs typeface="Taviraj" panose="00000500000000000000" pitchFamily="2" charset="-34"/>
                </a:rPr>
                <a:t>azonosíthatók, és ezek közül melyek </a:t>
              </a:r>
              <a:r>
                <a:rPr lang="hu-HU" sz="1200" b="1" dirty="0">
                  <a:solidFill>
                    <a:schemeClr val="accent1"/>
                  </a:solidFill>
                  <a:cs typeface="Taviraj" panose="00000500000000000000" pitchFamily="2" charset="-34"/>
                </a:rPr>
                <a:t>hazai implementálása </a:t>
              </a:r>
              <a:r>
                <a:rPr lang="hu-HU" sz="1200" dirty="0">
                  <a:cs typeface="Taviraj" panose="00000500000000000000" pitchFamily="2" charset="-34"/>
                </a:rPr>
                <a:t>lehetséges?</a:t>
              </a:r>
            </a:p>
            <a:p>
              <a:pPr algn="ctr"/>
              <a:endParaRPr lang="hu-HU" sz="1200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322527" y="3736543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1</a:t>
              </a: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2228871" y="3937785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2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161765" y="3981326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3</a:t>
              </a: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6121212" y="3886983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4</a:t>
              </a:r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8054107" y="3645397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5</a:t>
              </a: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9832106" y="2732764"/>
              <a:ext cx="634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b="1" dirty="0">
                  <a:solidFill>
                    <a:schemeClr val="accent1"/>
                  </a:solidFill>
                  <a:latin typeface="Taviraj" panose="00000500000000000000" pitchFamily="2" charset="-34"/>
                  <a:cs typeface="Taviraj" panose="00000500000000000000" pitchFamily="2" charset="-34"/>
                </a:rPr>
                <a:t>6</a:t>
              </a:r>
            </a:p>
          </p:txBody>
        </p:sp>
      </p:grpSp>
      <p:sp>
        <p:nvSpPr>
          <p:cNvPr id="20" name="Téglalap 19"/>
          <p:cNvSpPr/>
          <p:nvPr/>
        </p:nvSpPr>
        <p:spPr>
          <a:xfrm>
            <a:off x="354649" y="1393161"/>
            <a:ext cx="9271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>
                <a:cs typeface="Taviraj" panose="00000500000000000000" pitchFamily="2" charset="-34"/>
              </a:rPr>
              <a:t>A </a:t>
            </a:r>
            <a:r>
              <a:rPr lang="hu-HU" b="1" dirty="0">
                <a:cs typeface="Taviraj" panose="00000500000000000000" pitchFamily="2" charset="-34"/>
              </a:rPr>
              <a:t>kutatás megalapozó szakasza </a:t>
            </a:r>
            <a:r>
              <a:rPr lang="hu-HU" dirty="0">
                <a:cs typeface="Taviraj" panose="00000500000000000000" pitchFamily="2" charset="-34"/>
              </a:rPr>
              <a:t>a hazai és a nemzetközi szakirodalom, illetve előzményi kutatások elemzésével feltárja, hogy a nemzetközi gyakorlatban milyen mértékben terjedt el a digitális nomádként történő munkavégzés az IT-szakemberek körében:</a:t>
            </a:r>
          </a:p>
        </p:txBody>
      </p:sp>
    </p:spTree>
    <p:extLst>
      <p:ext uri="{BB962C8B-B14F-4D97-AF65-F5344CB8AC3E}">
        <p14:creationId xmlns:p14="http://schemas.microsoft.com/office/powerpoint/2010/main" val="345353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9" y="1518357"/>
            <a:ext cx="10886346" cy="50453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1600" dirty="0">
                <a:latin typeface="+mn-lt"/>
                <a:cs typeface="Taviraj" panose="00000500000000000000" pitchFamily="2" charset="-34"/>
              </a:rPr>
              <a:t>A nemzetközi és hazai szakirodalom és egyéb online források áttekintése alapján arra a következtetésre jutottunk, hogy rendkívül szerteágazó az atipikus foglalkoztatási formák meghatározása, </a:t>
            </a:r>
            <a:r>
              <a:rPr lang="hu-HU" sz="1600" b="1" dirty="0">
                <a:latin typeface="+mn-lt"/>
                <a:cs typeface="Taviraj" panose="00000500000000000000" pitchFamily="2" charset="-34"/>
              </a:rPr>
              <a:t>egységes</a:t>
            </a:r>
            <a:r>
              <a:rPr lang="hu-HU" sz="1600" dirty="0">
                <a:latin typeface="+mn-lt"/>
                <a:cs typeface="Taviraj" panose="00000500000000000000" pitchFamily="2" charset="-34"/>
              </a:rPr>
              <a:t> és minden szereplő által elfogadott </a:t>
            </a:r>
            <a:r>
              <a:rPr lang="hu-HU" sz="1600" b="1" dirty="0">
                <a:latin typeface="+mn-lt"/>
                <a:cs typeface="Taviraj" panose="00000500000000000000" pitchFamily="2" charset="-34"/>
              </a:rPr>
              <a:t>fogalmi rendszer ezen a területen nem alakult ki</a:t>
            </a:r>
            <a:r>
              <a:rPr lang="hu-HU" sz="1600" dirty="0">
                <a:latin typeface="+mn-lt"/>
                <a:cs typeface="Taviraj" panose="00000500000000000000" pitchFamily="2" charset="-34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600" dirty="0">
                <a:latin typeface="+mn-lt"/>
                <a:cs typeface="Taviraj" panose="00000500000000000000" pitchFamily="2" charset="-34"/>
              </a:rPr>
              <a:t>A </a:t>
            </a:r>
            <a:r>
              <a:rPr lang="hu-HU" sz="1600" b="1" dirty="0">
                <a:latin typeface="+mn-lt"/>
                <a:cs typeface="Taviraj" panose="00000500000000000000" pitchFamily="2" charset="-34"/>
              </a:rPr>
              <a:t>fogalmi tisztázást vélelmezhetően az is nagyban nehezíti</a:t>
            </a:r>
            <a:r>
              <a:rPr lang="hu-HU" sz="1600" dirty="0">
                <a:latin typeface="+mn-lt"/>
                <a:cs typeface="Taviraj" panose="00000500000000000000" pitchFamily="2" charset="-34"/>
              </a:rPr>
              <a:t>, hogy az atipikus foglalkoztatás e válfaját (a távmunkát) számos különböző formában űzik, és attól függően nevezik el őket, hogy milyen attribútumok/szempontok/jellemzők (pl. a munkavégzés helye, az alkalmazás/foglalkoztatás formája, a munkaidő-beosztás/munkarend, a díjazás, stb.) kapcsolhatók hozzájuk, és ezek közül melyek írják körül leginkább a kérdéses fogalmat.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1600" dirty="0">
                <a:latin typeface="+mn-lt"/>
                <a:cs typeface="Taviraj" panose="00000500000000000000" pitchFamily="2" charset="-34"/>
              </a:rPr>
              <a:t>A </a:t>
            </a:r>
            <a:r>
              <a:rPr lang="hu-HU" sz="1600" b="1" dirty="0">
                <a:latin typeface="+mn-lt"/>
                <a:cs typeface="Taviraj" panose="00000500000000000000" pitchFamily="2" charset="-34"/>
              </a:rPr>
              <a:t>fogalmi „hierarchia” csúcsán az atipikus foglalkoztatási formák közül egyértelműen a távmunka (</a:t>
            </a:r>
            <a:r>
              <a:rPr lang="hu-HU" sz="1600" b="1" dirty="0" err="1">
                <a:latin typeface="+mn-lt"/>
                <a:cs typeface="Taviraj" panose="00000500000000000000" pitchFamily="2" charset="-34"/>
              </a:rPr>
              <a:t>remote</a:t>
            </a:r>
            <a:r>
              <a:rPr lang="hu-HU" sz="1600" b="1" dirty="0">
                <a:latin typeface="+mn-lt"/>
                <a:cs typeface="Taviraj" panose="00000500000000000000" pitchFamily="2" charset="-34"/>
              </a:rPr>
              <a:t> </a:t>
            </a:r>
            <a:r>
              <a:rPr lang="hu-HU" sz="1600" b="1" dirty="0" err="1">
                <a:latin typeface="+mn-lt"/>
                <a:cs typeface="Taviraj" panose="00000500000000000000" pitchFamily="2" charset="-34"/>
              </a:rPr>
              <a:t>work</a:t>
            </a:r>
            <a:r>
              <a:rPr lang="hu-HU" sz="1600" b="1" dirty="0">
                <a:latin typeface="+mn-lt"/>
                <a:cs typeface="Taviraj" panose="00000500000000000000" pitchFamily="2" charset="-34"/>
              </a:rPr>
              <a:t>) áll</a:t>
            </a:r>
            <a:r>
              <a:rPr lang="hu-HU" sz="1600" dirty="0">
                <a:latin typeface="+mn-lt"/>
                <a:cs typeface="Taviraj" panose="00000500000000000000" pitchFamily="2" charset="-34"/>
              </a:rPr>
              <a:t>. Ezt a definíciót alapvetően két szempont (a munkavégzés helye és a munkaidőbeosztás) alapján érdemes tovább bontani, hiszen e tényezők határolják el leginkább egymástól az esetenként átfedést is mutató fogalmakat. E szempontok alapján jelen tanulmányban az alábbi fogalmakat határoltuk el egymástól, illetve definiáltuk: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600" dirty="0">
                <a:latin typeface="+mn-lt"/>
                <a:cs typeface="Taviraj" panose="00000500000000000000" pitchFamily="2" charset="-34"/>
              </a:rPr>
              <a:t>Távmunka (</a:t>
            </a:r>
            <a:r>
              <a:rPr lang="hu-HU" sz="1600" dirty="0" err="1">
                <a:latin typeface="+mn-lt"/>
                <a:cs typeface="Taviraj" panose="00000500000000000000" pitchFamily="2" charset="-34"/>
              </a:rPr>
              <a:t>remote</a:t>
            </a:r>
            <a:r>
              <a:rPr lang="hu-HU" sz="1600" dirty="0">
                <a:latin typeface="+mn-lt"/>
                <a:cs typeface="Taviraj" panose="00000500000000000000" pitchFamily="2" charset="-34"/>
              </a:rPr>
              <a:t> </a:t>
            </a:r>
            <a:r>
              <a:rPr lang="hu-HU" sz="1600" dirty="0" err="1">
                <a:latin typeface="+mn-lt"/>
                <a:cs typeface="Taviraj" panose="00000500000000000000" pitchFamily="2" charset="-34"/>
              </a:rPr>
              <a:t>work</a:t>
            </a:r>
            <a:r>
              <a:rPr lang="hu-HU" sz="1600" dirty="0">
                <a:latin typeface="+mn-lt"/>
                <a:cs typeface="Taviraj" panose="00000500000000000000" pitchFamily="2" charset="-34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600" dirty="0">
                <a:latin typeface="+mn-lt"/>
                <a:cs typeface="Taviraj" panose="00000500000000000000" pitchFamily="2" charset="-34"/>
              </a:rPr>
              <a:t>Hibrid munkarend/</a:t>
            </a:r>
            <a:r>
              <a:rPr lang="hu-HU" sz="1600" dirty="0" err="1">
                <a:latin typeface="+mn-lt"/>
                <a:cs typeface="Taviraj" panose="00000500000000000000" pitchFamily="2" charset="-34"/>
              </a:rPr>
              <a:t>telecommuting</a:t>
            </a:r>
            <a:endParaRPr lang="hu-HU" sz="1600" dirty="0">
              <a:latin typeface="+mn-lt"/>
              <a:cs typeface="Taviraj" panose="00000500000000000000" pitchFamily="2" charset="-3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600" dirty="0">
                <a:latin typeface="+mn-lt"/>
                <a:cs typeface="Taviraj" panose="00000500000000000000" pitchFamily="2" charset="-34"/>
              </a:rPr>
              <a:t>Otthoni munkavégzés (home office)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600" dirty="0">
                <a:latin typeface="+mn-lt"/>
                <a:cs typeface="Taviraj" panose="00000500000000000000" pitchFamily="2" charset="-34"/>
              </a:rPr>
              <a:t>Rugalmas távmunka (</a:t>
            </a:r>
            <a:r>
              <a:rPr lang="hu-HU" sz="1600" dirty="0" err="1">
                <a:latin typeface="+mn-lt"/>
                <a:cs typeface="Taviraj" panose="00000500000000000000" pitchFamily="2" charset="-34"/>
              </a:rPr>
              <a:t>remote</a:t>
            </a:r>
            <a:r>
              <a:rPr lang="hu-HU" sz="1600" dirty="0">
                <a:latin typeface="+mn-lt"/>
                <a:cs typeface="Taviraj" panose="00000500000000000000" pitchFamily="2" charset="-34"/>
              </a:rPr>
              <a:t> </a:t>
            </a:r>
            <a:r>
              <a:rPr lang="hu-HU" sz="1600" dirty="0" err="1">
                <a:latin typeface="+mn-lt"/>
                <a:cs typeface="Taviraj" panose="00000500000000000000" pitchFamily="2" charset="-34"/>
              </a:rPr>
              <a:t>working</a:t>
            </a:r>
            <a:r>
              <a:rPr lang="hu-HU" sz="1600" dirty="0">
                <a:latin typeface="+mn-lt"/>
                <a:cs typeface="Taviraj" panose="00000500000000000000" pitchFamily="2" charset="-34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600" dirty="0" err="1">
                <a:latin typeface="+mn-lt"/>
                <a:cs typeface="Taviraj" panose="00000500000000000000" pitchFamily="2" charset="-34"/>
              </a:rPr>
              <a:t>Flexing</a:t>
            </a:r>
            <a:endParaRPr lang="hu-HU" sz="1600" dirty="0">
              <a:latin typeface="+mn-lt"/>
              <a:cs typeface="Taviraj" panose="00000500000000000000" pitchFamily="2" charset="-34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1600" dirty="0">
                <a:latin typeface="+mn-lt"/>
                <a:cs typeface="Taviraj" panose="00000500000000000000" pitchFamily="2" charset="-34"/>
              </a:rPr>
              <a:t>Digitális nomád (</a:t>
            </a:r>
            <a:r>
              <a:rPr lang="hu-HU" sz="1600" dirty="0" err="1">
                <a:latin typeface="+mn-lt"/>
                <a:cs typeface="Taviraj" panose="00000500000000000000" pitchFamily="2" charset="-34"/>
              </a:rPr>
              <a:t>digital</a:t>
            </a:r>
            <a:r>
              <a:rPr lang="hu-HU" sz="1600" dirty="0">
                <a:latin typeface="+mn-lt"/>
                <a:cs typeface="Taviraj" panose="00000500000000000000" pitchFamily="2" charset="-34"/>
              </a:rPr>
              <a:t> </a:t>
            </a:r>
            <a:r>
              <a:rPr lang="hu-HU" sz="1600" dirty="0" err="1">
                <a:latin typeface="+mn-lt"/>
                <a:cs typeface="Taviraj" panose="00000500000000000000" pitchFamily="2" charset="-34"/>
              </a:rPr>
              <a:t>nomad</a:t>
            </a:r>
            <a:r>
              <a:rPr lang="hu-HU" sz="1600" dirty="0">
                <a:latin typeface="+mn-lt"/>
                <a:cs typeface="Taviraj" panose="00000500000000000000" pitchFamily="2" charset="-34"/>
              </a:rPr>
              <a:t>)</a:t>
            </a:r>
          </a:p>
          <a:p>
            <a:endParaRPr lang="hu-HU" sz="1600" dirty="0">
              <a:latin typeface="+mn-lt"/>
              <a:cs typeface="Taviraj" panose="00000500000000000000" pitchFamily="2" charset="-34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45CFFD-C949-E633-BEF9-33FE07AA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Fogalmi lehatárolás</a:t>
            </a:r>
          </a:p>
        </p:txBody>
      </p:sp>
    </p:spTree>
    <p:extLst>
      <p:ext uri="{BB962C8B-B14F-4D97-AF65-F5344CB8AC3E}">
        <p14:creationId xmlns:p14="http://schemas.microsoft.com/office/powerpoint/2010/main" val="411813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90EC4-368E-4143-6617-835202E6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2AE011-3A80-737F-0458-F31424DB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994" y="3038948"/>
            <a:ext cx="4649757" cy="1510443"/>
          </a:xfrm>
        </p:spPr>
        <p:txBody>
          <a:bodyPr/>
          <a:lstStyle/>
          <a:p>
            <a:pPr marL="0" lvl="0" indent="0" algn="ctr">
              <a:buNone/>
            </a:pPr>
            <a:r>
              <a:rPr lang="hu-HU" sz="16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hu-HU" sz="1600" b="1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Nemzetközi és hazai szakirodalmi források feldolgozása</a:t>
            </a:r>
            <a:r>
              <a:rPr lang="hu-HU" sz="1600" dirty="0">
                <a:solidFill>
                  <a:schemeClr val="accent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(szakirodalmi háttér, illetve a kutatási előzmények) a nemzetközi összehasonlítást is tartalmazó helyzetelemzés fejezet elkészítése érdekében.</a:t>
            </a:r>
            <a:endParaRPr lang="hu-HU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45CFFD-C949-E633-BEF9-33FE07AA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BD73059-AB55-E03B-3666-195A2B9C7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/>
              <a:t>Kutatás módszertana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EA36582-E913-7093-3C13-FC8808BAAD3A}"/>
              </a:ext>
            </a:extLst>
          </p:cNvPr>
          <p:cNvSpPr txBox="1"/>
          <p:nvPr/>
        </p:nvSpPr>
        <p:spPr>
          <a:xfrm>
            <a:off x="6440730" y="3038948"/>
            <a:ext cx="46497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hu-HU" sz="1600" b="1" dirty="0"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hu-HU" sz="16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Primer kutatás lefolytatása</a:t>
            </a:r>
            <a:r>
              <a:rPr lang="hu-HU" sz="16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másodlagos források feldolgozása során szerzett információk finomhangolása, illetve az esetlegesen hiányzó információk begyűjtése érdekében.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72EDEC64-8D50-124B-D88F-31E39D67506A}"/>
              </a:ext>
            </a:extLst>
          </p:cNvPr>
          <p:cNvSpPr txBox="1"/>
          <p:nvPr/>
        </p:nvSpPr>
        <p:spPr>
          <a:xfrm>
            <a:off x="6440730" y="4379995"/>
            <a:ext cx="3440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/>
                </a:solidFill>
              </a:rPr>
              <a:t>Mintaméret</a:t>
            </a:r>
            <a:r>
              <a:rPr lang="hu-HU" sz="1400" dirty="0"/>
              <a:t>: 622 fő*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/>
                </a:solidFill>
              </a:rPr>
              <a:t>Célcsoport</a:t>
            </a:r>
            <a:r>
              <a:rPr lang="hu-HU" sz="1400" dirty="0"/>
              <a:t>: informatikai végzettséggel rendelkezők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/>
                </a:solidFill>
              </a:rPr>
              <a:t>A kutatás típusa</a:t>
            </a:r>
            <a:r>
              <a:rPr lang="hu-HU" sz="1400" dirty="0"/>
              <a:t>: CAWI (Computer </a:t>
            </a:r>
            <a:r>
              <a:rPr lang="hu-HU" sz="1400" dirty="0" err="1"/>
              <a:t>Assisted</a:t>
            </a:r>
            <a:r>
              <a:rPr lang="hu-HU" sz="1400" dirty="0"/>
              <a:t> Web </a:t>
            </a:r>
            <a:r>
              <a:rPr lang="hu-HU" sz="1400" dirty="0" err="1"/>
              <a:t>Interviewing</a:t>
            </a:r>
            <a:r>
              <a:rPr lang="hu-HU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/>
                </a:solidFill>
              </a:rPr>
              <a:t>A kérdőív hossza</a:t>
            </a:r>
            <a:r>
              <a:rPr lang="hu-HU" sz="1400" dirty="0"/>
              <a:t>: 25 kérdés, kitöltési idő kb. 20 perc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/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AE4CCEA8-8DD4-32B3-9F9D-5DE12067621E}"/>
              </a:ext>
            </a:extLst>
          </p:cNvPr>
          <p:cNvSpPr txBox="1"/>
          <p:nvPr/>
        </p:nvSpPr>
        <p:spPr>
          <a:xfrm>
            <a:off x="231055" y="6327061"/>
            <a:ext cx="106173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100" i="1" dirty="0"/>
              <a:t>*A minta nagysága a kérdőíves felmérés során az eredetileg tervezett 1000 főhöz képest a Megrendelő jóváhagyásával 622 főre csökkent, ami elsősorban – az Oktatási Hivatal (OH), illetve a Századvég Közéleti Tudásközpont Alapítvány hatókörén kívül eső – alábbi okokra volt visszavezethető.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7A47BF42-EDA9-285A-5A8C-4E7D3AD41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47" y="1700759"/>
            <a:ext cx="1188000" cy="1188000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9BEF4DAC-C396-D322-DBFA-40A17DB4D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908" y="1700760"/>
            <a:ext cx="1998312" cy="1188000"/>
          </a:xfrm>
          <a:prstGeom prst="rect">
            <a:avLst/>
          </a:prstGeom>
        </p:spPr>
      </p:pic>
      <p:sp>
        <p:nvSpPr>
          <p:cNvPr id="40" name="Szövegdoboz 39">
            <a:extLst>
              <a:ext uri="{FF2B5EF4-FFF2-40B4-BE49-F238E27FC236}">
                <a16:creationId xmlns:a16="http://schemas.microsoft.com/office/drawing/2014/main" id="{42A9591D-6067-690F-9525-5D8E46B62AF2}"/>
              </a:ext>
            </a:extLst>
          </p:cNvPr>
          <p:cNvSpPr txBox="1"/>
          <p:nvPr/>
        </p:nvSpPr>
        <p:spPr>
          <a:xfrm>
            <a:off x="1521994" y="4380128"/>
            <a:ext cx="25807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Nemzetközi és hazai tanácsadó cégek, elemző intézetek </a:t>
            </a:r>
            <a:r>
              <a:rPr lang="hu-HU" sz="1400" dirty="0">
                <a:solidFill>
                  <a:schemeClr val="accent1"/>
                </a:solidFill>
              </a:rPr>
              <a:t>kutatásai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KSH, vállalati </a:t>
            </a:r>
            <a:r>
              <a:rPr lang="hu-HU" sz="1400" dirty="0">
                <a:solidFill>
                  <a:schemeClr val="accent1"/>
                </a:solidFill>
              </a:rPr>
              <a:t>statisztikák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Programozd a jövőd! </a:t>
            </a:r>
            <a:r>
              <a:rPr lang="hu-HU" sz="1400" dirty="0">
                <a:solidFill>
                  <a:schemeClr val="accent1"/>
                </a:solidFill>
              </a:rPr>
              <a:t>kutatások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21577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B5D20-90C6-47BB-A188-49E443ACD015}" type="slidenum">
              <a:rPr kumimoji="0" lang="hu-H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/>
              <a:ea typeface="+mn-ea"/>
              <a:cs typeface="+mn-cs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CA199C7C-D0F8-45E2-8B08-76F8CA322F65}"/>
              </a:ext>
            </a:extLst>
          </p:cNvPr>
          <p:cNvSpPr txBox="1"/>
          <p:nvPr/>
        </p:nvSpPr>
        <p:spPr>
          <a:xfrm>
            <a:off x="1437186" y="2624665"/>
            <a:ext cx="96229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2. Nemzetközi és hazai szakirodalmi források feldolgozása </a:t>
            </a:r>
          </a:p>
        </p:txBody>
      </p:sp>
    </p:spTree>
    <p:extLst>
      <p:ext uri="{BB962C8B-B14F-4D97-AF65-F5344CB8AC3E}">
        <p14:creationId xmlns:p14="http://schemas.microsoft.com/office/powerpoint/2010/main" val="320093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másodlagos források legfontosabb megállapításai (I.)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B5D20-90C6-47BB-A188-49E443ACD015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590A65D-86FA-70CC-5158-6E686960F854}"/>
              </a:ext>
            </a:extLst>
          </p:cNvPr>
          <p:cNvSpPr txBox="1"/>
          <p:nvPr/>
        </p:nvSpPr>
        <p:spPr>
          <a:xfrm>
            <a:off x="346363" y="1383754"/>
            <a:ext cx="11418194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hu-HU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 távmunka (</a:t>
            </a:r>
            <a:r>
              <a:rPr lang="hu-HU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remote</a:t>
            </a:r>
            <a:r>
              <a:rPr lang="hu-HU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hu-HU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 szélesebb körű elterjedése az elmúlt 5-10 évben enyhe, de folyamatos emelkedést mutatott globálisan, majd a pandémia hatására kiugró növekedést produkált a távolról munkát végzők száma. 2020 márciusában a COVID-19 járvány hatására a munkaerőpiac lényegében néhány nap leforgása alatt soha nem látott átalakuláson ment keresztül. </a:t>
            </a:r>
            <a:r>
              <a:rPr lang="hu-HU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Ez az alapvető fordulat az IT munkavállalókra vonatkozóan az alábbiakban fogható meg</a:t>
            </a:r>
            <a:r>
              <a:rPr lang="hu-HU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171575" lvl="1" indent="-287338" algn="just" defTabSz="914375"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1600" dirty="0">
                <a:cs typeface="Arial" panose="020B0604020202020204" pitchFamily="34" charset="0"/>
              </a:rPr>
              <a:t>az Eurostat adatai szerint 2019-ben az Európai Unióban a 15-74 éves alkalmazotti munkakörben foglalkoztatottak 5,5%-a dolgozott rendszeresen otthonról. Ez az arány az elmúlt évtizedben stabilan 5% körül mozgott, viszont </a:t>
            </a:r>
            <a:r>
              <a:rPr lang="hu-HU" sz="1600" b="1" dirty="0">
                <a:cs typeface="Arial" panose="020B0604020202020204" pitchFamily="34" charset="0"/>
              </a:rPr>
              <a:t>a pandémia hatására 2020-ban ugyanez az arány már 12,2 %-os volt</a:t>
            </a:r>
            <a:r>
              <a:rPr lang="hu-HU" sz="1600" dirty="0">
                <a:cs typeface="Arial" panose="020B0604020202020204" pitchFamily="34" charset="0"/>
              </a:rPr>
              <a:t>, ahogy kb. harmadával nőtt az időnként távolról dolgozók aránya is;</a:t>
            </a:r>
          </a:p>
          <a:p>
            <a:pPr marL="1171575" lvl="1" indent="-287338" algn="just" defTabSz="914375"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1600" dirty="0">
                <a:cs typeface="Arial" panose="020B0604020202020204" pitchFamily="34" charset="0"/>
              </a:rPr>
              <a:t>az alkalmanként távoli elérésből dolgozó </a:t>
            </a:r>
            <a:r>
              <a:rPr lang="hu-HU" sz="1600" b="1" dirty="0">
                <a:cs typeface="Arial" panose="020B0604020202020204" pitchFamily="34" charset="0"/>
              </a:rPr>
              <a:t>önfoglalkoztatók aránya </a:t>
            </a:r>
            <a:r>
              <a:rPr lang="hu-HU" sz="1600" dirty="0">
                <a:cs typeface="Arial" panose="020B0604020202020204" pitchFamily="34" charset="0"/>
              </a:rPr>
              <a:t>alacsonyabb, mint a rendszeresen távoli elérésből dolgozó szabadúszóké, de körükben is megfigyelhető a folyamatosan emelkedő tendencia: </a:t>
            </a:r>
            <a:r>
              <a:rPr lang="hu-HU" sz="1600" b="1" dirty="0">
                <a:cs typeface="Arial" panose="020B0604020202020204" pitchFamily="34" charset="0"/>
              </a:rPr>
              <a:t>2011-ben még 12,6%-</a:t>
            </a:r>
            <a:r>
              <a:rPr lang="hu-HU" sz="1600" b="1" dirty="0" err="1">
                <a:cs typeface="Arial" panose="020B0604020202020204" pitchFamily="34" charset="0"/>
              </a:rPr>
              <a:t>uk</a:t>
            </a:r>
            <a:r>
              <a:rPr lang="hu-HU" sz="1600" b="1" dirty="0">
                <a:cs typeface="Arial" panose="020B0604020202020204" pitchFamily="34" charset="0"/>
              </a:rPr>
              <a:t> dolgozott távolról, 2019-ben viszont már 16%-</a:t>
            </a:r>
            <a:r>
              <a:rPr lang="hu-HU" sz="1600" b="1" dirty="0" err="1">
                <a:cs typeface="Arial" panose="020B0604020202020204" pitchFamily="34" charset="0"/>
              </a:rPr>
              <a:t>uk</a:t>
            </a:r>
            <a:r>
              <a:rPr lang="hu-HU" sz="1600" b="1" dirty="0">
                <a:cs typeface="Arial" panose="020B0604020202020204" pitchFamily="34" charset="0"/>
              </a:rPr>
              <a:t> tett ugyanígy</a:t>
            </a:r>
            <a:r>
              <a:rPr lang="hu-HU" sz="1600" dirty="0">
                <a:cs typeface="Arial" panose="020B0604020202020204" pitchFamily="34" charset="0"/>
              </a:rPr>
              <a:t>;</a:t>
            </a:r>
          </a:p>
          <a:p>
            <a:pPr marL="1171575" lvl="1" indent="-287338" algn="just" defTabSz="914375"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hu-HU" sz="1600" dirty="0">
                <a:cs typeface="Arial" panose="020B0604020202020204" pitchFamily="34" charset="0"/>
              </a:rPr>
              <a:t>a járvány hatására </a:t>
            </a:r>
            <a:r>
              <a:rPr lang="hu-HU" sz="1600" b="1" dirty="0">
                <a:cs typeface="Arial" panose="020B0604020202020204" pitchFamily="34" charset="0"/>
              </a:rPr>
              <a:t>a hazai munkaerőpiaci helyzetben is megnőtt a távmunka jelentősége</a:t>
            </a:r>
            <a:r>
              <a:rPr lang="hu-HU" sz="1600" dirty="0">
                <a:cs typeface="Arial" panose="020B0604020202020204" pitchFamily="34" charset="0"/>
              </a:rPr>
              <a:t>. A 2011-2019 közötti időszakot tekintve a hazai munkaképes korú (15-74 év közötti korosztály) munkavállalók távmunkával kapcsolatos adatai az uniós átlaghoz képest jelentősen elmaradnak mind a rendszeresen, mind az alkalmanként távoli elérésből dolgozók arányát tekintve. A rendszeresen távmunkában dolgozók aránya az alkalmazottak esetében 2011-2019 között 0,5-1% körül mozgott az összes foglalkoztatott arányában, míg az uniós átlag az alkalmazotti munkakörben rendszeresen távmunka formájában dolgozók körében 5% körül volt a vizsgált időszakban. A pandémia hatására ez az arány 2,6%-</a:t>
            </a:r>
            <a:r>
              <a:rPr lang="hu-HU" sz="1600" dirty="0" err="1">
                <a:cs typeface="Arial" panose="020B0604020202020204" pitchFamily="34" charset="0"/>
              </a:rPr>
              <a:t>ra</a:t>
            </a:r>
            <a:r>
              <a:rPr lang="hu-HU" sz="1600" dirty="0">
                <a:cs typeface="Arial" panose="020B0604020202020204" pitchFamily="34" charset="0"/>
              </a:rPr>
              <a:t> emelkedett (az uniós érték 12,2% volt ekkor);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369600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6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4. séma">
      <a:dk1>
        <a:sysClr val="windowText" lastClr="000000"/>
      </a:dk1>
      <a:lt1>
        <a:sysClr val="window" lastClr="FFFFFF"/>
      </a:lt1>
      <a:dk2>
        <a:srgbClr val="293E47"/>
      </a:dk2>
      <a:lt2>
        <a:srgbClr val="CFE0E2"/>
      </a:lt2>
      <a:accent1>
        <a:srgbClr val="4BB6A9"/>
      </a:accent1>
      <a:accent2>
        <a:srgbClr val="293E47"/>
      </a:accent2>
      <a:accent3>
        <a:srgbClr val="E22335"/>
      </a:accent3>
      <a:accent4>
        <a:srgbClr val="646491"/>
      </a:accent4>
      <a:accent5>
        <a:srgbClr val="F2BE30"/>
      </a:accent5>
      <a:accent6>
        <a:srgbClr val="D8D8D8"/>
      </a:accent6>
      <a:hlink>
        <a:srgbClr val="79989B"/>
      </a:hlink>
      <a:folHlink>
        <a:srgbClr val="646491"/>
      </a:folHlink>
    </a:clrScheme>
    <a:fontScheme name="1. egyéni séma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lagos_Szazadveg_ppt_sablon" id="{5A737273-6A23-4967-B776-D363F833FBEB}" vid="{9BC95507-B5BC-4D8F-BF8F-60D37E0EE13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gyéni 4. séma">
    <a:dk1>
      <a:sysClr val="windowText" lastClr="000000"/>
    </a:dk1>
    <a:lt1>
      <a:sysClr val="window" lastClr="FFFFFF"/>
    </a:lt1>
    <a:dk2>
      <a:srgbClr val="293E47"/>
    </a:dk2>
    <a:lt2>
      <a:srgbClr val="CFE0E2"/>
    </a:lt2>
    <a:accent1>
      <a:srgbClr val="4BB6A9"/>
    </a:accent1>
    <a:accent2>
      <a:srgbClr val="293E47"/>
    </a:accent2>
    <a:accent3>
      <a:srgbClr val="E22335"/>
    </a:accent3>
    <a:accent4>
      <a:srgbClr val="646491"/>
    </a:accent4>
    <a:accent5>
      <a:srgbClr val="F2BE30"/>
    </a:accent5>
    <a:accent6>
      <a:srgbClr val="D8D8D8"/>
    </a:accent6>
    <a:hlink>
      <a:srgbClr val="79989B"/>
    </a:hlink>
    <a:folHlink>
      <a:srgbClr val="646491"/>
    </a:folHlink>
  </a:clrScheme>
  <a:fontScheme name="1. egyéni séma">
    <a:majorFont>
      <a:latin typeface="PT Sans"/>
      <a:ea typeface=""/>
      <a:cs typeface=""/>
    </a:majorFont>
    <a:minorFont>
      <a:latin typeface="PT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gyéni 4. séma">
    <a:dk1>
      <a:sysClr val="windowText" lastClr="000000"/>
    </a:dk1>
    <a:lt1>
      <a:sysClr val="window" lastClr="FFFFFF"/>
    </a:lt1>
    <a:dk2>
      <a:srgbClr val="293E47"/>
    </a:dk2>
    <a:lt2>
      <a:srgbClr val="CFE0E2"/>
    </a:lt2>
    <a:accent1>
      <a:srgbClr val="4BB6A9"/>
    </a:accent1>
    <a:accent2>
      <a:srgbClr val="293E47"/>
    </a:accent2>
    <a:accent3>
      <a:srgbClr val="E22335"/>
    </a:accent3>
    <a:accent4>
      <a:srgbClr val="646491"/>
    </a:accent4>
    <a:accent5>
      <a:srgbClr val="F2BE30"/>
    </a:accent5>
    <a:accent6>
      <a:srgbClr val="D8D8D8"/>
    </a:accent6>
    <a:hlink>
      <a:srgbClr val="79989B"/>
    </a:hlink>
    <a:folHlink>
      <a:srgbClr val="646491"/>
    </a:folHlink>
  </a:clrScheme>
  <a:fontScheme name="1. egyéni séma">
    <a:majorFont>
      <a:latin typeface="PT Sans"/>
      <a:ea typeface=""/>
      <a:cs typeface=""/>
    </a:majorFont>
    <a:minorFont>
      <a:latin typeface="PT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13751</TotalTime>
  <Words>3535</Words>
  <Application>Microsoft Office PowerPoint</Application>
  <PresentationFormat>Szélesvásznú</PresentationFormat>
  <Paragraphs>239</Paragraphs>
  <Slides>28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5" baseType="lpstr">
      <vt:lpstr>Times New Roman</vt:lpstr>
      <vt:lpstr>PT Sans</vt:lpstr>
      <vt:lpstr>Taviraj</vt:lpstr>
      <vt:lpstr>Calibri</vt:lpstr>
      <vt:lpstr>Arial</vt:lpstr>
      <vt:lpstr>Wingdings</vt:lpstr>
      <vt:lpstr>Office-téma</vt:lpstr>
      <vt:lpstr>A DIGITÁLIS NOMADITÁS MUNKAERŐPIACI TRENDJEI</vt:lpstr>
      <vt:lpstr>Tartalomjegyzék</vt:lpstr>
      <vt:lpstr>PowerPoint-bemutató</vt:lpstr>
      <vt:lpstr>Bevezetés</vt:lpstr>
      <vt:lpstr>Bevezetés</vt:lpstr>
      <vt:lpstr>Bevezetés</vt:lpstr>
      <vt:lpstr>Bevezetés</vt:lpstr>
      <vt:lpstr>PowerPoint-bemutató</vt:lpstr>
      <vt:lpstr>A másodlagos források legfontosabb megállapításai (I.)</vt:lpstr>
      <vt:lpstr>A másodlagos források legfontosabb megállapításai (II.)</vt:lpstr>
      <vt:lpstr>A másodlagos források legfontosabb megállapításai (III.)</vt:lpstr>
      <vt:lpstr>PowerPoint-bemutató</vt:lpstr>
      <vt:lpstr>Atipikus foglalkoztatási formák terjedése </vt:lpstr>
      <vt:lpstr>Távmunka és digitális nomaditás előnyei </vt:lpstr>
      <vt:lpstr>Távmunka és digitális nomaditás hátrányai </vt:lpstr>
      <vt:lpstr>Távmunka fontossága a munkakeresés során</vt:lpstr>
      <vt:lpstr>A távmunka globális terjedésével kapcsolatos vélemények </vt:lpstr>
      <vt:lpstr>A távmunka hazai terjedésével kapcsolatos vélemények </vt:lpstr>
      <vt:lpstr>A digitális nomaditás, mint munkavállalási alternatíva </vt:lpstr>
      <vt:lpstr>A külföldi/külföldre történő munkavállalás kockázata és a mellette szóló érvek</vt:lpstr>
      <vt:lpstr>Vélemények a hazai informatikus munkaerőhiányról és a hiány lehetséges okai</vt:lpstr>
      <vt:lpstr>Megoldási javaslatok a hazai informatikus munkaerőhiány enyhítésére</vt:lpstr>
      <vt:lpstr>PowerPoint-bemutató</vt:lpstr>
      <vt:lpstr>Következtetések</vt:lpstr>
      <vt:lpstr>PowerPoint-bemutató</vt:lpstr>
      <vt:lpstr>Javaslatok</vt:lpstr>
      <vt:lpstr>Javaslatok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varady eszter</dc:creator>
  <cp:lastModifiedBy>MÉSZÁROS Orsolya Rita</cp:lastModifiedBy>
  <cp:revision>912</cp:revision>
  <dcterms:created xsi:type="dcterms:W3CDTF">2020-04-02T09:09:34Z</dcterms:created>
  <dcterms:modified xsi:type="dcterms:W3CDTF">2022-07-08T11:18:12Z</dcterms:modified>
</cp:coreProperties>
</file>