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bookmarkIdSeed="9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594" r:id="rId2"/>
    <p:sldId id="345" r:id="rId3"/>
    <p:sldId id="541" r:id="rId4"/>
    <p:sldId id="553" r:id="rId5"/>
    <p:sldId id="558" r:id="rId6"/>
    <p:sldId id="555" r:id="rId7"/>
    <p:sldId id="557" r:id="rId8"/>
    <p:sldId id="559" r:id="rId9"/>
    <p:sldId id="554" r:id="rId10"/>
    <p:sldId id="543" r:id="rId11"/>
    <p:sldId id="566" r:id="rId12"/>
    <p:sldId id="568" r:id="rId13"/>
    <p:sldId id="569" r:id="rId14"/>
    <p:sldId id="545" r:id="rId15"/>
    <p:sldId id="571" r:id="rId16"/>
    <p:sldId id="574" r:id="rId17"/>
    <p:sldId id="573" r:id="rId18"/>
    <p:sldId id="572" r:id="rId19"/>
    <p:sldId id="578" r:id="rId20"/>
    <p:sldId id="575" r:id="rId21"/>
    <p:sldId id="577" r:id="rId22"/>
    <p:sldId id="576" r:id="rId23"/>
    <p:sldId id="548" r:id="rId24"/>
    <p:sldId id="581" r:id="rId25"/>
    <p:sldId id="582" r:id="rId26"/>
    <p:sldId id="583" r:id="rId27"/>
    <p:sldId id="584" r:id="rId28"/>
    <p:sldId id="588" r:id="rId29"/>
    <p:sldId id="587" r:id="rId30"/>
    <p:sldId id="586" r:id="rId31"/>
    <p:sldId id="585" r:id="rId32"/>
    <p:sldId id="550" r:id="rId33"/>
    <p:sldId id="589" r:id="rId34"/>
    <p:sldId id="591" r:id="rId35"/>
    <p:sldId id="592" r:id="rId36"/>
    <p:sldId id="593" r:id="rId37"/>
  </p:sldIdLst>
  <p:sldSz cx="12192000" cy="6858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Taviraj" panose="00000500000000000000" pitchFamily="2" charset="-34"/>
      <p:regular r:id="rId44"/>
      <p:bold r:id="rId45"/>
      <p:italic r:id="rId46"/>
      <p:boldItalic r:id="rId47"/>
    </p:embeddedFont>
    <p:embeddedFont>
      <p:font typeface="PT Sans" panose="020B0503020203020204" pitchFamily="34" charset="-18"/>
      <p:regular r:id="rId48"/>
      <p:bold r:id="rId49"/>
      <p:italic r:id="rId50"/>
      <p:boldItalic r:id="rId51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67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8B625D-0247-064D-367E-4ED3004CF62F}" name="KELEMEN Gábor" initials="KG" userId="S::kelemen.gabor@szazadveg.hu::ef543657-4627-451c-a641-7e08216bec6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KOVICS Babett" initials="BB" lastIdx="1" clrIdx="0">
    <p:extLst>
      <p:ext uri="{19B8F6BF-5375-455C-9EA6-DF929625EA0E}">
        <p15:presenceInfo xmlns:p15="http://schemas.microsoft.com/office/powerpoint/2012/main" userId="S-1-5-21-2953972468-3037826765-1719467620-1370" providerId="AD"/>
      </p:ext>
    </p:extLst>
  </p:cmAuthor>
  <p:cmAuthor id="2" name="VÁRADY Eszter" initials="VE" lastIdx="46" clrIdx="1">
    <p:extLst>
      <p:ext uri="{19B8F6BF-5375-455C-9EA6-DF929625EA0E}">
        <p15:presenceInfo xmlns:p15="http://schemas.microsoft.com/office/powerpoint/2012/main" userId="S-1-5-21-2953972468-3037826765-1719467620-2886" providerId="AD"/>
      </p:ext>
    </p:extLst>
  </p:cmAuthor>
  <p:cmAuthor id="3" name="KELEMEN Gábor" initials="KG" lastIdx="38" clrIdx="2">
    <p:extLst>
      <p:ext uri="{19B8F6BF-5375-455C-9EA6-DF929625EA0E}">
        <p15:presenceInfo xmlns:p15="http://schemas.microsoft.com/office/powerpoint/2012/main" userId="S::kelemen.gabor@szazadveg.hu::ef543657-4627-451c-a641-7e08216bec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B6A9"/>
    <a:srgbClr val="293E47"/>
    <a:srgbClr val="255B55"/>
    <a:srgbClr val="404040"/>
    <a:srgbClr val="E22035"/>
    <a:srgbClr val="E85260"/>
    <a:srgbClr val="EC707C"/>
    <a:srgbClr val="F1939C"/>
    <a:srgbClr val="F5B1B7"/>
    <a:srgbClr val="94B4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Világos stílus 2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Közepesen sötét stílus 1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1" autoAdjust="0"/>
    <p:restoredTop sz="94360" autoAdjust="0"/>
  </p:normalViewPr>
  <p:slideViewPr>
    <p:cSldViewPr snapToGrid="0">
      <p:cViewPr varScale="1">
        <p:scale>
          <a:sx n="74" d="100"/>
          <a:sy n="74" d="100"/>
        </p:scale>
        <p:origin x="54" y="54"/>
      </p:cViewPr>
      <p:guideLst>
        <p:guide orient="horz" pos="1389"/>
        <p:guide pos="6766"/>
      </p:guideLst>
    </p:cSldViewPr>
  </p:slideViewPr>
  <p:outlineViewPr>
    <p:cViewPr>
      <p:scale>
        <a:sx n="33" d="100"/>
        <a:sy n="33" d="100"/>
      </p:scale>
      <p:origin x="0" y="-1804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73"/>
    </p:cViewPr>
  </p:sorterViewPr>
  <p:notesViewPr>
    <p:cSldViewPr snapToGrid="0">
      <p:cViewPr varScale="1">
        <p:scale>
          <a:sx n="47" d="100"/>
          <a:sy n="47" d="100"/>
        </p:scale>
        <p:origin x="2587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microsoft.com/office/2018/10/relationships/authors" Target="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.ad.szazadveg.hu\eco-kozos\DIGIT&#193;LIS%20GAZDAS&#193;G\DIGIT&#193;LIS%20&#220;ZLET&#193;G%202021\DESI2021\desi_14_11_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[desi_14_11_2021.xlsx]Munka1!Kimutatás1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2.814249379247194E-2"/>
          <c:y val="5.3457825908103815E-2"/>
          <c:w val="0.9586642661328677"/>
          <c:h val="0.530036065856061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Munka1!$B$3:$B$4</c:f>
              <c:strCache>
                <c:ptCount val="1"/>
                <c:pt idx="0">
                  <c:v>Connectivity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Munka1!$A$5:$A$33</c:f>
              <c:strCache>
                <c:ptCount val="28"/>
                <c:pt idx="0">
                  <c:v>Denmark</c:v>
                </c:pt>
                <c:pt idx="1">
                  <c:v>Finland</c:v>
                </c:pt>
                <c:pt idx="2">
                  <c:v>Sweden</c:v>
                </c:pt>
                <c:pt idx="3">
                  <c:v>Netherlands</c:v>
                </c:pt>
                <c:pt idx="4">
                  <c:v>Ireland</c:v>
                </c:pt>
                <c:pt idx="5">
                  <c:v>Malta</c:v>
                </c:pt>
                <c:pt idx="6">
                  <c:v>Estonia</c:v>
                </c:pt>
                <c:pt idx="7">
                  <c:v>Luxembourg</c:v>
                </c:pt>
                <c:pt idx="8">
                  <c:v>Spain</c:v>
                </c:pt>
                <c:pt idx="9">
                  <c:v>Austria</c:v>
                </c:pt>
                <c:pt idx="10">
                  <c:v>Germany</c:v>
                </c:pt>
                <c:pt idx="11">
                  <c:v>Belgium</c:v>
                </c:pt>
                <c:pt idx="12">
                  <c:v>Slovenia</c:v>
                </c:pt>
                <c:pt idx="13">
                  <c:v>Lithuania</c:v>
                </c:pt>
                <c:pt idx="14">
                  <c:v>European Union</c:v>
                </c:pt>
                <c:pt idx="15">
                  <c:v>France</c:v>
                </c:pt>
                <c:pt idx="16">
                  <c:v>Portugal</c:v>
                </c:pt>
                <c:pt idx="17">
                  <c:v>Latvia</c:v>
                </c:pt>
                <c:pt idx="18">
                  <c:v>Czechia</c:v>
                </c:pt>
                <c:pt idx="19">
                  <c:v>Croatia</c:v>
                </c:pt>
                <c:pt idx="20">
                  <c:v>Italy</c:v>
                </c:pt>
                <c:pt idx="21">
                  <c:v>Cyprus</c:v>
                </c:pt>
                <c:pt idx="22">
                  <c:v>Slovakia</c:v>
                </c:pt>
                <c:pt idx="23">
                  <c:v>Hungary</c:v>
                </c:pt>
                <c:pt idx="24">
                  <c:v>Poland</c:v>
                </c:pt>
                <c:pt idx="25">
                  <c:v>Greece</c:v>
                </c:pt>
                <c:pt idx="26">
                  <c:v>Bulgaria</c:v>
                </c:pt>
                <c:pt idx="27">
                  <c:v>Romania</c:v>
                </c:pt>
              </c:strCache>
            </c:strRef>
          </c:cat>
          <c:val>
            <c:numRef>
              <c:f>Munka1!$B$5:$B$33</c:f>
              <c:numCache>
                <c:formatCode>General</c:formatCode>
                <c:ptCount val="28"/>
                <c:pt idx="0">
                  <c:v>18.509799999999998</c:v>
                </c:pt>
                <c:pt idx="1">
                  <c:v>12.817</c:v>
                </c:pt>
                <c:pt idx="2">
                  <c:v>14.892799999999999</c:v>
                </c:pt>
                <c:pt idx="3">
                  <c:v>17.1111</c:v>
                </c:pt>
                <c:pt idx="4">
                  <c:v>14.1027</c:v>
                </c:pt>
                <c:pt idx="5">
                  <c:v>13.5281</c:v>
                </c:pt>
                <c:pt idx="6">
                  <c:v>11.639200000000001</c:v>
                </c:pt>
                <c:pt idx="7">
                  <c:v>15.2424</c:v>
                </c:pt>
                <c:pt idx="8">
                  <c:v>15.507300000000001</c:v>
                </c:pt>
                <c:pt idx="9">
                  <c:v>13.2476</c:v>
                </c:pt>
                <c:pt idx="10">
                  <c:v>14.499000000000001</c:v>
                </c:pt>
                <c:pt idx="11">
                  <c:v>12.099399999999999</c:v>
                </c:pt>
                <c:pt idx="12">
                  <c:v>13.298299999999999</c:v>
                </c:pt>
                <c:pt idx="13">
                  <c:v>10.428599999999999</c:v>
                </c:pt>
                <c:pt idx="14">
                  <c:v>12.5403</c:v>
                </c:pt>
                <c:pt idx="15">
                  <c:v>11.8522</c:v>
                </c:pt>
                <c:pt idx="16">
                  <c:v>12.1309</c:v>
                </c:pt>
                <c:pt idx="17">
                  <c:v>12.594799999999999</c:v>
                </c:pt>
                <c:pt idx="18">
                  <c:v>11.160600000000001</c:v>
                </c:pt>
                <c:pt idx="19">
                  <c:v>11.3528</c:v>
                </c:pt>
                <c:pt idx="20">
                  <c:v>10.5877</c:v>
                </c:pt>
                <c:pt idx="21">
                  <c:v>10.453900000000001</c:v>
                </c:pt>
                <c:pt idx="22">
                  <c:v>11.5633</c:v>
                </c:pt>
                <c:pt idx="23">
                  <c:v>12.9993</c:v>
                </c:pt>
                <c:pt idx="24">
                  <c:v>11.328900000000001</c:v>
                </c:pt>
                <c:pt idx="25">
                  <c:v>9.4326499999999989</c:v>
                </c:pt>
                <c:pt idx="26">
                  <c:v>9.5241100000000003</c:v>
                </c:pt>
                <c:pt idx="27">
                  <c:v>13.293200000000001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C4-41D7-B45C-BD89D0A8445D}"/>
            </c:ext>
          </c:extLst>
        </c:ser>
        <c:ser>
          <c:idx val="1"/>
          <c:order val="1"/>
          <c:tx>
            <c:strRef>
              <c:f>Munka1!$C$3:$C$4</c:f>
              <c:strCache>
                <c:ptCount val="1"/>
                <c:pt idx="0">
                  <c:v>Digital Public Services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Munka1!$A$5:$A$33</c:f>
              <c:strCache>
                <c:ptCount val="28"/>
                <c:pt idx="0">
                  <c:v>Denmark</c:v>
                </c:pt>
                <c:pt idx="1">
                  <c:v>Finland</c:v>
                </c:pt>
                <c:pt idx="2">
                  <c:v>Sweden</c:v>
                </c:pt>
                <c:pt idx="3">
                  <c:v>Netherlands</c:v>
                </c:pt>
                <c:pt idx="4">
                  <c:v>Ireland</c:v>
                </c:pt>
                <c:pt idx="5">
                  <c:v>Malta</c:v>
                </c:pt>
                <c:pt idx="6">
                  <c:v>Estonia</c:v>
                </c:pt>
                <c:pt idx="7">
                  <c:v>Luxembourg</c:v>
                </c:pt>
                <c:pt idx="8">
                  <c:v>Spain</c:v>
                </c:pt>
                <c:pt idx="9">
                  <c:v>Austria</c:v>
                </c:pt>
                <c:pt idx="10">
                  <c:v>Germany</c:v>
                </c:pt>
                <c:pt idx="11">
                  <c:v>Belgium</c:v>
                </c:pt>
                <c:pt idx="12">
                  <c:v>Slovenia</c:v>
                </c:pt>
                <c:pt idx="13">
                  <c:v>Lithuania</c:v>
                </c:pt>
                <c:pt idx="14">
                  <c:v>European Union</c:v>
                </c:pt>
                <c:pt idx="15">
                  <c:v>France</c:v>
                </c:pt>
                <c:pt idx="16">
                  <c:v>Portugal</c:v>
                </c:pt>
                <c:pt idx="17">
                  <c:v>Latvia</c:v>
                </c:pt>
                <c:pt idx="18">
                  <c:v>Czechia</c:v>
                </c:pt>
                <c:pt idx="19">
                  <c:v>Croatia</c:v>
                </c:pt>
                <c:pt idx="20">
                  <c:v>Italy</c:v>
                </c:pt>
                <c:pt idx="21">
                  <c:v>Cyprus</c:v>
                </c:pt>
                <c:pt idx="22">
                  <c:v>Slovakia</c:v>
                </c:pt>
                <c:pt idx="23">
                  <c:v>Hungary</c:v>
                </c:pt>
                <c:pt idx="24">
                  <c:v>Poland</c:v>
                </c:pt>
                <c:pt idx="25">
                  <c:v>Greece</c:v>
                </c:pt>
                <c:pt idx="26">
                  <c:v>Bulgaria</c:v>
                </c:pt>
                <c:pt idx="27">
                  <c:v>Romania</c:v>
                </c:pt>
              </c:strCache>
            </c:strRef>
          </c:cat>
          <c:val>
            <c:numRef>
              <c:f>Munka1!$C$5:$C$33</c:f>
              <c:numCache>
                <c:formatCode>General</c:formatCode>
                <c:ptCount val="28"/>
                <c:pt idx="0">
                  <c:v>21.7714</c:v>
                </c:pt>
                <c:pt idx="1">
                  <c:v>21.678999999999998</c:v>
                </c:pt>
                <c:pt idx="2">
                  <c:v>20.9863</c:v>
                </c:pt>
                <c:pt idx="3">
                  <c:v>19.9755</c:v>
                </c:pt>
                <c:pt idx="4">
                  <c:v>20.652000000000001</c:v>
                </c:pt>
                <c:pt idx="5">
                  <c:v>21.0487</c:v>
                </c:pt>
                <c:pt idx="6">
                  <c:v>22.9407</c:v>
                </c:pt>
                <c:pt idx="7">
                  <c:v>19.840399999999999</c:v>
                </c:pt>
                <c:pt idx="8">
                  <c:v>20.169</c:v>
                </c:pt>
                <c:pt idx="9">
                  <c:v>19.958400000000001</c:v>
                </c:pt>
                <c:pt idx="10">
                  <c:v>16.868400000000001</c:v>
                </c:pt>
                <c:pt idx="11">
                  <c:v>16.456600000000002</c:v>
                </c:pt>
                <c:pt idx="12">
                  <c:v>16.9984</c:v>
                </c:pt>
                <c:pt idx="13">
                  <c:v>19.5123</c:v>
                </c:pt>
                <c:pt idx="14">
                  <c:v>17.013200000000001</c:v>
                </c:pt>
                <c:pt idx="15">
                  <c:v>18.248000000000001</c:v>
                </c:pt>
                <c:pt idx="16">
                  <c:v>17.236899999999999</c:v>
                </c:pt>
                <c:pt idx="17">
                  <c:v>19.907599999999999</c:v>
                </c:pt>
                <c:pt idx="18">
                  <c:v>14.6472</c:v>
                </c:pt>
                <c:pt idx="19">
                  <c:v>12.993</c:v>
                </c:pt>
                <c:pt idx="20">
                  <c:v>15.798500000000001</c:v>
                </c:pt>
                <c:pt idx="21">
                  <c:v>15.455299999999999</c:v>
                </c:pt>
                <c:pt idx="22">
                  <c:v>13.4307</c:v>
                </c:pt>
                <c:pt idx="23">
                  <c:v>12.2897</c:v>
                </c:pt>
                <c:pt idx="24">
                  <c:v>13.775</c:v>
                </c:pt>
                <c:pt idx="25">
                  <c:v>10.4854</c:v>
                </c:pt>
                <c:pt idx="26">
                  <c:v>14.012</c:v>
                </c:pt>
                <c:pt idx="27">
                  <c:v>5.3721100000000002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C4-41D7-B45C-BD89D0A8445D}"/>
            </c:ext>
          </c:extLst>
        </c:ser>
        <c:ser>
          <c:idx val="2"/>
          <c:order val="2"/>
          <c:tx>
            <c:strRef>
              <c:f>Munka1!$D$3:$D$4</c:f>
              <c:strCache>
                <c:ptCount val="1"/>
                <c:pt idx="0">
                  <c:v>Human Capital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Munka1!$A$5:$A$33</c:f>
              <c:strCache>
                <c:ptCount val="28"/>
                <c:pt idx="0">
                  <c:v>Denmark</c:v>
                </c:pt>
                <c:pt idx="1">
                  <c:v>Finland</c:v>
                </c:pt>
                <c:pt idx="2">
                  <c:v>Sweden</c:v>
                </c:pt>
                <c:pt idx="3">
                  <c:v>Netherlands</c:v>
                </c:pt>
                <c:pt idx="4">
                  <c:v>Ireland</c:v>
                </c:pt>
                <c:pt idx="5">
                  <c:v>Malta</c:v>
                </c:pt>
                <c:pt idx="6">
                  <c:v>Estonia</c:v>
                </c:pt>
                <c:pt idx="7">
                  <c:v>Luxembourg</c:v>
                </c:pt>
                <c:pt idx="8">
                  <c:v>Spain</c:v>
                </c:pt>
                <c:pt idx="9">
                  <c:v>Austria</c:v>
                </c:pt>
                <c:pt idx="10">
                  <c:v>Germany</c:v>
                </c:pt>
                <c:pt idx="11">
                  <c:v>Belgium</c:v>
                </c:pt>
                <c:pt idx="12">
                  <c:v>Slovenia</c:v>
                </c:pt>
                <c:pt idx="13">
                  <c:v>Lithuania</c:v>
                </c:pt>
                <c:pt idx="14">
                  <c:v>European Union</c:v>
                </c:pt>
                <c:pt idx="15">
                  <c:v>France</c:v>
                </c:pt>
                <c:pt idx="16">
                  <c:v>Portugal</c:v>
                </c:pt>
                <c:pt idx="17">
                  <c:v>Latvia</c:v>
                </c:pt>
                <c:pt idx="18">
                  <c:v>Czechia</c:v>
                </c:pt>
                <c:pt idx="19">
                  <c:v>Croatia</c:v>
                </c:pt>
                <c:pt idx="20">
                  <c:v>Italy</c:v>
                </c:pt>
                <c:pt idx="21">
                  <c:v>Cyprus</c:v>
                </c:pt>
                <c:pt idx="22">
                  <c:v>Slovakia</c:v>
                </c:pt>
                <c:pt idx="23">
                  <c:v>Hungary</c:v>
                </c:pt>
                <c:pt idx="24">
                  <c:v>Poland</c:v>
                </c:pt>
                <c:pt idx="25">
                  <c:v>Greece</c:v>
                </c:pt>
                <c:pt idx="26">
                  <c:v>Bulgaria</c:v>
                </c:pt>
                <c:pt idx="27">
                  <c:v>Romania</c:v>
                </c:pt>
              </c:strCache>
            </c:strRef>
          </c:cat>
          <c:val>
            <c:numRef>
              <c:f>Munka1!$D$5:$D$33</c:f>
              <c:numCache>
                <c:formatCode>General</c:formatCode>
                <c:ptCount val="28"/>
                <c:pt idx="0">
                  <c:v>15.2997</c:v>
                </c:pt>
                <c:pt idx="1">
                  <c:v>17.777100000000001</c:v>
                </c:pt>
                <c:pt idx="2">
                  <c:v>16.1388</c:v>
                </c:pt>
                <c:pt idx="3">
                  <c:v>15.3872</c:v>
                </c:pt>
                <c:pt idx="4">
                  <c:v>13.518599999999999</c:v>
                </c:pt>
                <c:pt idx="5">
                  <c:v>12.2737</c:v>
                </c:pt>
                <c:pt idx="6">
                  <c:v>14.4793</c:v>
                </c:pt>
                <c:pt idx="7">
                  <c:v>14.045999999999999</c:v>
                </c:pt>
                <c:pt idx="8">
                  <c:v>12.0832</c:v>
                </c:pt>
                <c:pt idx="9">
                  <c:v>13.337300000000001</c:v>
                </c:pt>
                <c:pt idx="10">
                  <c:v>13.8103</c:v>
                </c:pt>
                <c:pt idx="11">
                  <c:v>12.695499999999999</c:v>
                </c:pt>
                <c:pt idx="12">
                  <c:v>11.950799999999999</c:v>
                </c:pt>
                <c:pt idx="13">
                  <c:v>11.535600000000001</c:v>
                </c:pt>
                <c:pt idx="14">
                  <c:v>11.764900000000001</c:v>
                </c:pt>
                <c:pt idx="15">
                  <c:v>11.8399</c:v>
                </c:pt>
                <c:pt idx="16">
                  <c:v>11.391500000000001</c:v>
                </c:pt>
                <c:pt idx="17">
                  <c:v>10.277200000000001</c:v>
                </c:pt>
                <c:pt idx="18">
                  <c:v>11.7883</c:v>
                </c:pt>
                <c:pt idx="19">
                  <c:v>11.6806</c:v>
                </c:pt>
                <c:pt idx="20">
                  <c:v>8.7788599999999999</c:v>
                </c:pt>
                <c:pt idx="21">
                  <c:v>9.9184900000000003</c:v>
                </c:pt>
                <c:pt idx="22">
                  <c:v>10.9381</c:v>
                </c:pt>
                <c:pt idx="23">
                  <c:v>10.120100000000001</c:v>
                </c:pt>
                <c:pt idx="24">
                  <c:v>9.4245000000000001</c:v>
                </c:pt>
                <c:pt idx="25">
                  <c:v>10.260300000000001</c:v>
                </c:pt>
                <c:pt idx="26">
                  <c:v>8.1751699999999996</c:v>
                </c:pt>
                <c:pt idx="27">
                  <c:v>8.26281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C4-41D7-B45C-BD89D0A8445D}"/>
            </c:ext>
          </c:extLst>
        </c:ser>
        <c:ser>
          <c:idx val="3"/>
          <c:order val="3"/>
          <c:tx>
            <c:strRef>
              <c:f>Munka1!$E$3:$E$4</c:f>
              <c:strCache>
                <c:ptCount val="1"/>
                <c:pt idx="0">
                  <c:v>Integration of Digital Technology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Munka1!$A$5:$A$33</c:f>
              <c:strCache>
                <c:ptCount val="28"/>
                <c:pt idx="0">
                  <c:v>Denmark</c:v>
                </c:pt>
                <c:pt idx="1">
                  <c:v>Finland</c:v>
                </c:pt>
                <c:pt idx="2">
                  <c:v>Sweden</c:v>
                </c:pt>
                <c:pt idx="3">
                  <c:v>Netherlands</c:v>
                </c:pt>
                <c:pt idx="4">
                  <c:v>Ireland</c:v>
                </c:pt>
                <c:pt idx="5">
                  <c:v>Malta</c:v>
                </c:pt>
                <c:pt idx="6">
                  <c:v>Estonia</c:v>
                </c:pt>
                <c:pt idx="7">
                  <c:v>Luxembourg</c:v>
                </c:pt>
                <c:pt idx="8">
                  <c:v>Spain</c:v>
                </c:pt>
                <c:pt idx="9">
                  <c:v>Austria</c:v>
                </c:pt>
                <c:pt idx="10">
                  <c:v>Germany</c:v>
                </c:pt>
                <c:pt idx="11">
                  <c:v>Belgium</c:v>
                </c:pt>
                <c:pt idx="12">
                  <c:v>Slovenia</c:v>
                </c:pt>
                <c:pt idx="13">
                  <c:v>Lithuania</c:v>
                </c:pt>
                <c:pt idx="14">
                  <c:v>European Union</c:v>
                </c:pt>
                <c:pt idx="15">
                  <c:v>France</c:v>
                </c:pt>
                <c:pt idx="16">
                  <c:v>Portugal</c:v>
                </c:pt>
                <c:pt idx="17">
                  <c:v>Latvia</c:v>
                </c:pt>
                <c:pt idx="18">
                  <c:v>Czechia</c:v>
                </c:pt>
                <c:pt idx="19">
                  <c:v>Croatia</c:v>
                </c:pt>
                <c:pt idx="20">
                  <c:v>Italy</c:v>
                </c:pt>
                <c:pt idx="21">
                  <c:v>Cyprus</c:v>
                </c:pt>
                <c:pt idx="22">
                  <c:v>Slovakia</c:v>
                </c:pt>
                <c:pt idx="23">
                  <c:v>Hungary</c:v>
                </c:pt>
                <c:pt idx="24">
                  <c:v>Poland</c:v>
                </c:pt>
                <c:pt idx="25">
                  <c:v>Greece</c:v>
                </c:pt>
                <c:pt idx="26">
                  <c:v>Bulgaria</c:v>
                </c:pt>
                <c:pt idx="27">
                  <c:v>Romania</c:v>
                </c:pt>
              </c:strCache>
            </c:strRef>
          </c:cat>
          <c:val>
            <c:numRef>
              <c:f>Munka1!$E$5:$E$33</c:f>
              <c:numCache>
                <c:formatCode>General</c:formatCode>
                <c:ptCount val="28"/>
                <c:pt idx="0">
                  <c:v>14.4818</c:v>
                </c:pt>
                <c:pt idx="1">
                  <c:v>14.8735</c:v>
                </c:pt>
                <c:pt idx="2">
                  <c:v>14.0838</c:v>
                </c:pt>
                <c:pt idx="3">
                  <c:v>12.6746</c:v>
                </c:pt>
                <c:pt idx="4">
                  <c:v>12.0052</c:v>
                </c:pt>
                <c:pt idx="5">
                  <c:v>12.7111</c:v>
                </c:pt>
                <c:pt idx="6">
                  <c:v>10.3657</c:v>
                </c:pt>
                <c:pt idx="7">
                  <c:v>9.8559099999999997</c:v>
                </c:pt>
                <c:pt idx="8">
                  <c:v>9.6876899999999999</c:v>
                </c:pt>
                <c:pt idx="9">
                  <c:v>10.325900000000001</c:v>
                </c:pt>
                <c:pt idx="10">
                  <c:v>8.8874300000000002</c:v>
                </c:pt>
                <c:pt idx="11">
                  <c:v>12.4435</c:v>
                </c:pt>
                <c:pt idx="12">
                  <c:v>10.5799</c:v>
                </c:pt>
                <c:pt idx="13">
                  <c:v>10.3024</c:v>
                </c:pt>
                <c:pt idx="14">
                  <c:v>9.3921399999999995</c:v>
                </c:pt>
                <c:pt idx="15">
                  <c:v>8.6916599999999988</c:v>
                </c:pt>
                <c:pt idx="16">
                  <c:v>9.1435399999999998</c:v>
                </c:pt>
                <c:pt idx="17">
                  <c:v>6.6997999999999998</c:v>
                </c:pt>
                <c:pt idx="18">
                  <c:v>9.7681000000000004</c:v>
                </c:pt>
                <c:pt idx="19">
                  <c:v>9.9923099999999998</c:v>
                </c:pt>
                <c:pt idx="20">
                  <c:v>10.3619</c:v>
                </c:pt>
                <c:pt idx="21">
                  <c:v>7.63476</c:v>
                </c:pt>
                <c:pt idx="22">
                  <c:v>7.2729199999999992</c:v>
                </c:pt>
                <c:pt idx="23">
                  <c:v>5.8248800000000003</c:v>
                </c:pt>
                <c:pt idx="24">
                  <c:v>6.4690800000000008</c:v>
                </c:pt>
                <c:pt idx="25">
                  <c:v>7.1313199999999997</c:v>
                </c:pt>
                <c:pt idx="26">
                  <c:v>5.1209899999999999</c:v>
                </c:pt>
                <c:pt idx="27">
                  <c:v>5.9398499999999999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C4-41D7-B45C-BD89D0A84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08914176"/>
        <c:axId val="808909568"/>
      </c:barChart>
      <c:catAx>
        <c:axId val="70891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08909568"/>
        <c:crosses val="autoZero"/>
        <c:auto val="1"/>
        <c:lblAlgn val="ctr"/>
        <c:lblOffset val="100"/>
        <c:noMultiLvlLbl val="0"/>
      </c:catAx>
      <c:valAx>
        <c:axId val="80890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0891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332786212091393"/>
          <c:y val="0.91693334991533615"/>
          <c:w val="0.633344181318372"/>
          <c:h val="8.30666500846638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slide" Target="../slides/slide10.xml"/><Relationship Id="rId1" Type="http://schemas.openxmlformats.org/officeDocument/2006/relationships/slide" Target="../slides/slide3.xml"/><Relationship Id="rId5" Type="http://schemas.openxmlformats.org/officeDocument/2006/relationships/slide" Target="../slides/slide32.xml"/><Relationship Id="rId4" Type="http://schemas.openxmlformats.org/officeDocument/2006/relationships/slide" Target="../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4769CE-A856-4BF3-B5C2-63BA00CCDA64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482CD7AC-8803-4A07-8A8A-91EE068C0D2F}">
      <dgm:prSet phldrT="[Szöveg]" custT="1"/>
      <dgm:spPr/>
      <dgm:t>
        <a:bodyPr/>
        <a:lstStyle/>
        <a:p>
          <a:pPr marL="354013" indent="0">
            <a:spcBef>
              <a:spcPts val="0"/>
            </a:spcBef>
            <a:spcAft>
              <a:spcPts val="0"/>
            </a:spcAft>
            <a:tabLst>
              <a:tab pos="10947400" algn="r"/>
            </a:tabLst>
          </a:pPr>
          <a:r>
            <a:rPr lang="hu-HU" sz="2000" dirty="0"/>
            <a:t>1. </a:t>
          </a:r>
          <a:r>
            <a:rPr lang="hu-HU" sz="2000" dirty="0" smtClean="0"/>
            <a:t> Bevezetés</a:t>
          </a:r>
          <a:r>
            <a:rPr lang="hu-HU" sz="2000" b="0" dirty="0"/>
            <a:t>	</a:t>
          </a:r>
          <a:r>
            <a:rPr lang="hu-HU" sz="2000" b="0" dirty="0">
              <a:hlinkClick xmlns:r="http://schemas.openxmlformats.org/officeDocument/2006/relationships" r:id="rId1" action="ppaction://hlinksldjump"/>
            </a:rPr>
            <a:t>3.</a:t>
          </a:r>
          <a:endParaRPr lang="hu-HU" sz="2000" b="0" dirty="0"/>
        </a:p>
      </dgm:t>
    </dgm:pt>
    <dgm:pt modelId="{C1C09B26-A4D9-47E3-8BDC-58811E28FFD3}" type="parTrans" cxnId="{B26DA390-92CB-47D8-813F-270F8E33BE1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hu-HU" sz="2000" b="0"/>
        </a:p>
      </dgm:t>
    </dgm:pt>
    <dgm:pt modelId="{0046FB76-8B26-449B-A6BF-FDA35933D25B}" type="sibTrans" cxnId="{B26DA390-92CB-47D8-813F-270F8E33BE1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hu-HU" sz="2000" b="0"/>
        </a:p>
      </dgm:t>
    </dgm:pt>
    <dgm:pt modelId="{AD108C99-3B56-4F2E-AB6F-6CD47CAC3C34}">
      <dgm:prSet phldrT="[Szöveg]" custT="1"/>
      <dgm:spPr/>
      <dgm:t>
        <a:bodyPr/>
        <a:lstStyle/>
        <a:p>
          <a:pPr marL="354013" indent="0">
            <a:spcBef>
              <a:spcPts val="0"/>
            </a:spcBef>
            <a:spcAft>
              <a:spcPts val="0"/>
            </a:spcAft>
            <a:tabLst>
              <a:tab pos="10948988" algn="r"/>
            </a:tabLst>
          </a:pPr>
          <a:r>
            <a:rPr lang="hu-HU" sz="2000" dirty="0"/>
            <a:t>2.  Nemzetközi és hazai szakirodalmi források feldolgozása </a:t>
          </a:r>
          <a:r>
            <a:rPr lang="hu-HU" sz="2000" b="0" dirty="0"/>
            <a:t>	</a:t>
          </a:r>
          <a:r>
            <a:rPr lang="hu-HU" sz="2000" b="0" dirty="0">
              <a:hlinkClick xmlns:r="http://schemas.openxmlformats.org/officeDocument/2006/relationships" r:id="rId2" action="ppaction://hlinksldjump"/>
            </a:rPr>
            <a:t>10.</a:t>
          </a:r>
          <a:endParaRPr lang="hu-HU" sz="2000" b="0" dirty="0"/>
        </a:p>
      </dgm:t>
    </dgm:pt>
    <dgm:pt modelId="{D7E290BB-5182-41FF-8DA5-E3C54FA33FE0}" type="parTrans" cxnId="{6692BDBE-17B8-4757-89F2-8E8C03AAA00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hu-HU" sz="2000" b="0"/>
        </a:p>
      </dgm:t>
    </dgm:pt>
    <dgm:pt modelId="{86846A8F-2B7F-454B-A751-A87D271CBE0F}" type="sibTrans" cxnId="{6692BDBE-17B8-4757-89F2-8E8C03AAA00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hu-HU" sz="2000" b="0"/>
        </a:p>
      </dgm:t>
    </dgm:pt>
    <dgm:pt modelId="{143AE8CB-7D00-4B29-9578-8361CD18E588}">
      <dgm:prSet custT="1"/>
      <dgm:spPr/>
      <dgm:t>
        <a:bodyPr/>
        <a:lstStyle/>
        <a:p>
          <a:pPr marL="354013" indent="0">
            <a:spcBef>
              <a:spcPts val="0"/>
            </a:spcBef>
            <a:spcAft>
              <a:spcPts val="0"/>
            </a:spcAft>
            <a:tabLst>
              <a:tab pos="10948988" algn="r"/>
            </a:tabLst>
          </a:pPr>
          <a:r>
            <a:rPr lang="hu-HU" sz="2000" kern="1200" dirty="0"/>
            <a:t>4.  Következtetések</a:t>
          </a:r>
          <a:r>
            <a:rPr lang="hu-HU" sz="2000" b="0" kern="1200" dirty="0"/>
            <a:t>	</a:t>
          </a:r>
          <a:r>
            <a:rPr lang="hu-HU" sz="2000" b="0" kern="1200" dirty="0">
              <a:hlinkClick xmlns:r="http://schemas.openxmlformats.org/officeDocument/2006/relationships" r:id="rId3" action="ppaction://hlinksldjump"/>
            </a:rPr>
            <a:t>23.</a:t>
          </a:r>
          <a:endParaRPr lang="hu-HU" sz="2000" b="0" kern="1200" dirty="0"/>
        </a:p>
      </dgm:t>
    </dgm:pt>
    <dgm:pt modelId="{E36C3C92-C103-4380-8B1B-D933FB6792C1}" type="sibTrans" cxnId="{2128929F-8FD4-4E34-A4DA-EEDB0339A62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hu-HU" sz="2000" b="0"/>
        </a:p>
      </dgm:t>
    </dgm:pt>
    <dgm:pt modelId="{F71580A4-B04A-4656-9CA4-EDBF09DF8DB4}" type="parTrans" cxnId="{2128929F-8FD4-4E34-A4DA-EEDB0339A62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hu-HU" sz="2000" b="0"/>
        </a:p>
      </dgm:t>
    </dgm:pt>
    <dgm:pt modelId="{A35453EF-C54B-4892-AC5F-6160F67811BE}">
      <dgm:prSet custT="1"/>
      <dgm:spPr/>
      <dgm:t>
        <a:bodyPr/>
        <a:lstStyle/>
        <a:p>
          <a:pPr marL="355600" indent="0">
            <a:spcBef>
              <a:spcPts val="0"/>
            </a:spcBef>
            <a:spcAft>
              <a:spcPts val="0"/>
            </a:spcAft>
            <a:tabLst>
              <a:tab pos="10947400" algn="r"/>
            </a:tabLst>
          </a:pPr>
          <a:r>
            <a:rPr lang="hu-HU" sz="2000" dirty="0"/>
            <a:t>3.  </a:t>
          </a:r>
          <a:r>
            <a:rPr lang="pt-BR" sz="2000" dirty="0"/>
            <a:t>A primer kvantitatív kutatás eredményeinek bemutatása</a:t>
          </a:r>
          <a:r>
            <a:rPr lang="hu-HU" sz="2000" dirty="0"/>
            <a:t>	</a:t>
          </a:r>
          <a:r>
            <a:rPr lang="hu-HU" sz="2000" dirty="0">
              <a:hlinkClick xmlns:r="http://schemas.openxmlformats.org/officeDocument/2006/relationships" r:id="rId4" action="ppaction://hlinksldjump"/>
            </a:rPr>
            <a:t>14</a:t>
          </a:r>
          <a:r>
            <a:rPr lang="hu-HU" sz="2000" b="0" dirty="0">
              <a:hlinkClick xmlns:r="http://schemas.openxmlformats.org/officeDocument/2006/relationships" r:id="rId4" action="ppaction://hlinksldjump"/>
            </a:rPr>
            <a:t>.</a:t>
          </a:r>
          <a:endParaRPr lang="hu-HU" sz="2000" b="0" dirty="0"/>
        </a:p>
      </dgm:t>
    </dgm:pt>
    <dgm:pt modelId="{28A1A7C5-6DF5-40E9-94B3-FAA492CA2791}" type="parTrans" cxnId="{928E114B-A420-4799-B28B-90B705C9A679}">
      <dgm:prSet/>
      <dgm:spPr/>
      <dgm:t>
        <a:bodyPr/>
        <a:lstStyle/>
        <a:p>
          <a:endParaRPr lang="hu-HU" sz="1600"/>
        </a:p>
      </dgm:t>
    </dgm:pt>
    <dgm:pt modelId="{0B6B1A71-C531-4083-AAC5-D70DEFA367EA}" type="sibTrans" cxnId="{928E114B-A420-4799-B28B-90B705C9A679}">
      <dgm:prSet/>
      <dgm:spPr/>
      <dgm:t>
        <a:bodyPr/>
        <a:lstStyle/>
        <a:p>
          <a:endParaRPr lang="hu-HU" sz="1600"/>
        </a:p>
      </dgm:t>
    </dgm:pt>
    <dgm:pt modelId="{78BEA23A-7ED8-4BA2-9DE3-2D60363D677C}">
      <dgm:prSet phldrT="[Szöveg]" custT="1"/>
      <dgm:spPr/>
      <dgm:t>
        <a:bodyPr/>
        <a:lstStyle/>
        <a:p>
          <a:pPr marL="354013" indent="0">
            <a:spcBef>
              <a:spcPts val="0"/>
            </a:spcBef>
            <a:spcAft>
              <a:spcPts val="0"/>
            </a:spcAft>
            <a:tabLst/>
          </a:pPr>
          <a:r>
            <a:rPr lang="hu-HU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PT Sans"/>
              <a:ea typeface="+mn-ea"/>
              <a:cs typeface="+mn-cs"/>
            </a:rPr>
            <a:t>5.  Javaslatok 			</a:t>
          </a:r>
          <a:r>
            <a:rPr lang="hu-HU" sz="2000" dirty="0"/>
            <a:t>							</a:t>
          </a:r>
          <a:r>
            <a:rPr lang="hu-HU" sz="2000" dirty="0">
              <a:hlinkClick xmlns:r="http://schemas.openxmlformats.org/officeDocument/2006/relationships" r:id="rId5" action="ppaction://hlinksldjump"/>
            </a:rPr>
            <a:t>32.</a:t>
          </a:r>
          <a:endParaRPr lang="hu-HU" sz="2000" b="0" dirty="0"/>
        </a:p>
      </dgm:t>
    </dgm:pt>
    <dgm:pt modelId="{FDE65675-591E-4623-9F78-CFBF4EF4CEB7}" type="parTrans" cxnId="{0C5A7723-15C2-402B-B6E0-EF18B44DA1BD}">
      <dgm:prSet/>
      <dgm:spPr/>
      <dgm:t>
        <a:bodyPr/>
        <a:lstStyle/>
        <a:p>
          <a:endParaRPr lang="hu-HU" sz="1600"/>
        </a:p>
      </dgm:t>
    </dgm:pt>
    <dgm:pt modelId="{6028B53D-7AE6-4D2A-BFBC-A8F4F3F5A78F}" type="sibTrans" cxnId="{0C5A7723-15C2-402B-B6E0-EF18B44DA1BD}">
      <dgm:prSet/>
      <dgm:spPr/>
      <dgm:t>
        <a:bodyPr/>
        <a:lstStyle/>
        <a:p>
          <a:endParaRPr lang="hu-HU" sz="1600"/>
        </a:p>
      </dgm:t>
    </dgm:pt>
    <dgm:pt modelId="{7512F9D9-B870-4CDA-8551-D809F7F7F42D}" type="pres">
      <dgm:prSet presAssocID="{954769CE-A856-4BF3-B5C2-63BA00CCDA6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AF854B2E-7DC7-401B-8F17-D45BADEC8858}" type="pres">
      <dgm:prSet presAssocID="{482CD7AC-8803-4A07-8A8A-91EE068C0D2F}" presName="thickLine" presStyleLbl="alignNode1" presStyleIdx="0" presStyleCnt="5"/>
      <dgm:spPr/>
    </dgm:pt>
    <dgm:pt modelId="{96EEC02B-F079-4ADA-986C-CED819326509}" type="pres">
      <dgm:prSet presAssocID="{482CD7AC-8803-4A07-8A8A-91EE068C0D2F}" presName="horz1" presStyleCnt="0"/>
      <dgm:spPr/>
    </dgm:pt>
    <dgm:pt modelId="{D66A1FFF-28B4-4897-9CA1-013AFD8797F0}" type="pres">
      <dgm:prSet presAssocID="{482CD7AC-8803-4A07-8A8A-91EE068C0D2F}" presName="tx1" presStyleLbl="revTx" presStyleIdx="0" presStyleCnt="5"/>
      <dgm:spPr/>
      <dgm:t>
        <a:bodyPr/>
        <a:lstStyle/>
        <a:p>
          <a:endParaRPr lang="hu-HU"/>
        </a:p>
      </dgm:t>
    </dgm:pt>
    <dgm:pt modelId="{AD1AA6B4-CB0F-49A0-97F2-86D6F8275ADE}" type="pres">
      <dgm:prSet presAssocID="{482CD7AC-8803-4A07-8A8A-91EE068C0D2F}" presName="vert1" presStyleCnt="0"/>
      <dgm:spPr/>
    </dgm:pt>
    <dgm:pt modelId="{40189C81-AAE8-4BEC-89D2-A37F09D71F6E}" type="pres">
      <dgm:prSet presAssocID="{AD108C99-3B56-4F2E-AB6F-6CD47CAC3C34}" presName="thickLine" presStyleLbl="alignNode1" presStyleIdx="1" presStyleCnt="5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hu-HU"/>
        </a:p>
      </dgm:t>
    </dgm:pt>
    <dgm:pt modelId="{55668216-3942-4673-8262-EB83B83A2003}" type="pres">
      <dgm:prSet presAssocID="{AD108C99-3B56-4F2E-AB6F-6CD47CAC3C34}" presName="horz1" presStyleCnt="0"/>
      <dgm:spPr/>
    </dgm:pt>
    <dgm:pt modelId="{7FC84C5C-0090-4989-AF54-DCF8C2C6186B}" type="pres">
      <dgm:prSet presAssocID="{AD108C99-3B56-4F2E-AB6F-6CD47CAC3C34}" presName="tx1" presStyleLbl="revTx" presStyleIdx="1" presStyleCnt="5"/>
      <dgm:spPr/>
      <dgm:t>
        <a:bodyPr/>
        <a:lstStyle/>
        <a:p>
          <a:endParaRPr lang="hu-HU"/>
        </a:p>
      </dgm:t>
    </dgm:pt>
    <dgm:pt modelId="{D41E13E5-8FBA-4414-A14C-13EB51215B15}" type="pres">
      <dgm:prSet presAssocID="{AD108C99-3B56-4F2E-AB6F-6CD47CAC3C34}" presName="vert1" presStyleCnt="0"/>
      <dgm:spPr/>
    </dgm:pt>
    <dgm:pt modelId="{4C600EDF-38D0-4D24-ACF1-DD4F58F233E3}" type="pres">
      <dgm:prSet presAssocID="{A35453EF-C54B-4892-AC5F-6160F67811BE}" presName="thickLine" presStyleLbl="alignNode1" presStyleIdx="2" presStyleCnt="5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hu-HU"/>
        </a:p>
      </dgm:t>
    </dgm:pt>
    <dgm:pt modelId="{2E16A431-EC11-4ED3-9BFB-E429A79D8439}" type="pres">
      <dgm:prSet presAssocID="{A35453EF-C54B-4892-AC5F-6160F67811BE}" presName="horz1" presStyleCnt="0"/>
      <dgm:spPr/>
    </dgm:pt>
    <dgm:pt modelId="{2D1CB1A1-F423-407A-812B-8572473BE2F9}" type="pres">
      <dgm:prSet presAssocID="{A35453EF-C54B-4892-AC5F-6160F67811BE}" presName="tx1" presStyleLbl="revTx" presStyleIdx="2" presStyleCnt="5"/>
      <dgm:spPr/>
      <dgm:t>
        <a:bodyPr/>
        <a:lstStyle/>
        <a:p>
          <a:endParaRPr lang="hu-HU"/>
        </a:p>
      </dgm:t>
    </dgm:pt>
    <dgm:pt modelId="{1A1232D4-88FF-4B90-9FBC-F63B09564D13}" type="pres">
      <dgm:prSet presAssocID="{A35453EF-C54B-4892-AC5F-6160F67811BE}" presName="vert1" presStyleCnt="0"/>
      <dgm:spPr/>
    </dgm:pt>
    <dgm:pt modelId="{D7B48CD0-FED5-4E75-A286-91626C864FE6}" type="pres">
      <dgm:prSet presAssocID="{143AE8CB-7D00-4B29-9578-8361CD18E588}" presName="thickLine" presStyleLbl="alignNode1" presStyleIdx="3" presStyleCnt="5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hu-HU"/>
        </a:p>
      </dgm:t>
    </dgm:pt>
    <dgm:pt modelId="{86DD2085-4D62-4E01-A3D0-3A926100923C}" type="pres">
      <dgm:prSet presAssocID="{143AE8CB-7D00-4B29-9578-8361CD18E588}" presName="horz1" presStyleCnt="0"/>
      <dgm:spPr/>
    </dgm:pt>
    <dgm:pt modelId="{17F8C976-8A81-4C0C-8DA2-EA6835E52A3C}" type="pres">
      <dgm:prSet presAssocID="{143AE8CB-7D00-4B29-9578-8361CD18E588}" presName="tx1" presStyleLbl="revTx" presStyleIdx="3" presStyleCnt="5"/>
      <dgm:spPr/>
      <dgm:t>
        <a:bodyPr/>
        <a:lstStyle/>
        <a:p>
          <a:endParaRPr lang="hu-HU"/>
        </a:p>
      </dgm:t>
    </dgm:pt>
    <dgm:pt modelId="{FB78CCF7-9620-4527-BDEB-1FFA1FE9EB8C}" type="pres">
      <dgm:prSet presAssocID="{143AE8CB-7D00-4B29-9578-8361CD18E588}" presName="vert1" presStyleCnt="0"/>
      <dgm:spPr/>
    </dgm:pt>
    <dgm:pt modelId="{019CBE2B-E78E-402F-A069-44CBC9D6E289}" type="pres">
      <dgm:prSet presAssocID="{78BEA23A-7ED8-4BA2-9DE3-2D60363D677C}" presName="thickLine" presStyleLbl="alignNode1" presStyleIdx="4" presStyleCnt="5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hu-HU"/>
        </a:p>
      </dgm:t>
    </dgm:pt>
    <dgm:pt modelId="{6214F16F-7FEF-44B5-8220-0D4746B88F84}" type="pres">
      <dgm:prSet presAssocID="{78BEA23A-7ED8-4BA2-9DE3-2D60363D677C}" presName="horz1" presStyleCnt="0"/>
      <dgm:spPr/>
    </dgm:pt>
    <dgm:pt modelId="{718613BD-8981-43E7-B068-E247342BA3F5}" type="pres">
      <dgm:prSet presAssocID="{78BEA23A-7ED8-4BA2-9DE3-2D60363D677C}" presName="tx1" presStyleLbl="revTx" presStyleIdx="4" presStyleCnt="5"/>
      <dgm:spPr/>
      <dgm:t>
        <a:bodyPr/>
        <a:lstStyle/>
        <a:p>
          <a:endParaRPr lang="hu-HU"/>
        </a:p>
      </dgm:t>
    </dgm:pt>
    <dgm:pt modelId="{F00E1F02-AEE7-49DF-9348-584A17BB4A96}" type="pres">
      <dgm:prSet presAssocID="{78BEA23A-7ED8-4BA2-9DE3-2D60363D677C}" presName="vert1" presStyleCnt="0"/>
      <dgm:spPr/>
    </dgm:pt>
  </dgm:ptLst>
  <dgm:cxnLst>
    <dgm:cxn modelId="{928E114B-A420-4799-B28B-90B705C9A679}" srcId="{954769CE-A856-4BF3-B5C2-63BA00CCDA64}" destId="{A35453EF-C54B-4892-AC5F-6160F67811BE}" srcOrd="2" destOrd="0" parTransId="{28A1A7C5-6DF5-40E9-94B3-FAA492CA2791}" sibTransId="{0B6B1A71-C531-4083-AAC5-D70DEFA367EA}"/>
    <dgm:cxn modelId="{07EDB6D3-E31E-4BF8-B45B-97A81C027DF1}" type="presOf" srcId="{AD108C99-3B56-4F2E-AB6F-6CD47CAC3C34}" destId="{7FC84C5C-0090-4989-AF54-DCF8C2C6186B}" srcOrd="0" destOrd="0" presId="urn:microsoft.com/office/officeart/2008/layout/LinedList"/>
    <dgm:cxn modelId="{6692BDBE-17B8-4757-89F2-8E8C03AAA008}" srcId="{954769CE-A856-4BF3-B5C2-63BA00CCDA64}" destId="{AD108C99-3B56-4F2E-AB6F-6CD47CAC3C34}" srcOrd="1" destOrd="0" parTransId="{D7E290BB-5182-41FF-8DA5-E3C54FA33FE0}" sibTransId="{86846A8F-2B7F-454B-A751-A87D271CBE0F}"/>
    <dgm:cxn modelId="{1BC74836-48AA-4057-8548-222E525CD883}" type="presOf" srcId="{482CD7AC-8803-4A07-8A8A-91EE068C0D2F}" destId="{D66A1FFF-28B4-4897-9CA1-013AFD8797F0}" srcOrd="0" destOrd="0" presId="urn:microsoft.com/office/officeart/2008/layout/LinedList"/>
    <dgm:cxn modelId="{0C5A7723-15C2-402B-B6E0-EF18B44DA1BD}" srcId="{954769CE-A856-4BF3-B5C2-63BA00CCDA64}" destId="{78BEA23A-7ED8-4BA2-9DE3-2D60363D677C}" srcOrd="4" destOrd="0" parTransId="{FDE65675-591E-4623-9F78-CFBF4EF4CEB7}" sibTransId="{6028B53D-7AE6-4D2A-BFBC-A8F4F3F5A78F}"/>
    <dgm:cxn modelId="{2128929F-8FD4-4E34-A4DA-EEDB0339A627}" srcId="{954769CE-A856-4BF3-B5C2-63BA00CCDA64}" destId="{143AE8CB-7D00-4B29-9578-8361CD18E588}" srcOrd="3" destOrd="0" parTransId="{F71580A4-B04A-4656-9CA4-EDBF09DF8DB4}" sibTransId="{E36C3C92-C103-4380-8B1B-D933FB6792C1}"/>
    <dgm:cxn modelId="{2E4801E8-D076-4233-80C0-54BAA9CA53A2}" type="presOf" srcId="{954769CE-A856-4BF3-B5C2-63BA00CCDA64}" destId="{7512F9D9-B870-4CDA-8551-D809F7F7F42D}" srcOrd="0" destOrd="0" presId="urn:microsoft.com/office/officeart/2008/layout/LinedList"/>
    <dgm:cxn modelId="{26D00065-E488-4273-AA88-5DD1DCFA90CE}" type="presOf" srcId="{143AE8CB-7D00-4B29-9578-8361CD18E588}" destId="{17F8C976-8A81-4C0C-8DA2-EA6835E52A3C}" srcOrd="0" destOrd="0" presId="urn:microsoft.com/office/officeart/2008/layout/LinedList"/>
    <dgm:cxn modelId="{66135680-1366-4F3D-B5FA-BEA940B6F1FE}" type="presOf" srcId="{78BEA23A-7ED8-4BA2-9DE3-2D60363D677C}" destId="{718613BD-8981-43E7-B068-E247342BA3F5}" srcOrd="0" destOrd="0" presId="urn:microsoft.com/office/officeart/2008/layout/LinedList"/>
    <dgm:cxn modelId="{B26DA390-92CB-47D8-813F-270F8E33BE13}" srcId="{954769CE-A856-4BF3-B5C2-63BA00CCDA64}" destId="{482CD7AC-8803-4A07-8A8A-91EE068C0D2F}" srcOrd="0" destOrd="0" parTransId="{C1C09B26-A4D9-47E3-8BDC-58811E28FFD3}" sibTransId="{0046FB76-8B26-449B-A6BF-FDA35933D25B}"/>
    <dgm:cxn modelId="{D861C810-3D26-44ED-8BD0-C4EE7D223F17}" type="presOf" srcId="{A35453EF-C54B-4892-AC5F-6160F67811BE}" destId="{2D1CB1A1-F423-407A-812B-8572473BE2F9}" srcOrd="0" destOrd="0" presId="urn:microsoft.com/office/officeart/2008/layout/LinedList"/>
    <dgm:cxn modelId="{BE0EA581-7174-4FF6-AB24-60D0B6E30E9F}" type="presParOf" srcId="{7512F9D9-B870-4CDA-8551-D809F7F7F42D}" destId="{AF854B2E-7DC7-401B-8F17-D45BADEC8858}" srcOrd="0" destOrd="0" presId="urn:microsoft.com/office/officeart/2008/layout/LinedList"/>
    <dgm:cxn modelId="{5508580A-A4FB-4BF0-88B5-16863B631BA2}" type="presParOf" srcId="{7512F9D9-B870-4CDA-8551-D809F7F7F42D}" destId="{96EEC02B-F079-4ADA-986C-CED819326509}" srcOrd="1" destOrd="0" presId="urn:microsoft.com/office/officeart/2008/layout/LinedList"/>
    <dgm:cxn modelId="{3249BC18-0685-474C-8475-83FE24394871}" type="presParOf" srcId="{96EEC02B-F079-4ADA-986C-CED819326509}" destId="{D66A1FFF-28B4-4897-9CA1-013AFD8797F0}" srcOrd="0" destOrd="0" presId="urn:microsoft.com/office/officeart/2008/layout/LinedList"/>
    <dgm:cxn modelId="{75B8635D-0B19-4056-B65E-5F25604513A5}" type="presParOf" srcId="{96EEC02B-F079-4ADA-986C-CED819326509}" destId="{AD1AA6B4-CB0F-49A0-97F2-86D6F8275ADE}" srcOrd="1" destOrd="0" presId="urn:microsoft.com/office/officeart/2008/layout/LinedList"/>
    <dgm:cxn modelId="{5B5DF027-78DE-4360-BD86-E2A28223458B}" type="presParOf" srcId="{7512F9D9-B870-4CDA-8551-D809F7F7F42D}" destId="{40189C81-AAE8-4BEC-89D2-A37F09D71F6E}" srcOrd="2" destOrd="0" presId="urn:microsoft.com/office/officeart/2008/layout/LinedList"/>
    <dgm:cxn modelId="{B774095F-1AF7-4911-9BAD-A947BEB46724}" type="presParOf" srcId="{7512F9D9-B870-4CDA-8551-D809F7F7F42D}" destId="{55668216-3942-4673-8262-EB83B83A2003}" srcOrd="3" destOrd="0" presId="urn:microsoft.com/office/officeart/2008/layout/LinedList"/>
    <dgm:cxn modelId="{99E02EFF-2F89-4555-8E57-6FEA77EF341B}" type="presParOf" srcId="{55668216-3942-4673-8262-EB83B83A2003}" destId="{7FC84C5C-0090-4989-AF54-DCF8C2C6186B}" srcOrd="0" destOrd="0" presId="urn:microsoft.com/office/officeart/2008/layout/LinedList"/>
    <dgm:cxn modelId="{5DF6F3F9-6D1F-4817-9ECC-6D1EFA3E7B9A}" type="presParOf" srcId="{55668216-3942-4673-8262-EB83B83A2003}" destId="{D41E13E5-8FBA-4414-A14C-13EB51215B15}" srcOrd="1" destOrd="0" presId="urn:microsoft.com/office/officeart/2008/layout/LinedList"/>
    <dgm:cxn modelId="{07C3B3E5-8336-4331-8A21-7A232BA53251}" type="presParOf" srcId="{7512F9D9-B870-4CDA-8551-D809F7F7F42D}" destId="{4C600EDF-38D0-4D24-ACF1-DD4F58F233E3}" srcOrd="4" destOrd="0" presId="urn:microsoft.com/office/officeart/2008/layout/LinedList"/>
    <dgm:cxn modelId="{4BA7D3FD-86BA-4201-B52B-D0329C3C1F9A}" type="presParOf" srcId="{7512F9D9-B870-4CDA-8551-D809F7F7F42D}" destId="{2E16A431-EC11-4ED3-9BFB-E429A79D8439}" srcOrd="5" destOrd="0" presId="urn:microsoft.com/office/officeart/2008/layout/LinedList"/>
    <dgm:cxn modelId="{F8DB2684-46F6-492B-AAB9-6E479A07C100}" type="presParOf" srcId="{2E16A431-EC11-4ED3-9BFB-E429A79D8439}" destId="{2D1CB1A1-F423-407A-812B-8572473BE2F9}" srcOrd="0" destOrd="0" presId="urn:microsoft.com/office/officeart/2008/layout/LinedList"/>
    <dgm:cxn modelId="{7196CC3A-830F-4ECE-A91F-3EE806340CC9}" type="presParOf" srcId="{2E16A431-EC11-4ED3-9BFB-E429A79D8439}" destId="{1A1232D4-88FF-4B90-9FBC-F63B09564D13}" srcOrd="1" destOrd="0" presId="urn:microsoft.com/office/officeart/2008/layout/LinedList"/>
    <dgm:cxn modelId="{E5ECB4BF-FCC4-4C18-A94C-555530905790}" type="presParOf" srcId="{7512F9D9-B870-4CDA-8551-D809F7F7F42D}" destId="{D7B48CD0-FED5-4E75-A286-91626C864FE6}" srcOrd="6" destOrd="0" presId="urn:microsoft.com/office/officeart/2008/layout/LinedList"/>
    <dgm:cxn modelId="{8F2073EA-CF36-4A9D-8642-239FC0050DE8}" type="presParOf" srcId="{7512F9D9-B870-4CDA-8551-D809F7F7F42D}" destId="{86DD2085-4D62-4E01-A3D0-3A926100923C}" srcOrd="7" destOrd="0" presId="urn:microsoft.com/office/officeart/2008/layout/LinedList"/>
    <dgm:cxn modelId="{195B226A-C202-4224-AFDD-71922C31E733}" type="presParOf" srcId="{86DD2085-4D62-4E01-A3D0-3A926100923C}" destId="{17F8C976-8A81-4C0C-8DA2-EA6835E52A3C}" srcOrd="0" destOrd="0" presId="urn:microsoft.com/office/officeart/2008/layout/LinedList"/>
    <dgm:cxn modelId="{9D34C0B1-AAD6-47D0-B251-C8785854B74E}" type="presParOf" srcId="{86DD2085-4D62-4E01-A3D0-3A926100923C}" destId="{FB78CCF7-9620-4527-BDEB-1FFA1FE9EB8C}" srcOrd="1" destOrd="0" presId="urn:microsoft.com/office/officeart/2008/layout/LinedList"/>
    <dgm:cxn modelId="{1D427B89-AD24-40FF-AA1F-894B0791A16D}" type="presParOf" srcId="{7512F9D9-B870-4CDA-8551-D809F7F7F42D}" destId="{019CBE2B-E78E-402F-A069-44CBC9D6E289}" srcOrd="8" destOrd="0" presId="urn:microsoft.com/office/officeart/2008/layout/LinedList"/>
    <dgm:cxn modelId="{61109160-D87B-4877-A0E0-46BDEDFB8E7F}" type="presParOf" srcId="{7512F9D9-B870-4CDA-8551-D809F7F7F42D}" destId="{6214F16F-7FEF-44B5-8220-0D4746B88F84}" srcOrd="9" destOrd="0" presId="urn:microsoft.com/office/officeart/2008/layout/LinedList"/>
    <dgm:cxn modelId="{284C1EAC-C875-415C-AE06-8FE213ABFD07}" type="presParOf" srcId="{6214F16F-7FEF-44B5-8220-0D4746B88F84}" destId="{718613BD-8981-43E7-B068-E247342BA3F5}" srcOrd="0" destOrd="0" presId="urn:microsoft.com/office/officeart/2008/layout/LinedList"/>
    <dgm:cxn modelId="{9B857CE2-0E87-4186-89DE-C67515556B36}" type="presParOf" srcId="{6214F16F-7FEF-44B5-8220-0D4746B88F84}" destId="{F00E1F02-AEE7-49DF-9348-584A17BB4A96}" srcOrd="1" destOrd="0" presId="urn:microsoft.com/office/officeart/2008/layout/LinedList"/>
  </dgm:cxnLst>
  <dgm:bg/>
  <dgm:whole>
    <a:ln>
      <a:solidFill>
        <a:schemeClr val="tx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F5C01A-CBBB-432C-9689-DB21282C0036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4EC2BDA-2633-4456-95BC-ECD35B10C311}">
      <dgm:prSet phldrT="[Szöveg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hu-HU" sz="1100" b="1" dirty="0">
              <a:latin typeface="+mn-lt"/>
              <a:cs typeface="Arial" panose="020B0604020202020204" pitchFamily="34" charset="0"/>
            </a:rPr>
            <a:t>motiváció, nyitottság erősítése</a:t>
          </a:r>
        </a:p>
      </dgm:t>
    </dgm:pt>
    <dgm:pt modelId="{D95D2A47-FCD0-48F0-BF43-BDD129362206}" type="parTrans" cxnId="{76E52792-5A8A-49AA-9BE1-D259A8312312}">
      <dgm:prSet/>
      <dgm:spPr/>
      <dgm:t>
        <a:bodyPr/>
        <a:lstStyle/>
        <a:p>
          <a:endParaRPr lang="hu-HU" sz="1100" b="1">
            <a:latin typeface="+mn-lt"/>
            <a:cs typeface="Arial" panose="020B0604020202020204" pitchFamily="34" charset="0"/>
          </a:endParaRPr>
        </a:p>
      </dgm:t>
    </dgm:pt>
    <dgm:pt modelId="{65AEB4C8-C982-41BE-8CE4-FF87FA9525D4}" type="sibTrans" cxnId="{76E52792-5A8A-49AA-9BE1-D259A8312312}">
      <dgm:prSet/>
      <dgm:spPr/>
      <dgm:t>
        <a:bodyPr/>
        <a:lstStyle/>
        <a:p>
          <a:endParaRPr lang="hu-HU" sz="1100" b="1">
            <a:latin typeface="+mn-lt"/>
            <a:cs typeface="Arial" panose="020B0604020202020204" pitchFamily="34" charset="0"/>
          </a:endParaRPr>
        </a:p>
      </dgm:t>
    </dgm:pt>
    <dgm:pt modelId="{8F80EAD9-7825-4ECF-A45C-385066B3877F}">
      <dgm:prSet phldrT="[Szöveg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hu-HU" sz="1100" b="1">
              <a:latin typeface="+mn-lt"/>
              <a:cs typeface="Arial" panose="020B0604020202020204" pitchFamily="34" charset="0"/>
            </a:rPr>
            <a:t>digitális kompetenciák fejlesztése</a:t>
          </a:r>
        </a:p>
      </dgm:t>
    </dgm:pt>
    <dgm:pt modelId="{66B8C263-E71B-4B13-AF71-D434AC2120B4}" type="parTrans" cxnId="{95BB4D8B-915B-419A-9A8E-E7292287E334}">
      <dgm:prSet/>
      <dgm:spPr/>
      <dgm:t>
        <a:bodyPr/>
        <a:lstStyle/>
        <a:p>
          <a:endParaRPr lang="hu-HU" sz="1100" b="1">
            <a:latin typeface="+mn-lt"/>
            <a:cs typeface="Arial" panose="020B0604020202020204" pitchFamily="34" charset="0"/>
          </a:endParaRPr>
        </a:p>
      </dgm:t>
    </dgm:pt>
    <dgm:pt modelId="{CF03E286-C6CE-4D46-A9F7-6377605E2EBE}" type="sibTrans" cxnId="{95BB4D8B-915B-419A-9A8E-E7292287E334}">
      <dgm:prSet/>
      <dgm:spPr/>
      <dgm:t>
        <a:bodyPr/>
        <a:lstStyle/>
        <a:p>
          <a:endParaRPr lang="hu-HU" sz="1100" b="1">
            <a:latin typeface="+mn-lt"/>
            <a:cs typeface="Arial" panose="020B0604020202020204" pitchFamily="34" charset="0"/>
          </a:endParaRPr>
        </a:p>
      </dgm:t>
    </dgm:pt>
    <dgm:pt modelId="{CA7F7F0E-C8AB-4D1E-97EE-29843F47363A}">
      <dgm:prSet phldrT="[Szöveg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hu-HU" sz="1100" b="1" dirty="0">
              <a:latin typeface="+mn-lt"/>
              <a:cs typeface="Arial" panose="020B0604020202020204" pitchFamily="34" charset="0"/>
            </a:rPr>
            <a:t>innovatív technológiák</a:t>
          </a:r>
        </a:p>
      </dgm:t>
    </dgm:pt>
    <dgm:pt modelId="{29ED8AE7-F94D-4E3F-8CD0-7311945FE9F2}" type="parTrans" cxnId="{A4C40363-3771-4C7A-A1F0-D15F66801466}">
      <dgm:prSet/>
      <dgm:spPr/>
      <dgm:t>
        <a:bodyPr/>
        <a:lstStyle/>
        <a:p>
          <a:endParaRPr lang="hu-HU" sz="1100" b="1">
            <a:latin typeface="+mn-lt"/>
            <a:cs typeface="Arial" panose="020B0604020202020204" pitchFamily="34" charset="0"/>
          </a:endParaRPr>
        </a:p>
      </dgm:t>
    </dgm:pt>
    <dgm:pt modelId="{6973B477-F662-42F9-8013-467E30B43266}" type="sibTrans" cxnId="{A4C40363-3771-4C7A-A1F0-D15F66801466}">
      <dgm:prSet/>
      <dgm:spPr/>
      <dgm:t>
        <a:bodyPr/>
        <a:lstStyle/>
        <a:p>
          <a:endParaRPr lang="hu-HU" sz="1100" b="1">
            <a:latin typeface="+mn-lt"/>
            <a:cs typeface="Arial" panose="020B0604020202020204" pitchFamily="34" charset="0"/>
          </a:endParaRPr>
        </a:p>
      </dgm:t>
    </dgm:pt>
    <dgm:pt modelId="{AF65D847-24F9-48C4-80CD-1CD94EA977CF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hu-HU" sz="1100" b="1" dirty="0">
              <a:latin typeface="+mn-lt"/>
              <a:cs typeface="Arial" panose="020B0604020202020204" pitchFamily="34" charset="0"/>
            </a:rPr>
            <a:t>e-ügyintézés és online kereskedelem fejlesztése</a:t>
          </a:r>
        </a:p>
      </dgm:t>
    </dgm:pt>
    <dgm:pt modelId="{F55DE7FB-CA32-4CD4-8F39-A56F2CB15B36}" type="parTrans" cxnId="{F5ECE11E-0E52-4527-BF1B-D7A0A17EA93E}">
      <dgm:prSet/>
      <dgm:spPr/>
      <dgm:t>
        <a:bodyPr/>
        <a:lstStyle/>
        <a:p>
          <a:endParaRPr lang="hu-HU" sz="1100" b="1">
            <a:latin typeface="+mn-lt"/>
            <a:cs typeface="Arial" panose="020B0604020202020204" pitchFamily="34" charset="0"/>
          </a:endParaRPr>
        </a:p>
      </dgm:t>
    </dgm:pt>
    <dgm:pt modelId="{4A859312-2375-40C9-90C4-320ED96DEFC7}" type="sibTrans" cxnId="{F5ECE11E-0E52-4527-BF1B-D7A0A17EA93E}">
      <dgm:prSet/>
      <dgm:spPr/>
      <dgm:t>
        <a:bodyPr/>
        <a:lstStyle/>
        <a:p>
          <a:endParaRPr lang="hu-HU" sz="1100" b="1">
            <a:latin typeface="+mn-lt"/>
            <a:cs typeface="Arial" panose="020B0604020202020204" pitchFamily="34" charset="0"/>
          </a:endParaRPr>
        </a:p>
      </dgm:t>
    </dgm:pt>
    <dgm:pt modelId="{E2D18C56-47B8-4C1E-968E-FD2952ACBCB6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hu-HU" sz="1100" b="1">
              <a:latin typeface="+mn-lt"/>
              <a:cs typeface="Arial" panose="020B0604020202020204" pitchFamily="34" charset="0"/>
            </a:rPr>
            <a:t>digitális technológiák integráltsága</a:t>
          </a:r>
        </a:p>
      </dgm:t>
    </dgm:pt>
    <dgm:pt modelId="{7CFCF15B-8665-4D5D-A450-77665636C4A0}" type="parTrans" cxnId="{BD291C0A-E78F-4491-916E-E7E7317DE925}">
      <dgm:prSet/>
      <dgm:spPr/>
      <dgm:t>
        <a:bodyPr/>
        <a:lstStyle/>
        <a:p>
          <a:endParaRPr lang="hu-HU" sz="1100" b="1">
            <a:latin typeface="+mn-lt"/>
            <a:cs typeface="Arial" panose="020B0604020202020204" pitchFamily="34" charset="0"/>
          </a:endParaRPr>
        </a:p>
      </dgm:t>
    </dgm:pt>
    <dgm:pt modelId="{560EBDD6-1E18-4536-B421-2CFC4887CE8A}" type="sibTrans" cxnId="{BD291C0A-E78F-4491-916E-E7E7317DE925}">
      <dgm:prSet/>
      <dgm:spPr/>
      <dgm:t>
        <a:bodyPr/>
        <a:lstStyle/>
        <a:p>
          <a:endParaRPr lang="hu-HU" sz="1100" b="1">
            <a:latin typeface="+mn-lt"/>
            <a:cs typeface="Arial" panose="020B0604020202020204" pitchFamily="34" charset="0"/>
          </a:endParaRPr>
        </a:p>
      </dgm:t>
    </dgm:pt>
    <dgm:pt modelId="{EB3778C7-DE83-479E-A629-C8C786A50A69}" type="pres">
      <dgm:prSet presAssocID="{7DF5C01A-CBBB-432C-9689-DB21282C00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0DC487D-1FDA-411B-914A-B330627CD888}" type="pres">
      <dgm:prSet presAssocID="{34EC2BDA-2633-4456-95BC-ECD35B10C311}" presName="Name8" presStyleCnt="0"/>
      <dgm:spPr/>
    </dgm:pt>
    <dgm:pt modelId="{D36BC62E-BEB1-4432-A72D-DCD6B0442D8E}" type="pres">
      <dgm:prSet presAssocID="{34EC2BDA-2633-4456-95BC-ECD35B10C311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C8C7F2A-A021-4D0A-A287-FAF5C6915C9B}" type="pres">
      <dgm:prSet presAssocID="{34EC2BDA-2633-4456-95BC-ECD35B10C31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8DFCBC1-1DBA-4680-AE91-A190889F3C26}" type="pres">
      <dgm:prSet presAssocID="{8F80EAD9-7825-4ECF-A45C-385066B3877F}" presName="Name8" presStyleCnt="0"/>
      <dgm:spPr/>
    </dgm:pt>
    <dgm:pt modelId="{A1611AA8-5870-429E-939C-D657EA52358E}" type="pres">
      <dgm:prSet presAssocID="{8F80EAD9-7825-4ECF-A45C-385066B3877F}" presName="level" presStyleLbl="node1" presStyleIdx="1" presStyleCnt="5" custScaleY="90909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219EA79-1901-4EF7-BC1B-A9EB5B175CAD}" type="pres">
      <dgm:prSet presAssocID="{8F80EAD9-7825-4ECF-A45C-385066B3877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BAFC6EA-894F-4DDC-9C13-BC17CAA3DF7D}" type="pres">
      <dgm:prSet presAssocID="{AF65D847-24F9-48C4-80CD-1CD94EA977CF}" presName="Name8" presStyleCnt="0"/>
      <dgm:spPr/>
    </dgm:pt>
    <dgm:pt modelId="{B9C2B8AF-0141-4511-8D93-4BBBB8088957}" type="pres">
      <dgm:prSet presAssocID="{AF65D847-24F9-48C4-80CD-1CD94EA977CF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FEE90F7-27DE-4ACB-9CE8-AA058E2AF802}" type="pres">
      <dgm:prSet presAssocID="{AF65D847-24F9-48C4-80CD-1CD94EA977C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B08E15-396B-4394-AF1D-7FD806273CCC}" type="pres">
      <dgm:prSet presAssocID="{E2D18C56-47B8-4C1E-968E-FD2952ACBCB6}" presName="Name8" presStyleCnt="0"/>
      <dgm:spPr/>
    </dgm:pt>
    <dgm:pt modelId="{E84B9BCC-C895-4E36-8AB9-F905737723C9}" type="pres">
      <dgm:prSet presAssocID="{E2D18C56-47B8-4C1E-968E-FD2952ACBCB6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87E5730-95ED-4B0E-A168-AA674DF4B6BA}" type="pres">
      <dgm:prSet presAssocID="{E2D18C56-47B8-4C1E-968E-FD2952ACBC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81BEA5-6804-4699-B573-CBDBA417E394}" type="pres">
      <dgm:prSet presAssocID="{CA7F7F0E-C8AB-4D1E-97EE-29843F47363A}" presName="Name8" presStyleCnt="0"/>
      <dgm:spPr/>
    </dgm:pt>
    <dgm:pt modelId="{6B68F801-017C-4455-8233-DEED03339EB8}" type="pres">
      <dgm:prSet presAssocID="{CA7F7F0E-C8AB-4D1E-97EE-29843F47363A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C51E6E0-1F30-49C4-A6AF-F5441BB1EA20}" type="pres">
      <dgm:prSet presAssocID="{CA7F7F0E-C8AB-4D1E-97EE-29843F47363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7DB64BA-F253-4BA5-A25D-65FDF56C0901}" type="presOf" srcId="{7DF5C01A-CBBB-432C-9689-DB21282C0036}" destId="{EB3778C7-DE83-479E-A629-C8C786A50A69}" srcOrd="0" destOrd="0" presId="urn:microsoft.com/office/officeart/2005/8/layout/pyramid3"/>
    <dgm:cxn modelId="{1727B3B3-6440-4FAF-B69A-C834078A5FCB}" type="presOf" srcId="{8F80EAD9-7825-4ECF-A45C-385066B3877F}" destId="{A1611AA8-5870-429E-939C-D657EA52358E}" srcOrd="0" destOrd="0" presId="urn:microsoft.com/office/officeart/2005/8/layout/pyramid3"/>
    <dgm:cxn modelId="{594B9F07-EFDA-49AD-9D16-BFE77B128318}" type="presOf" srcId="{E2D18C56-47B8-4C1E-968E-FD2952ACBCB6}" destId="{387E5730-95ED-4B0E-A168-AA674DF4B6BA}" srcOrd="1" destOrd="0" presId="urn:microsoft.com/office/officeart/2005/8/layout/pyramid3"/>
    <dgm:cxn modelId="{95BB4D8B-915B-419A-9A8E-E7292287E334}" srcId="{7DF5C01A-CBBB-432C-9689-DB21282C0036}" destId="{8F80EAD9-7825-4ECF-A45C-385066B3877F}" srcOrd="1" destOrd="0" parTransId="{66B8C263-E71B-4B13-AF71-D434AC2120B4}" sibTransId="{CF03E286-C6CE-4D46-A9F7-6377605E2EBE}"/>
    <dgm:cxn modelId="{0BBA2EE2-ECA5-427E-A8DE-B503523146D2}" type="presOf" srcId="{AF65D847-24F9-48C4-80CD-1CD94EA977CF}" destId="{B9C2B8AF-0141-4511-8D93-4BBBB8088957}" srcOrd="0" destOrd="0" presId="urn:microsoft.com/office/officeart/2005/8/layout/pyramid3"/>
    <dgm:cxn modelId="{2BCFA34C-2D47-42F9-A28C-D3F3A45C18A9}" type="presOf" srcId="{34EC2BDA-2633-4456-95BC-ECD35B10C311}" destId="{D36BC62E-BEB1-4432-A72D-DCD6B0442D8E}" srcOrd="0" destOrd="0" presId="urn:microsoft.com/office/officeart/2005/8/layout/pyramid3"/>
    <dgm:cxn modelId="{3D590678-CF88-4A1C-BB58-28C214561872}" type="presOf" srcId="{34EC2BDA-2633-4456-95BC-ECD35B10C311}" destId="{EC8C7F2A-A021-4D0A-A287-FAF5C6915C9B}" srcOrd="1" destOrd="0" presId="urn:microsoft.com/office/officeart/2005/8/layout/pyramid3"/>
    <dgm:cxn modelId="{BD291C0A-E78F-4491-916E-E7E7317DE925}" srcId="{7DF5C01A-CBBB-432C-9689-DB21282C0036}" destId="{E2D18C56-47B8-4C1E-968E-FD2952ACBCB6}" srcOrd="3" destOrd="0" parTransId="{7CFCF15B-8665-4D5D-A450-77665636C4A0}" sibTransId="{560EBDD6-1E18-4536-B421-2CFC4887CE8A}"/>
    <dgm:cxn modelId="{F5ECE11E-0E52-4527-BF1B-D7A0A17EA93E}" srcId="{7DF5C01A-CBBB-432C-9689-DB21282C0036}" destId="{AF65D847-24F9-48C4-80CD-1CD94EA977CF}" srcOrd="2" destOrd="0" parTransId="{F55DE7FB-CA32-4CD4-8F39-A56F2CB15B36}" sibTransId="{4A859312-2375-40C9-90C4-320ED96DEFC7}"/>
    <dgm:cxn modelId="{D5EDC4E9-8CD7-48ED-B48F-4614005A5848}" type="presOf" srcId="{AF65D847-24F9-48C4-80CD-1CD94EA977CF}" destId="{EFEE90F7-27DE-4ACB-9CE8-AA058E2AF802}" srcOrd="1" destOrd="0" presId="urn:microsoft.com/office/officeart/2005/8/layout/pyramid3"/>
    <dgm:cxn modelId="{3AEC6C45-3AB1-49F8-90F9-DC5F91777EC2}" type="presOf" srcId="{CA7F7F0E-C8AB-4D1E-97EE-29843F47363A}" destId="{DC51E6E0-1F30-49C4-A6AF-F5441BB1EA20}" srcOrd="1" destOrd="0" presId="urn:microsoft.com/office/officeart/2005/8/layout/pyramid3"/>
    <dgm:cxn modelId="{E29B1667-E98B-444E-AD1F-478A87881760}" type="presOf" srcId="{E2D18C56-47B8-4C1E-968E-FD2952ACBCB6}" destId="{E84B9BCC-C895-4E36-8AB9-F905737723C9}" srcOrd="0" destOrd="0" presId="urn:microsoft.com/office/officeart/2005/8/layout/pyramid3"/>
    <dgm:cxn modelId="{0F718FF9-F087-42B8-A972-766221C8D50F}" type="presOf" srcId="{CA7F7F0E-C8AB-4D1E-97EE-29843F47363A}" destId="{6B68F801-017C-4455-8233-DEED03339EB8}" srcOrd="0" destOrd="0" presId="urn:microsoft.com/office/officeart/2005/8/layout/pyramid3"/>
    <dgm:cxn modelId="{A4C40363-3771-4C7A-A1F0-D15F66801466}" srcId="{7DF5C01A-CBBB-432C-9689-DB21282C0036}" destId="{CA7F7F0E-C8AB-4D1E-97EE-29843F47363A}" srcOrd="4" destOrd="0" parTransId="{29ED8AE7-F94D-4E3F-8CD0-7311945FE9F2}" sibTransId="{6973B477-F662-42F9-8013-467E30B43266}"/>
    <dgm:cxn modelId="{76E52792-5A8A-49AA-9BE1-D259A8312312}" srcId="{7DF5C01A-CBBB-432C-9689-DB21282C0036}" destId="{34EC2BDA-2633-4456-95BC-ECD35B10C311}" srcOrd="0" destOrd="0" parTransId="{D95D2A47-FCD0-48F0-BF43-BDD129362206}" sibTransId="{65AEB4C8-C982-41BE-8CE4-FF87FA9525D4}"/>
    <dgm:cxn modelId="{9ED83473-DFE6-4F29-A5D3-D3DA31B3F0CA}" type="presOf" srcId="{8F80EAD9-7825-4ECF-A45C-385066B3877F}" destId="{F219EA79-1901-4EF7-BC1B-A9EB5B175CAD}" srcOrd="1" destOrd="0" presId="urn:microsoft.com/office/officeart/2005/8/layout/pyramid3"/>
    <dgm:cxn modelId="{0826ADCA-3DE8-42B1-998D-5DFCCA8B2E96}" type="presParOf" srcId="{EB3778C7-DE83-479E-A629-C8C786A50A69}" destId="{A0DC487D-1FDA-411B-914A-B330627CD888}" srcOrd="0" destOrd="0" presId="urn:microsoft.com/office/officeart/2005/8/layout/pyramid3"/>
    <dgm:cxn modelId="{997E747E-CE8A-49DE-B3D3-1413295C2ADB}" type="presParOf" srcId="{A0DC487D-1FDA-411B-914A-B330627CD888}" destId="{D36BC62E-BEB1-4432-A72D-DCD6B0442D8E}" srcOrd="0" destOrd="0" presId="urn:microsoft.com/office/officeart/2005/8/layout/pyramid3"/>
    <dgm:cxn modelId="{ACF6377E-1848-4171-AC7F-C1B0549EC006}" type="presParOf" srcId="{A0DC487D-1FDA-411B-914A-B330627CD888}" destId="{EC8C7F2A-A021-4D0A-A287-FAF5C6915C9B}" srcOrd="1" destOrd="0" presId="urn:microsoft.com/office/officeart/2005/8/layout/pyramid3"/>
    <dgm:cxn modelId="{3C2B2044-F871-42D0-ABB4-CC44A80F986C}" type="presParOf" srcId="{EB3778C7-DE83-479E-A629-C8C786A50A69}" destId="{B8DFCBC1-1DBA-4680-AE91-A190889F3C26}" srcOrd="1" destOrd="0" presId="urn:microsoft.com/office/officeart/2005/8/layout/pyramid3"/>
    <dgm:cxn modelId="{8C30CAC7-9204-4C07-9B79-0ECE948F6BC3}" type="presParOf" srcId="{B8DFCBC1-1DBA-4680-AE91-A190889F3C26}" destId="{A1611AA8-5870-429E-939C-D657EA52358E}" srcOrd="0" destOrd="0" presId="urn:microsoft.com/office/officeart/2005/8/layout/pyramid3"/>
    <dgm:cxn modelId="{6580747B-4D9C-4B22-8D82-EF2C07773F8A}" type="presParOf" srcId="{B8DFCBC1-1DBA-4680-AE91-A190889F3C26}" destId="{F219EA79-1901-4EF7-BC1B-A9EB5B175CAD}" srcOrd="1" destOrd="0" presId="urn:microsoft.com/office/officeart/2005/8/layout/pyramid3"/>
    <dgm:cxn modelId="{42622E72-B3CB-401D-8CCB-C8FFFDBD715C}" type="presParOf" srcId="{EB3778C7-DE83-479E-A629-C8C786A50A69}" destId="{6BAFC6EA-894F-4DDC-9C13-BC17CAA3DF7D}" srcOrd="2" destOrd="0" presId="urn:microsoft.com/office/officeart/2005/8/layout/pyramid3"/>
    <dgm:cxn modelId="{60B91802-B96D-4C76-9A97-F0B433CBE7BA}" type="presParOf" srcId="{6BAFC6EA-894F-4DDC-9C13-BC17CAA3DF7D}" destId="{B9C2B8AF-0141-4511-8D93-4BBBB8088957}" srcOrd="0" destOrd="0" presId="urn:microsoft.com/office/officeart/2005/8/layout/pyramid3"/>
    <dgm:cxn modelId="{51BF5C45-5CA6-4B84-B295-A03E3D21CBE0}" type="presParOf" srcId="{6BAFC6EA-894F-4DDC-9C13-BC17CAA3DF7D}" destId="{EFEE90F7-27DE-4ACB-9CE8-AA058E2AF802}" srcOrd="1" destOrd="0" presId="urn:microsoft.com/office/officeart/2005/8/layout/pyramid3"/>
    <dgm:cxn modelId="{09B7037E-F4C2-48EA-8EEF-08F0CA9297EC}" type="presParOf" srcId="{EB3778C7-DE83-479E-A629-C8C786A50A69}" destId="{B3B08E15-396B-4394-AF1D-7FD806273CCC}" srcOrd="3" destOrd="0" presId="urn:microsoft.com/office/officeart/2005/8/layout/pyramid3"/>
    <dgm:cxn modelId="{9E2289EA-7547-4835-A4D2-59113738B58C}" type="presParOf" srcId="{B3B08E15-396B-4394-AF1D-7FD806273CCC}" destId="{E84B9BCC-C895-4E36-8AB9-F905737723C9}" srcOrd="0" destOrd="0" presId="urn:microsoft.com/office/officeart/2005/8/layout/pyramid3"/>
    <dgm:cxn modelId="{4FC6231F-E585-483B-B44E-4D8E9AC1479C}" type="presParOf" srcId="{B3B08E15-396B-4394-AF1D-7FD806273CCC}" destId="{387E5730-95ED-4B0E-A168-AA674DF4B6BA}" srcOrd="1" destOrd="0" presId="urn:microsoft.com/office/officeart/2005/8/layout/pyramid3"/>
    <dgm:cxn modelId="{E2FD0EF6-71E4-4555-BBCB-1B7D460E0831}" type="presParOf" srcId="{EB3778C7-DE83-479E-A629-C8C786A50A69}" destId="{D581BEA5-6804-4699-B573-CBDBA417E394}" srcOrd="4" destOrd="0" presId="urn:microsoft.com/office/officeart/2005/8/layout/pyramid3"/>
    <dgm:cxn modelId="{3C37B74E-78D0-4BCB-82B9-5B0B89BBDA85}" type="presParOf" srcId="{D581BEA5-6804-4699-B573-CBDBA417E394}" destId="{6B68F801-017C-4455-8233-DEED03339EB8}" srcOrd="0" destOrd="0" presId="urn:microsoft.com/office/officeart/2005/8/layout/pyramid3"/>
    <dgm:cxn modelId="{0F4CED86-CA07-461A-86B0-000100507E59}" type="presParOf" srcId="{D581BEA5-6804-4699-B573-CBDBA417E394}" destId="{DC51E6E0-1F30-49C4-A6AF-F5441BB1EA20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54B2E-7DC7-401B-8F17-D45BADEC8858}">
      <dsp:nvSpPr>
        <dsp:cNvPr id="0" name=""/>
        <dsp:cNvSpPr/>
      </dsp:nvSpPr>
      <dsp:spPr>
        <a:xfrm>
          <a:off x="0" y="506"/>
          <a:ext cx="1145690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A1FFF-28B4-4897-9CA1-013AFD8797F0}">
      <dsp:nvSpPr>
        <dsp:cNvPr id="0" name=""/>
        <dsp:cNvSpPr/>
      </dsp:nvSpPr>
      <dsp:spPr>
        <a:xfrm>
          <a:off x="0" y="506"/>
          <a:ext cx="11456904" cy="829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354013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tabLst>
              <a:tab pos="10947400" algn="r"/>
            </a:tabLst>
          </a:pPr>
          <a:r>
            <a:rPr lang="hu-HU" sz="2000" kern="1200" dirty="0"/>
            <a:t>1. </a:t>
          </a:r>
          <a:r>
            <a:rPr lang="hu-HU" sz="2000" kern="1200" dirty="0" smtClean="0"/>
            <a:t> Bevezetés</a:t>
          </a:r>
          <a:r>
            <a:rPr lang="hu-HU" sz="2000" b="0" kern="1200" dirty="0"/>
            <a:t>	</a:t>
          </a:r>
          <a:r>
            <a:rPr lang="hu-HU" sz="2000" b="0" kern="1200" dirty="0">
              <a:hlinkClick xmlns:r="http://schemas.openxmlformats.org/officeDocument/2006/relationships" r:id="" action="ppaction://hlinksldjump"/>
            </a:rPr>
            <a:t>3.</a:t>
          </a:r>
          <a:endParaRPr lang="hu-HU" sz="2000" b="0" kern="1200" dirty="0"/>
        </a:p>
      </dsp:txBody>
      <dsp:txXfrm>
        <a:off x="0" y="506"/>
        <a:ext cx="11456904" cy="829976"/>
      </dsp:txXfrm>
    </dsp:sp>
    <dsp:sp modelId="{40189C81-AAE8-4BEC-89D2-A37F09D71F6E}">
      <dsp:nvSpPr>
        <dsp:cNvPr id="0" name=""/>
        <dsp:cNvSpPr/>
      </dsp:nvSpPr>
      <dsp:spPr>
        <a:xfrm>
          <a:off x="0" y="830483"/>
          <a:ext cx="1145690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84C5C-0090-4989-AF54-DCF8C2C6186B}">
      <dsp:nvSpPr>
        <dsp:cNvPr id="0" name=""/>
        <dsp:cNvSpPr/>
      </dsp:nvSpPr>
      <dsp:spPr>
        <a:xfrm>
          <a:off x="0" y="830483"/>
          <a:ext cx="11456904" cy="829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354013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tabLst>
              <a:tab pos="10948988" algn="r"/>
            </a:tabLst>
          </a:pPr>
          <a:r>
            <a:rPr lang="hu-HU" sz="2000" kern="1200" dirty="0"/>
            <a:t>2.  Nemzetközi és hazai szakirodalmi források feldolgozása </a:t>
          </a:r>
          <a:r>
            <a:rPr lang="hu-HU" sz="2000" b="0" kern="1200" dirty="0"/>
            <a:t>	</a:t>
          </a:r>
          <a:r>
            <a:rPr lang="hu-HU" sz="2000" b="0" kern="1200" dirty="0">
              <a:hlinkClick xmlns:r="http://schemas.openxmlformats.org/officeDocument/2006/relationships" r:id="" action="ppaction://hlinksldjump"/>
            </a:rPr>
            <a:t>10.</a:t>
          </a:r>
          <a:endParaRPr lang="hu-HU" sz="2000" b="0" kern="1200" dirty="0"/>
        </a:p>
      </dsp:txBody>
      <dsp:txXfrm>
        <a:off x="0" y="830483"/>
        <a:ext cx="11456904" cy="829976"/>
      </dsp:txXfrm>
    </dsp:sp>
    <dsp:sp modelId="{4C600EDF-38D0-4D24-ACF1-DD4F58F233E3}">
      <dsp:nvSpPr>
        <dsp:cNvPr id="0" name=""/>
        <dsp:cNvSpPr/>
      </dsp:nvSpPr>
      <dsp:spPr>
        <a:xfrm>
          <a:off x="0" y="1660459"/>
          <a:ext cx="1145690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CB1A1-F423-407A-812B-8572473BE2F9}">
      <dsp:nvSpPr>
        <dsp:cNvPr id="0" name=""/>
        <dsp:cNvSpPr/>
      </dsp:nvSpPr>
      <dsp:spPr>
        <a:xfrm>
          <a:off x="0" y="1660459"/>
          <a:ext cx="11456904" cy="829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35560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tabLst>
              <a:tab pos="10947400" algn="r"/>
            </a:tabLst>
          </a:pPr>
          <a:r>
            <a:rPr lang="hu-HU" sz="2000" kern="1200" dirty="0"/>
            <a:t>3.  </a:t>
          </a:r>
          <a:r>
            <a:rPr lang="pt-BR" sz="2000" kern="1200" dirty="0"/>
            <a:t>A primer kvantitatív kutatás eredményeinek bemutatása</a:t>
          </a:r>
          <a:r>
            <a:rPr lang="hu-HU" sz="2000" kern="1200" dirty="0"/>
            <a:t>	</a:t>
          </a:r>
          <a:r>
            <a:rPr lang="hu-HU" sz="2000" kern="1200" dirty="0">
              <a:hlinkClick xmlns:r="http://schemas.openxmlformats.org/officeDocument/2006/relationships" r:id="" action="ppaction://hlinksldjump"/>
            </a:rPr>
            <a:t>14</a:t>
          </a:r>
          <a:r>
            <a:rPr lang="hu-HU" sz="2000" b="0" kern="1200" dirty="0">
              <a:hlinkClick xmlns:r="http://schemas.openxmlformats.org/officeDocument/2006/relationships" r:id="" action="ppaction://hlinksldjump"/>
            </a:rPr>
            <a:t>.</a:t>
          </a:r>
          <a:endParaRPr lang="hu-HU" sz="2000" b="0" kern="1200" dirty="0"/>
        </a:p>
      </dsp:txBody>
      <dsp:txXfrm>
        <a:off x="0" y="1660459"/>
        <a:ext cx="11456904" cy="829976"/>
      </dsp:txXfrm>
    </dsp:sp>
    <dsp:sp modelId="{D7B48CD0-FED5-4E75-A286-91626C864FE6}">
      <dsp:nvSpPr>
        <dsp:cNvPr id="0" name=""/>
        <dsp:cNvSpPr/>
      </dsp:nvSpPr>
      <dsp:spPr>
        <a:xfrm>
          <a:off x="0" y="2490435"/>
          <a:ext cx="1145690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8C976-8A81-4C0C-8DA2-EA6835E52A3C}">
      <dsp:nvSpPr>
        <dsp:cNvPr id="0" name=""/>
        <dsp:cNvSpPr/>
      </dsp:nvSpPr>
      <dsp:spPr>
        <a:xfrm>
          <a:off x="0" y="2490435"/>
          <a:ext cx="11456904" cy="829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354013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tabLst>
              <a:tab pos="10948988" algn="r"/>
            </a:tabLst>
          </a:pPr>
          <a:r>
            <a:rPr lang="hu-HU" sz="2000" kern="1200" dirty="0"/>
            <a:t>4.  Következtetések</a:t>
          </a:r>
          <a:r>
            <a:rPr lang="hu-HU" sz="2000" b="0" kern="1200" dirty="0"/>
            <a:t>	</a:t>
          </a:r>
          <a:r>
            <a:rPr lang="hu-HU" sz="2000" b="0" kern="1200" dirty="0">
              <a:hlinkClick xmlns:r="http://schemas.openxmlformats.org/officeDocument/2006/relationships" r:id="" action="ppaction://hlinksldjump"/>
            </a:rPr>
            <a:t>23.</a:t>
          </a:r>
          <a:endParaRPr lang="hu-HU" sz="2000" b="0" kern="1200" dirty="0"/>
        </a:p>
      </dsp:txBody>
      <dsp:txXfrm>
        <a:off x="0" y="2490435"/>
        <a:ext cx="11456904" cy="829976"/>
      </dsp:txXfrm>
    </dsp:sp>
    <dsp:sp modelId="{019CBE2B-E78E-402F-A069-44CBC9D6E289}">
      <dsp:nvSpPr>
        <dsp:cNvPr id="0" name=""/>
        <dsp:cNvSpPr/>
      </dsp:nvSpPr>
      <dsp:spPr>
        <a:xfrm>
          <a:off x="0" y="3320411"/>
          <a:ext cx="1145690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613BD-8981-43E7-B068-E247342BA3F5}">
      <dsp:nvSpPr>
        <dsp:cNvPr id="0" name=""/>
        <dsp:cNvSpPr/>
      </dsp:nvSpPr>
      <dsp:spPr>
        <a:xfrm>
          <a:off x="0" y="3320411"/>
          <a:ext cx="11456904" cy="829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354013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tabLst/>
          </a:pPr>
          <a:r>
            <a:rPr lang="hu-H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PT Sans"/>
              <a:ea typeface="+mn-ea"/>
              <a:cs typeface="+mn-cs"/>
            </a:rPr>
            <a:t>5.  Javaslatok 			</a:t>
          </a:r>
          <a:r>
            <a:rPr lang="hu-HU" sz="2000" kern="1200" dirty="0"/>
            <a:t>							</a:t>
          </a:r>
          <a:r>
            <a:rPr lang="hu-HU" sz="2000" kern="1200" dirty="0">
              <a:hlinkClick xmlns:r="http://schemas.openxmlformats.org/officeDocument/2006/relationships" r:id="" action="ppaction://hlinksldjump"/>
            </a:rPr>
            <a:t>32.</a:t>
          </a:r>
          <a:endParaRPr lang="hu-HU" sz="2000" b="0" kern="1200" dirty="0"/>
        </a:p>
      </dsp:txBody>
      <dsp:txXfrm>
        <a:off x="0" y="3320411"/>
        <a:ext cx="11456904" cy="829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BC62E-BEB1-4432-A72D-DCD6B0442D8E}">
      <dsp:nvSpPr>
        <dsp:cNvPr id="0" name=""/>
        <dsp:cNvSpPr/>
      </dsp:nvSpPr>
      <dsp:spPr>
        <a:xfrm rot="10800000">
          <a:off x="0" y="0"/>
          <a:ext cx="5508963" cy="1011843"/>
        </a:xfrm>
        <a:prstGeom prst="trapezoid">
          <a:avLst>
            <a:gd name="adj" fmla="val 55453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kern="1200" dirty="0">
              <a:latin typeface="+mn-lt"/>
              <a:cs typeface="Arial" panose="020B0604020202020204" pitchFamily="34" charset="0"/>
            </a:rPr>
            <a:t>motiváció, nyitottság erősítése</a:t>
          </a:r>
        </a:p>
      </dsp:txBody>
      <dsp:txXfrm rot="-10800000">
        <a:off x="964068" y="0"/>
        <a:ext cx="3580825" cy="1011843"/>
      </dsp:txXfrm>
    </dsp:sp>
    <dsp:sp modelId="{A1611AA8-5870-429E-939C-D657EA52358E}">
      <dsp:nvSpPr>
        <dsp:cNvPr id="0" name=""/>
        <dsp:cNvSpPr/>
      </dsp:nvSpPr>
      <dsp:spPr>
        <a:xfrm rot="10800000">
          <a:off x="561098" y="1011843"/>
          <a:ext cx="4386766" cy="919856"/>
        </a:xfrm>
        <a:prstGeom prst="trapezoid">
          <a:avLst>
            <a:gd name="adj" fmla="val 55453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kern="1200">
              <a:latin typeface="+mn-lt"/>
              <a:cs typeface="Arial" panose="020B0604020202020204" pitchFamily="34" charset="0"/>
            </a:rPr>
            <a:t>digitális kompetenciák fejlesztése</a:t>
          </a:r>
        </a:p>
      </dsp:txBody>
      <dsp:txXfrm rot="-10800000">
        <a:off x="1328782" y="1011843"/>
        <a:ext cx="2851398" cy="919856"/>
      </dsp:txXfrm>
    </dsp:sp>
    <dsp:sp modelId="{B9C2B8AF-0141-4511-8D93-4BBBB8088957}">
      <dsp:nvSpPr>
        <dsp:cNvPr id="0" name=""/>
        <dsp:cNvSpPr/>
      </dsp:nvSpPr>
      <dsp:spPr>
        <a:xfrm rot="10800000">
          <a:off x="1071186" y="1931699"/>
          <a:ext cx="3366589" cy="1011843"/>
        </a:xfrm>
        <a:prstGeom prst="trapezoid">
          <a:avLst>
            <a:gd name="adj" fmla="val 55453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kern="1200" dirty="0">
              <a:latin typeface="+mn-lt"/>
              <a:cs typeface="Arial" panose="020B0604020202020204" pitchFamily="34" charset="0"/>
            </a:rPr>
            <a:t>e-ügyintézés és online kereskedelem fejlesztése</a:t>
          </a:r>
        </a:p>
      </dsp:txBody>
      <dsp:txXfrm rot="-10800000">
        <a:off x="1660340" y="1931699"/>
        <a:ext cx="2188282" cy="1011843"/>
      </dsp:txXfrm>
    </dsp:sp>
    <dsp:sp modelId="{E84B9BCC-C895-4E36-8AB9-F905737723C9}">
      <dsp:nvSpPr>
        <dsp:cNvPr id="0" name=""/>
        <dsp:cNvSpPr/>
      </dsp:nvSpPr>
      <dsp:spPr>
        <a:xfrm rot="10800000">
          <a:off x="1632285" y="2943542"/>
          <a:ext cx="2244392" cy="1011843"/>
        </a:xfrm>
        <a:prstGeom prst="trapezoid">
          <a:avLst>
            <a:gd name="adj" fmla="val 55453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kern="1200">
              <a:latin typeface="+mn-lt"/>
              <a:cs typeface="Arial" panose="020B0604020202020204" pitchFamily="34" charset="0"/>
            </a:rPr>
            <a:t>digitális technológiák integráltsága</a:t>
          </a:r>
        </a:p>
      </dsp:txBody>
      <dsp:txXfrm rot="-10800000">
        <a:off x="2025053" y="2943542"/>
        <a:ext cx="1458855" cy="1011843"/>
      </dsp:txXfrm>
    </dsp:sp>
    <dsp:sp modelId="{6B68F801-017C-4455-8233-DEED03339EB8}">
      <dsp:nvSpPr>
        <dsp:cNvPr id="0" name=""/>
        <dsp:cNvSpPr/>
      </dsp:nvSpPr>
      <dsp:spPr>
        <a:xfrm rot="10800000">
          <a:off x="2193383" y="3955385"/>
          <a:ext cx="1122196" cy="1011843"/>
        </a:xfrm>
        <a:prstGeom prst="trapezoid">
          <a:avLst>
            <a:gd name="adj" fmla="val 55453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kern="1200" dirty="0">
              <a:latin typeface="+mn-lt"/>
              <a:cs typeface="Arial" panose="020B0604020202020204" pitchFamily="34" charset="0"/>
            </a:rPr>
            <a:t>innovatív technológiák</a:t>
          </a:r>
        </a:p>
      </dsp:txBody>
      <dsp:txXfrm rot="-10800000">
        <a:off x="2193383" y="3955385"/>
        <a:ext cx="1122196" cy="1011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u-HU"/>
              <a:t>élőfej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76E48-5561-4098-93F7-EF3C3E46179A}" type="datetimeFigureOut">
              <a:rPr lang="hu-HU" smtClean="0"/>
              <a:pPr/>
              <a:t>2022. 05. 19.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95AB8-5470-4562-BDA1-01955C55DD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470445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u-HU"/>
              <a:t>élőfej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24FFD-87F1-4A0E-A595-529AE55D1FE9}" type="datetimeFigureOut">
              <a:rPr lang="hu-HU" smtClean="0"/>
              <a:pPr/>
              <a:t>2022. 05. 19.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32531-A6AC-4833-8ADC-3C33523F84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836266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/>
              <a:t>élőfej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531-A6AC-4833-8ADC-3C33523F843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9199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/>
              <a:t>élőfej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531-A6AC-4833-8ADC-3C33523F8435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7317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/>
              <a:t>élőfej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531-A6AC-4833-8ADC-3C33523F8435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6858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/>
              <a:t>élőfej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531-A6AC-4833-8ADC-3C33523F8435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183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LA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346365" y="5748481"/>
            <a:ext cx="11526980" cy="37058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188" indent="0" algn="ctr">
              <a:buNone/>
              <a:defRPr sz="2000"/>
            </a:lvl2pPr>
            <a:lvl3pPr marL="914375" indent="0" algn="ctr">
              <a:buNone/>
              <a:defRPr sz="1800"/>
            </a:lvl3pPr>
            <a:lvl4pPr marL="1371563" indent="0" algn="ctr">
              <a:buNone/>
              <a:defRPr sz="1600"/>
            </a:lvl4pPr>
            <a:lvl5pPr marL="1828750" indent="0" algn="ctr">
              <a:buNone/>
              <a:defRPr sz="1600"/>
            </a:lvl5pPr>
            <a:lvl6pPr marL="2285938" indent="0" algn="ctr">
              <a:buNone/>
              <a:defRPr sz="1600"/>
            </a:lvl6pPr>
            <a:lvl7pPr marL="2743125" indent="0" algn="ctr">
              <a:buNone/>
              <a:defRPr sz="1600"/>
            </a:lvl7pPr>
            <a:lvl8pPr marL="3200312" indent="0" algn="ctr">
              <a:buNone/>
              <a:defRPr sz="1600"/>
            </a:lvl8pPr>
            <a:lvl9pPr marL="3657499" indent="0" algn="ctr">
              <a:buNone/>
              <a:defRPr sz="1600"/>
            </a:lvl9pPr>
          </a:lstStyle>
          <a:p>
            <a:r>
              <a:rPr lang="hu-HU" dirty="0"/>
              <a:t>cégnév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346365" y="720436"/>
            <a:ext cx="11526980" cy="1611768"/>
          </a:xfrm>
        </p:spPr>
        <p:txBody>
          <a:bodyPr/>
          <a:lstStyle>
            <a:lvl1pPr algn="ctr">
              <a:lnSpc>
                <a:spcPct val="100000"/>
              </a:lnSpc>
              <a:defRPr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hu-HU" dirty="0"/>
              <a:t>főcím szerkesztése – 3 sor fér ki</a:t>
            </a:r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46365" y="2454574"/>
            <a:ext cx="11526980" cy="1036770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alcím szerkesztése – 2 sor fér ki</a:t>
            </a:r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2" hasCustomPrompt="1"/>
          </p:nvPr>
        </p:nvSpPr>
        <p:spPr>
          <a:xfrm>
            <a:off x="3948546" y="6137564"/>
            <a:ext cx="4322618" cy="290946"/>
          </a:xfrm>
        </p:spPr>
        <p:txBody>
          <a:bodyPr anchor="t"/>
          <a:lstStyle>
            <a:lvl1pPr marL="0" indent="0" algn="ctr">
              <a:buNone/>
              <a:defRPr sz="24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DÁTUM szerkesztése</a:t>
            </a: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745" y="4202862"/>
            <a:ext cx="1590708" cy="77295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495" y="4429914"/>
            <a:ext cx="1810669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64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ész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hu-HU" dirty="0"/>
              <a:t>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46363" y="1433384"/>
            <a:ext cx="3659580" cy="4831491"/>
          </a:xfrm>
        </p:spPr>
        <p:txBody>
          <a:bodyPr/>
          <a:lstStyle>
            <a:lvl1pPr marL="252000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2400"/>
            </a:lvl1pPr>
            <a:lvl2pPr marL="800078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2000"/>
            </a:lvl2pPr>
            <a:lvl3pPr marL="1257266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800"/>
            </a:lvl3pPr>
            <a:lvl4pPr marL="1657304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/>
            </a:lvl4pPr>
            <a:lvl5pPr marL="2114492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F444-275E-412B-94CA-CB9072259B78}" type="datetime1">
              <a:rPr lang="hu-HU" smtClean="0"/>
              <a:pPr/>
              <a:t>2022. 05. 19.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Hivatkozás: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2"/>
          <p:cNvSpPr>
            <a:spLocks noGrp="1"/>
          </p:cNvSpPr>
          <p:nvPr>
            <p:ph sz="half" idx="13"/>
          </p:nvPr>
        </p:nvSpPr>
        <p:spPr>
          <a:xfrm>
            <a:off x="4289373" y="1433384"/>
            <a:ext cx="3659580" cy="4831491"/>
          </a:xfrm>
        </p:spPr>
        <p:txBody>
          <a:bodyPr/>
          <a:lstStyle>
            <a:lvl1pPr marL="252000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2400"/>
            </a:lvl1pPr>
            <a:lvl2pPr marL="800078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2000"/>
            </a:lvl2pPr>
            <a:lvl3pPr marL="1257266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800"/>
            </a:lvl3pPr>
            <a:lvl4pPr marL="1657304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/>
            </a:lvl4pPr>
            <a:lvl5pPr marL="2114492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2" name="Tartalom helye 2"/>
          <p:cNvSpPr>
            <a:spLocks noGrp="1"/>
          </p:cNvSpPr>
          <p:nvPr>
            <p:ph sz="half" idx="14"/>
          </p:nvPr>
        </p:nvSpPr>
        <p:spPr>
          <a:xfrm>
            <a:off x="8232383" y="1433385"/>
            <a:ext cx="3659580" cy="4831490"/>
          </a:xfrm>
        </p:spPr>
        <p:txBody>
          <a:bodyPr/>
          <a:lstStyle>
            <a:lvl1pPr marL="252000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2400"/>
            </a:lvl1pPr>
            <a:lvl2pPr marL="800078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2000"/>
            </a:lvl2pPr>
            <a:lvl3pPr marL="1257266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800"/>
            </a:lvl3pPr>
            <a:lvl4pPr marL="1657304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/>
            </a:lvl4pPr>
            <a:lvl5pPr marL="2114492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9" name="Szöveg helye 3"/>
          <p:cNvSpPr>
            <a:spLocks noGrp="1"/>
          </p:cNvSpPr>
          <p:nvPr>
            <p:ph type="body" sz="quarter" idx="15" hasCustomPrompt="1"/>
          </p:nvPr>
        </p:nvSpPr>
        <p:spPr>
          <a:xfrm>
            <a:off x="346363" y="857023"/>
            <a:ext cx="8880475" cy="449263"/>
          </a:xfrm>
        </p:spPr>
        <p:txBody>
          <a:bodyPr anchor="ctr"/>
          <a:lstStyle>
            <a:lvl1pPr marL="0" indent="0">
              <a:buNone/>
              <a:defRPr sz="28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Alcím, töröljük, ha nem használjuk</a:t>
            </a:r>
          </a:p>
        </p:txBody>
      </p:sp>
    </p:spTree>
    <p:extLst>
      <p:ext uri="{BB962C8B-B14F-4D97-AF65-F5344CB8AC3E}">
        <p14:creationId xmlns:p14="http://schemas.microsoft.com/office/powerpoint/2010/main" val="47107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émaelválasztó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922618" y="3677220"/>
            <a:ext cx="8478778" cy="183688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b="1" i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hu-HU" dirty="0"/>
              <a:t>MINTACÍM SZERKESZTÉSE – 3 sor fér ki</a:t>
            </a:r>
            <a:br>
              <a:rPr lang="hu-HU" dirty="0"/>
            </a:br>
            <a:r>
              <a:rPr lang="hu-HU" dirty="0"/>
              <a:t>TÉMAELVÁLASZTÓ</a:t>
            </a:r>
            <a:br>
              <a:rPr lang="hu-HU" dirty="0"/>
            </a:br>
            <a:r>
              <a:rPr lang="hu-HU" dirty="0"/>
              <a:t>3.sor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8" name="Téglalap 17"/>
          <p:cNvSpPr/>
          <p:nvPr userDrawn="1"/>
        </p:nvSpPr>
        <p:spPr>
          <a:xfrm>
            <a:off x="11550316" y="6392110"/>
            <a:ext cx="300790" cy="300790"/>
          </a:xfrm>
          <a:prstGeom prst="rect">
            <a:avLst/>
          </a:prstGeom>
          <a:solidFill>
            <a:srgbClr val="293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655" y="1478948"/>
            <a:ext cx="1568703" cy="151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38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émaelválasztó alcímm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922522" y="3255189"/>
            <a:ext cx="8478778" cy="1133931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b="1" i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hu-HU" dirty="0"/>
              <a:t>MINTACÍM SZERKESZTÉSE – 2 sor fér ki</a:t>
            </a:r>
            <a:br>
              <a:rPr lang="hu-HU" dirty="0"/>
            </a:br>
            <a:r>
              <a:rPr lang="hu-HU" dirty="0"/>
              <a:t>TÉMAELVÁLASZTÓ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8" name="Téglalap 17"/>
          <p:cNvSpPr/>
          <p:nvPr userDrawn="1"/>
        </p:nvSpPr>
        <p:spPr>
          <a:xfrm>
            <a:off x="11550316" y="6392110"/>
            <a:ext cx="300790" cy="300790"/>
          </a:xfrm>
          <a:prstGeom prst="rect">
            <a:avLst/>
          </a:prstGeom>
          <a:solidFill>
            <a:srgbClr val="293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1922463" y="4508392"/>
            <a:ext cx="8478837" cy="1125537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i="1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 szerkesztése – 2 sor fér ki</a:t>
            </a:r>
          </a:p>
          <a:p>
            <a:pPr lvl="0"/>
            <a:r>
              <a:rPr lang="hu-HU" dirty="0"/>
              <a:t>2.sor</a:t>
            </a: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543" y="1053931"/>
            <a:ext cx="1568703" cy="151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94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6363" y="282750"/>
            <a:ext cx="7439527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  <a:lvl2pPr>
              <a:defRPr>
                <a:latin typeface="+mj-lt"/>
                <a:cs typeface="Calibri" panose="020F0502020204030204" pitchFamily="34" charset="0"/>
              </a:defRPr>
            </a:lvl2pPr>
            <a:lvl3pPr>
              <a:defRPr>
                <a:latin typeface="+mj-lt"/>
                <a:cs typeface="Calibri" panose="020F0502020204030204" pitchFamily="34" charset="0"/>
              </a:defRPr>
            </a:lvl3pPr>
            <a:lvl4pPr>
              <a:defRPr>
                <a:latin typeface="+mj-lt"/>
                <a:cs typeface="Calibri" panose="020F0502020204030204" pitchFamily="34" charset="0"/>
              </a:defRPr>
            </a:lvl4pPr>
            <a:lvl5pP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382B-6AE5-4731-8F16-DF9211FC430F}" type="datetime1">
              <a:rPr lang="hu-HU" smtClean="0"/>
              <a:t>2022. 05. 19.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Hivatkozás:</a:t>
            </a:r>
          </a:p>
        </p:txBody>
      </p:sp>
    </p:spTree>
    <p:extLst>
      <p:ext uri="{BB962C8B-B14F-4D97-AF65-F5344CB8AC3E}">
        <p14:creationId xmlns:p14="http://schemas.microsoft.com/office/powerpoint/2010/main" val="61615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címlap + szerz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346363" y="1515512"/>
            <a:ext cx="5749637" cy="46751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200" b="0" cap="none" baseline="0">
                <a:solidFill>
                  <a:schemeClr val="accent1"/>
                </a:solidFill>
              </a:defRPr>
            </a:lvl1pPr>
          </a:lstStyle>
          <a:p>
            <a:r>
              <a:rPr lang="hu-HU" dirty="0"/>
              <a:t>Bővebb témaleírás, nyitógondolatok helye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352674" y="4964674"/>
            <a:ext cx="5498432" cy="464721"/>
          </a:xfrm>
        </p:spPr>
        <p:txBody>
          <a:bodyPr anchor="t"/>
          <a:lstStyle>
            <a:lvl1pPr marL="0" indent="0" algn="r">
              <a:lnSpc>
                <a:spcPct val="100000"/>
              </a:lnSpc>
              <a:buNone/>
              <a:defRPr sz="3200" b="1" cap="none" baseline="0">
                <a:solidFill>
                  <a:schemeClr val="tx2"/>
                </a:solidFill>
                <a:latin typeface="+mj-lt"/>
              </a:defRPr>
            </a:lvl1pPr>
            <a:lvl2pPr marL="4571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Szerző neve</a:t>
            </a:r>
          </a:p>
        </p:txBody>
      </p:sp>
      <p:sp>
        <p:nvSpPr>
          <p:cNvPr id="7" name="Szöveg helye 2"/>
          <p:cNvSpPr>
            <a:spLocks noGrp="1"/>
          </p:cNvSpPr>
          <p:nvPr>
            <p:ph type="body" idx="13" hasCustomPrompt="1"/>
          </p:nvPr>
        </p:nvSpPr>
        <p:spPr>
          <a:xfrm>
            <a:off x="6373101" y="5429395"/>
            <a:ext cx="5498432" cy="76127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solidFill>
                  <a:schemeClr val="tx2"/>
                </a:solidFill>
                <a:latin typeface="+mj-lt"/>
              </a:defRPr>
            </a:lvl1pPr>
            <a:lvl2pPr marL="4571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Szerző titulusa, üzletága,</a:t>
            </a:r>
            <a:br>
              <a:rPr lang="hu-HU" dirty="0"/>
            </a:br>
            <a:r>
              <a:rPr lang="hu-HU" dirty="0"/>
              <a:t>e-mail címe </a:t>
            </a:r>
          </a:p>
        </p:txBody>
      </p:sp>
      <p:sp>
        <p:nvSpPr>
          <p:cNvPr id="12" name="Téglalap 11"/>
          <p:cNvSpPr/>
          <p:nvPr userDrawn="1"/>
        </p:nvSpPr>
        <p:spPr>
          <a:xfrm>
            <a:off x="11550316" y="6392110"/>
            <a:ext cx="300790" cy="300790"/>
          </a:xfrm>
          <a:prstGeom prst="rect">
            <a:avLst/>
          </a:prstGeom>
          <a:solidFill>
            <a:srgbClr val="293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9" name="Kép helye 8"/>
          <p:cNvSpPr>
            <a:spLocks noGrp="1"/>
          </p:cNvSpPr>
          <p:nvPr>
            <p:ph type="pic" sz="quarter" idx="14" hasCustomPrompt="1"/>
          </p:nvPr>
        </p:nvSpPr>
        <p:spPr>
          <a:xfrm>
            <a:off x="6352673" y="362856"/>
            <a:ext cx="5498433" cy="4296230"/>
          </a:xfrm>
          <a:ln w="3175">
            <a:solidFill>
              <a:schemeClr val="bg2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hu-HU" dirty="0"/>
              <a:t>Kép beszúrható ide</a:t>
            </a:r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B47F082-94A8-401A-B19A-FEF8998F1AE8}" type="datetime1">
              <a:rPr lang="hu-HU" smtClean="0"/>
              <a:pPr/>
              <a:t>2022. 05. 19.</a:t>
            </a:fld>
            <a:endParaRPr lang="hu-HU" dirty="0"/>
          </a:p>
        </p:txBody>
      </p:sp>
      <p:sp>
        <p:nvSpPr>
          <p:cNvPr id="15" name="Élőláb helye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/>
              <a:t>Hivatkozás:</a:t>
            </a:r>
            <a:endParaRPr lang="hu-HU" dirty="0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24" y="422224"/>
            <a:ext cx="3977281" cy="67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02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jes 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6364" y="1436914"/>
            <a:ext cx="11504742" cy="4955195"/>
          </a:xfrm>
        </p:spPr>
        <p:txBody>
          <a:bodyPr/>
          <a:lstStyle>
            <a:lvl1pPr marL="288000">
              <a:defRPr/>
            </a:lvl1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EE1D-02D5-4F26-B940-A9A5008F6DC2}" type="datetime1">
              <a:rPr lang="hu-HU" smtClean="0"/>
              <a:pPr/>
              <a:t>2022. 05. 19.</a:t>
            </a:fld>
            <a:endParaRPr lang="hu-HU" dirty="0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Hivatkozás:</a:t>
            </a:r>
            <a:endParaRPr lang="hu-HU" dirty="0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346363" y="857023"/>
            <a:ext cx="8880475" cy="449263"/>
          </a:xfrm>
        </p:spPr>
        <p:txBody>
          <a:bodyPr anchor="ctr"/>
          <a:lstStyle>
            <a:lvl1pPr marL="0" indent="0">
              <a:buNone/>
              <a:defRPr sz="28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Alcím, töröljük, ha nem használjuk</a:t>
            </a:r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829" y="857023"/>
            <a:ext cx="1810669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625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észes+kék kiemelő dobo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6364" y="1433518"/>
            <a:ext cx="8013865" cy="4831357"/>
          </a:xfrm>
        </p:spPr>
        <p:txBody>
          <a:bodyPr/>
          <a:lstStyle>
            <a:lvl1pPr marL="288000">
              <a:defRPr/>
            </a:lvl1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EB6C-A0AB-4995-952E-7DC99B683C55}" type="datetime1">
              <a:rPr lang="hu-HU" smtClean="0"/>
              <a:pPr/>
              <a:t>2022. 05. 19.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Hivatkozás: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13" hasCustomPrompt="1"/>
          </p:nvPr>
        </p:nvSpPr>
        <p:spPr>
          <a:xfrm>
            <a:off x="8679543" y="1433518"/>
            <a:ext cx="3175457" cy="4831358"/>
          </a:xfrm>
        </p:spPr>
        <p:txBody>
          <a:bodyPr anchor="ctr"/>
          <a:lstStyle>
            <a:lvl1pPr marL="0" indent="0" algn="ctr">
              <a:lnSpc>
                <a:spcPct val="120000"/>
              </a:lnSpc>
              <a:buNone/>
              <a:defRPr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Szövegdoboz kiemeléssel nagyobb  sortáv</a:t>
            </a:r>
          </a:p>
        </p:txBody>
      </p:sp>
      <p:sp>
        <p:nvSpPr>
          <p:cNvPr id="8" name="Szöveg helye 3"/>
          <p:cNvSpPr>
            <a:spLocks noGrp="1"/>
          </p:cNvSpPr>
          <p:nvPr>
            <p:ph type="body" sz="quarter" idx="14" hasCustomPrompt="1"/>
          </p:nvPr>
        </p:nvSpPr>
        <p:spPr>
          <a:xfrm>
            <a:off x="346363" y="874104"/>
            <a:ext cx="8880475" cy="449263"/>
          </a:xfrm>
        </p:spPr>
        <p:txBody>
          <a:bodyPr anchor="ctr"/>
          <a:lstStyle>
            <a:lvl1pPr marL="0" indent="0">
              <a:buNone/>
              <a:defRPr sz="28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Alcím, töröljük, ha nem használjuk</a:t>
            </a: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8302" y="874104"/>
            <a:ext cx="1810669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3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ész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46363" y="1433520"/>
            <a:ext cx="5575466" cy="4831356"/>
          </a:xfrm>
        </p:spPr>
        <p:txBody>
          <a:bodyPr/>
          <a:lstStyle>
            <a:lvl1pPr marL="288000" indent="-288000">
              <a:lnSpc>
                <a:spcPct val="10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1pPr>
            <a:lvl2pPr marL="800078" indent="-288000">
              <a:lnSpc>
                <a:spcPct val="10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2pPr>
            <a:lvl3pPr marL="1257266" indent="-288000">
              <a:lnSpc>
                <a:spcPct val="10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3pPr>
            <a:lvl4pPr marL="1657304" indent="-288000">
              <a:lnSpc>
                <a:spcPct val="10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4pPr>
            <a:lvl5pPr marL="2114492" indent="-288000">
              <a:lnSpc>
                <a:spcPct val="10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F444-275E-412B-94CA-CB9072259B78}" type="datetime1">
              <a:rPr lang="hu-HU" smtClean="0"/>
              <a:pPr/>
              <a:t>2022. 05. 19.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Hivatkozás: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Tartalom helye 2"/>
          <p:cNvSpPr>
            <a:spLocks noGrp="1"/>
          </p:cNvSpPr>
          <p:nvPr>
            <p:ph sz="half" idx="13"/>
          </p:nvPr>
        </p:nvSpPr>
        <p:spPr>
          <a:xfrm>
            <a:off x="6261308" y="1433519"/>
            <a:ext cx="5575466" cy="4831357"/>
          </a:xfrm>
        </p:spPr>
        <p:txBody>
          <a:bodyPr/>
          <a:lstStyle>
            <a:lvl1pPr marL="288000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1pPr>
            <a:lvl2pPr marL="800078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2pPr>
            <a:lvl3pPr marL="1257266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3pPr>
            <a:lvl4pPr marL="1657304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4pPr>
            <a:lvl5pPr marL="2114492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9" name="Szöveg helye 3"/>
          <p:cNvSpPr>
            <a:spLocks noGrp="1"/>
          </p:cNvSpPr>
          <p:nvPr>
            <p:ph type="body" sz="quarter" idx="14" hasCustomPrompt="1"/>
          </p:nvPr>
        </p:nvSpPr>
        <p:spPr>
          <a:xfrm>
            <a:off x="346363" y="857023"/>
            <a:ext cx="8880475" cy="449263"/>
          </a:xfrm>
        </p:spPr>
        <p:txBody>
          <a:bodyPr anchor="ctr"/>
          <a:lstStyle>
            <a:lvl1pPr marL="0" indent="0">
              <a:buNone/>
              <a:defRPr sz="28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Alcím, töröljük, ha nem használjuk</a:t>
            </a:r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2120" y="857023"/>
            <a:ext cx="1810669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7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észes,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46364" y="1431109"/>
            <a:ext cx="5575465" cy="437923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188" indent="0">
              <a:buNone/>
              <a:defRPr sz="2000" b="1"/>
            </a:lvl2pPr>
            <a:lvl3pPr marL="914375" indent="0">
              <a:buNone/>
              <a:defRPr sz="1800" b="1"/>
            </a:lvl3pPr>
            <a:lvl4pPr marL="1371563" indent="0">
              <a:buNone/>
              <a:defRPr sz="1600" b="1"/>
            </a:lvl4pPr>
            <a:lvl5pPr marL="1828750" indent="0">
              <a:buNone/>
              <a:defRPr sz="1600" b="1"/>
            </a:lvl5pPr>
            <a:lvl6pPr marL="2285938" indent="0">
              <a:buNone/>
              <a:defRPr sz="1600" b="1"/>
            </a:lvl6pPr>
            <a:lvl7pPr marL="2743125" indent="0">
              <a:buNone/>
              <a:defRPr sz="1600" b="1"/>
            </a:lvl7pPr>
            <a:lvl8pPr marL="3200312" indent="0">
              <a:buNone/>
              <a:defRPr sz="1600" b="1"/>
            </a:lvl8pPr>
            <a:lvl9pPr marL="3657499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61308" y="1431109"/>
            <a:ext cx="5575466" cy="437923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188" indent="0">
              <a:buNone/>
              <a:defRPr sz="2000" b="1"/>
            </a:lvl2pPr>
            <a:lvl3pPr marL="914375" indent="0">
              <a:buNone/>
              <a:defRPr sz="1800" b="1"/>
            </a:lvl3pPr>
            <a:lvl4pPr marL="1371563" indent="0">
              <a:buNone/>
              <a:defRPr sz="1600" b="1"/>
            </a:lvl4pPr>
            <a:lvl5pPr marL="1828750" indent="0">
              <a:buNone/>
              <a:defRPr sz="1600" b="1"/>
            </a:lvl5pPr>
            <a:lvl6pPr marL="2285938" indent="0">
              <a:buNone/>
              <a:defRPr sz="1600" b="1"/>
            </a:lvl6pPr>
            <a:lvl7pPr marL="2743125" indent="0">
              <a:buNone/>
              <a:defRPr sz="1600" b="1"/>
            </a:lvl7pPr>
            <a:lvl8pPr marL="3200312" indent="0">
              <a:buNone/>
              <a:defRPr sz="1600" b="1"/>
            </a:lvl8pPr>
            <a:lvl9pPr marL="3657499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5E89-4675-48C5-A7D2-C451236C1E71}" type="datetime1">
              <a:rPr lang="hu-HU" smtClean="0"/>
              <a:pPr/>
              <a:t>2022. 05. 19.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Hivatkozás: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Tartalom helye 2"/>
          <p:cNvSpPr>
            <a:spLocks noGrp="1"/>
          </p:cNvSpPr>
          <p:nvPr>
            <p:ph sz="half" idx="13"/>
          </p:nvPr>
        </p:nvSpPr>
        <p:spPr>
          <a:xfrm>
            <a:off x="346363" y="1869032"/>
            <a:ext cx="5575466" cy="4432913"/>
          </a:xfrm>
        </p:spPr>
        <p:txBody>
          <a:bodyPr/>
          <a:lstStyle>
            <a:lvl1pPr marL="288000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2400"/>
            </a:lvl1pPr>
            <a:lvl2pPr marL="800078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2000"/>
            </a:lvl2pPr>
            <a:lvl3pPr marL="1257266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800"/>
            </a:lvl3pPr>
            <a:lvl4pPr marL="1657304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/>
            </a:lvl4pPr>
            <a:lvl5pPr marL="2114492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3" name="Tartalom helye 2"/>
          <p:cNvSpPr>
            <a:spLocks noGrp="1"/>
          </p:cNvSpPr>
          <p:nvPr>
            <p:ph sz="half" idx="14"/>
          </p:nvPr>
        </p:nvSpPr>
        <p:spPr>
          <a:xfrm>
            <a:off x="6261308" y="1869032"/>
            <a:ext cx="5575466" cy="4432914"/>
          </a:xfrm>
        </p:spPr>
        <p:txBody>
          <a:bodyPr/>
          <a:lstStyle>
            <a:lvl1pPr marL="288000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2400"/>
            </a:lvl1pPr>
            <a:lvl2pPr marL="800078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2000"/>
            </a:lvl2pPr>
            <a:lvl3pPr marL="1257266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800"/>
            </a:lvl3pPr>
            <a:lvl4pPr marL="1657304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/>
            </a:lvl4pPr>
            <a:lvl5pPr marL="2114492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0" name="Szöveg helye 3"/>
          <p:cNvSpPr>
            <a:spLocks noGrp="1"/>
          </p:cNvSpPr>
          <p:nvPr>
            <p:ph type="body" sz="quarter" idx="15" hasCustomPrompt="1"/>
          </p:nvPr>
        </p:nvSpPr>
        <p:spPr>
          <a:xfrm>
            <a:off x="346363" y="857023"/>
            <a:ext cx="8880475" cy="449263"/>
          </a:xfrm>
        </p:spPr>
        <p:txBody>
          <a:bodyPr anchor="ctr"/>
          <a:lstStyle>
            <a:lvl1pPr marL="0" indent="0">
              <a:buNone/>
              <a:defRPr sz="28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Alcím, töröljük, ha nem használjuk</a:t>
            </a:r>
          </a:p>
        </p:txBody>
      </p:sp>
    </p:spTree>
    <p:extLst>
      <p:ext uri="{BB962C8B-B14F-4D97-AF65-F5344CB8AC3E}">
        <p14:creationId xmlns:p14="http://schemas.microsoft.com/office/powerpoint/2010/main" val="6478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észes alsó-fels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hu-HU" dirty="0"/>
              <a:t>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46075" y="1413113"/>
            <a:ext cx="11490411" cy="2388908"/>
          </a:xfrm>
        </p:spPr>
        <p:txBody>
          <a:bodyPr/>
          <a:lstStyle>
            <a:lvl1pPr marL="288000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1pPr>
            <a:lvl2pPr marL="800078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2pPr>
            <a:lvl3pPr marL="1257266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3pPr>
            <a:lvl4pPr marL="1657304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4pPr>
            <a:lvl5pPr marL="2114492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F444-275E-412B-94CA-CB9072259B78}" type="datetime1">
              <a:rPr lang="hu-HU" smtClean="0"/>
              <a:pPr/>
              <a:t>2022. 05. 19.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Hivatkozás: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Szöveg helye 3"/>
          <p:cNvSpPr>
            <a:spLocks noGrp="1"/>
          </p:cNvSpPr>
          <p:nvPr>
            <p:ph type="body" sz="quarter" idx="14" hasCustomPrompt="1"/>
          </p:nvPr>
        </p:nvSpPr>
        <p:spPr>
          <a:xfrm>
            <a:off x="346075" y="852834"/>
            <a:ext cx="8880475" cy="449263"/>
          </a:xfrm>
        </p:spPr>
        <p:txBody>
          <a:bodyPr anchor="ctr"/>
          <a:lstStyle>
            <a:lvl1pPr marL="0" indent="0">
              <a:buNone/>
              <a:defRPr sz="28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Alcím, töröljük, ha nem használjuk</a:t>
            </a:r>
          </a:p>
        </p:txBody>
      </p:sp>
      <p:sp>
        <p:nvSpPr>
          <p:cNvPr id="11" name="Tartalom helye 2"/>
          <p:cNvSpPr>
            <a:spLocks noGrp="1"/>
          </p:cNvSpPr>
          <p:nvPr>
            <p:ph sz="half" idx="15"/>
          </p:nvPr>
        </p:nvSpPr>
        <p:spPr>
          <a:xfrm>
            <a:off x="346075" y="3913038"/>
            <a:ext cx="11490411" cy="2390400"/>
          </a:xfrm>
        </p:spPr>
        <p:txBody>
          <a:bodyPr/>
          <a:lstStyle>
            <a:lvl1pPr marL="288000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1pPr>
            <a:lvl2pPr marL="800078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2pPr>
            <a:lvl3pPr marL="1257266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3pPr>
            <a:lvl4pPr marL="1657304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4pPr>
            <a:lvl5pPr marL="2114492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76660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észes + jobb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hu-HU" dirty="0"/>
              <a:t>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46362" y="1433384"/>
            <a:ext cx="7883238" cy="4856203"/>
          </a:xfrm>
        </p:spPr>
        <p:txBody>
          <a:bodyPr/>
          <a:lstStyle>
            <a:lvl1pPr marL="288000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1pPr>
            <a:lvl2pPr marL="800078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2pPr>
            <a:lvl3pPr marL="1257266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3pPr>
            <a:lvl4pPr marL="1657304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4pPr>
            <a:lvl5pPr marL="2114492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F444-275E-412B-94CA-CB9072259B78}" type="datetime1">
              <a:rPr lang="hu-HU" smtClean="0"/>
              <a:pPr/>
              <a:t>2022. 05. 19.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Hivatkozás: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4" name="Kép helye 3"/>
          <p:cNvSpPr>
            <a:spLocks noGrp="1"/>
          </p:cNvSpPr>
          <p:nvPr>
            <p:ph type="pic" sz="quarter" idx="14" hasCustomPrompt="1"/>
          </p:nvPr>
        </p:nvSpPr>
        <p:spPr>
          <a:xfrm>
            <a:off x="8345714" y="1433385"/>
            <a:ext cx="3556000" cy="4856203"/>
          </a:xfrm>
          <a:ln w="3175">
            <a:solidFill>
              <a:schemeClr val="bg2">
                <a:lumMod val="50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 beszúrásának helye</a:t>
            </a:r>
          </a:p>
        </p:txBody>
      </p:sp>
      <p:sp>
        <p:nvSpPr>
          <p:cNvPr id="9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346362" y="849073"/>
            <a:ext cx="8880475" cy="449263"/>
          </a:xfrm>
        </p:spPr>
        <p:txBody>
          <a:bodyPr anchor="ctr"/>
          <a:lstStyle>
            <a:lvl1pPr marL="0" indent="0">
              <a:buNone/>
              <a:defRPr sz="28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Alcím, töröljük, ha nem használjuk</a:t>
            </a:r>
          </a:p>
        </p:txBody>
      </p:sp>
    </p:spTree>
    <p:extLst>
      <p:ext uri="{BB962C8B-B14F-4D97-AF65-F5344CB8AC3E}">
        <p14:creationId xmlns:p14="http://schemas.microsoft.com/office/powerpoint/2010/main" val="195627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észes + bal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hu-HU" dirty="0"/>
              <a:t>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062020" y="1421164"/>
            <a:ext cx="7829943" cy="4856068"/>
          </a:xfrm>
        </p:spPr>
        <p:txBody>
          <a:bodyPr/>
          <a:lstStyle>
            <a:lvl1pPr marL="288000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1pPr>
            <a:lvl2pPr marL="800078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2pPr>
            <a:lvl3pPr marL="1257266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3pPr>
            <a:lvl4pPr marL="1657304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4pPr>
            <a:lvl5pPr marL="2114492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F444-275E-412B-94CA-CB9072259B78}" type="datetime1">
              <a:rPr lang="hu-HU" smtClean="0"/>
              <a:pPr/>
              <a:t>2022. 05. 19.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Hivatkozás: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4" name="Kép helye 3"/>
          <p:cNvSpPr>
            <a:spLocks noGrp="1"/>
          </p:cNvSpPr>
          <p:nvPr>
            <p:ph type="pic" sz="quarter" idx="14" hasCustomPrompt="1"/>
          </p:nvPr>
        </p:nvSpPr>
        <p:spPr>
          <a:xfrm>
            <a:off x="346363" y="1421164"/>
            <a:ext cx="3556000" cy="4856068"/>
          </a:xfrm>
          <a:ln w="3175">
            <a:solidFill>
              <a:schemeClr val="bg2">
                <a:lumMod val="50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 beszúrásának helye</a:t>
            </a:r>
          </a:p>
        </p:txBody>
      </p:sp>
      <p:sp>
        <p:nvSpPr>
          <p:cNvPr id="9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346363" y="860664"/>
            <a:ext cx="8880475" cy="449263"/>
          </a:xfrm>
        </p:spPr>
        <p:txBody>
          <a:bodyPr anchor="ctr"/>
          <a:lstStyle>
            <a:lvl1pPr marL="0" indent="0">
              <a:buNone/>
              <a:defRPr sz="28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Alcím, töröljük, ha nem használjuk</a:t>
            </a:r>
          </a:p>
        </p:txBody>
      </p:sp>
    </p:spTree>
    <p:extLst>
      <p:ext uri="{BB962C8B-B14F-4D97-AF65-F5344CB8AC3E}">
        <p14:creationId xmlns:p14="http://schemas.microsoft.com/office/powerpoint/2010/main" val="401268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346363" y="294277"/>
            <a:ext cx="8880763" cy="10120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dirty="0"/>
              <a:t>Cím szerkesztése</a:t>
            </a:r>
            <a:br>
              <a:rPr lang="hu-HU" dirty="0"/>
            </a:br>
            <a:r>
              <a:rPr lang="hu-HU" dirty="0"/>
              <a:t>második sor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46364" y="1436914"/>
            <a:ext cx="11504742" cy="4847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346363" y="6392109"/>
            <a:ext cx="1395351" cy="322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fld id="{7A32CF74-56F0-412D-B1BE-BC3C3F7261BE}" type="datetime1">
              <a:rPr lang="hu-HU" smtClean="0"/>
              <a:pPr/>
              <a:t>2022. 05. 19.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843314" y="6392109"/>
            <a:ext cx="8835988" cy="322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u-HU" dirty="0"/>
              <a:t>Hivatkozás: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875818" y="6392110"/>
            <a:ext cx="674498" cy="3007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fld id="{1A0B5D20-90C6-47BB-A188-49E443ACD015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Téglalap 7"/>
          <p:cNvSpPr/>
          <p:nvPr userDrawn="1"/>
        </p:nvSpPr>
        <p:spPr>
          <a:xfrm>
            <a:off x="11550316" y="6392110"/>
            <a:ext cx="300790" cy="30079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8147" y="378911"/>
            <a:ext cx="2255550" cy="38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3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3" r:id="rId4"/>
    <p:sldLayoutId id="2147483652" r:id="rId5"/>
    <p:sldLayoutId id="2147483653" r:id="rId6"/>
    <p:sldLayoutId id="2147483668" r:id="rId7"/>
    <p:sldLayoutId id="2147483664" r:id="rId8"/>
    <p:sldLayoutId id="2147483665" r:id="rId9"/>
    <p:sldLayoutId id="2147483667" r:id="rId10"/>
    <p:sldLayoutId id="2147483659" r:id="rId11"/>
    <p:sldLayoutId id="2147483669" r:id="rId12"/>
    <p:sldLayoutId id="2147483670" r:id="rId13"/>
  </p:sldLayoutIdLst>
  <p:hf hdr="0" ftr="0" dt="0"/>
  <p:txStyles>
    <p:titleStyle>
      <a:lvl1pPr algn="l" defTabSz="914375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88000" algn="just" defTabSz="914375" rtl="0" eaLnBrk="1" latinLnBrk="0" hangingPunct="1">
        <a:lnSpc>
          <a:spcPct val="100000"/>
        </a:lnSpc>
        <a:spcBef>
          <a:spcPts val="1000"/>
        </a:spcBef>
        <a:buClr>
          <a:schemeClr val="accent1">
            <a:lumMod val="75000"/>
          </a:schemeClr>
        </a:buClr>
        <a:buFont typeface="Taviraj" panose="00000500000000000000" pitchFamily="2" charset="-34"/>
        <a:buChar char="+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781" indent="-288000" algn="just" defTabSz="914375" rtl="0" eaLnBrk="1" latinLnBrk="0" hangingPunct="1">
        <a:lnSpc>
          <a:spcPct val="100000"/>
        </a:lnSpc>
        <a:spcBef>
          <a:spcPts val="500"/>
        </a:spcBef>
        <a:buClr>
          <a:schemeClr val="accent1">
            <a:lumMod val="75000"/>
          </a:schemeClr>
        </a:buClr>
        <a:buFont typeface="Taviraj" panose="00000500000000000000" pitchFamily="2" charset="-34"/>
        <a:buChar char="+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2969" indent="-288000" algn="just" defTabSz="914375" rtl="0" eaLnBrk="1" latinLnBrk="0" hangingPunct="1">
        <a:lnSpc>
          <a:spcPct val="100000"/>
        </a:lnSpc>
        <a:spcBef>
          <a:spcPts val="500"/>
        </a:spcBef>
        <a:buClr>
          <a:schemeClr val="accent1">
            <a:lumMod val="75000"/>
          </a:schemeClr>
        </a:buClr>
        <a:buFont typeface="Taviraj" panose="00000500000000000000" pitchFamily="2" charset="-34"/>
        <a:buChar char="+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156" indent="-288000" algn="just" defTabSz="914375" rtl="0" eaLnBrk="1" latinLnBrk="0" hangingPunct="1">
        <a:lnSpc>
          <a:spcPct val="100000"/>
        </a:lnSpc>
        <a:spcBef>
          <a:spcPts val="500"/>
        </a:spcBef>
        <a:buClr>
          <a:schemeClr val="accent1">
            <a:lumMod val="75000"/>
          </a:schemeClr>
        </a:buClr>
        <a:buFont typeface="Taviraj" panose="00000500000000000000" pitchFamily="2" charset="-34"/>
        <a:buChar char="+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344" indent="-288000" algn="just" defTabSz="914375" rtl="0" eaLnBrk="1" latinLnBrk="0" hangingPunct="1">
        <a:lnSpc>
          <a:spcPct val="100000"/>
        </a:lnSpc>
        <a:spcBef>
          <a:spcPts val="500"/>
        </a:spcBef>
        <a:buClr>
          <a:schemeClr val="accent1">
            <a:lumMod val="75000"/>
          </a:schemeClr>
        </a:buClr>
        <a:buFont typeface="Taviraj" panose="00000500000000000000" pitchFamily="2" charset="-34"/>
        <a:buChar char="+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531" indent="-228594" algn="l" defTabSz="9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8" indent="-228594" algn="l" defTabSz="9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6" indent="-228594" algn="l" defTabSz="9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93" indent="-228594" algn="l" defTabSz="9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5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3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0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8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5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2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9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45" userDrawn="1">
          <p15:clr>
            <a:srgbClr val="F26B43"/>
          </p15:clr>
        </p15:guide>
        <p15:guide id="2" pos="74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szazadveg@szazadveg.hu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2" y="0"/>
            <a:ext cx="12191144" cy="68580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428" y="2504899"/>
            <a:ext cx="1381227" cy="1378146"/>
          </a:xfrm>
          <a:custGeom>
            <a:avLst/>
            <a:gdLst/>
            <a:ahLst/>
            <a:cxnLst/>
            <a:rect l="l" t="t" r="r" b="b"/>
            <a:pathLst>
              <a:path w="2277745" h="2272665">
                <a:moveTo>
                  <a:pt x="2277417" y="0"/>
                </a:moveTo>
                <a:lnTo>
                  <a:pt x="0" y="0"/>
                </a:lnTo>
                <a:lnTo>
                  <a:pt x="0" y="2272182"/>
                </a:lnTo>
                <a:lnTo>
                  <a:pt x="2277417" y="2272182"/>
                </a:lnTo>
                <a:lnTo>
                  <a:pt x="22774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42017" y="2504899"/>
            <a:ext cx="10662175" cy="1439578"/>
          </a:xfrm>
          <a:prstGeom prst="rect">
            <a:avLst/>
          </a:prstGeom>
        </p:spPr>
        <p:txBody>
          <a:bodyPr vert="horz" wrap="square" lIns="0" tIns="7701" rIns="0" bIns="0" rtlCol="0" anchor="t">
            <a:spAutoFit/>
          </a:bodyPr>
          <a:lstStyle/>
          <a:p>
            <a:pPr marL="7701" marR="3081">
              <a:lnSpc>
                <a:spcPct val="80000"/>
              </a:lnSpc>
              <a:spcBef>
                <a:spcPts val="61"/>
              </a:spcBef>
            </a:pPr>
            <a:r>
              <a:rPr lang="pt-BR" sz="4000" spc="5" dirty="0" smtClean="0">
                <a:solidFill>
                  <a:srgbClr val="000000"/>
                </a:solidFill>
              </a:rPr>
              <a:t>A PANDÉMIA HOSSZÚTÁVÚ HATÁSA A DIGITÁLIS GAZDASÁGRA</a:t>
            </a:r>
            <a:r>
              <a:rPr lang="hu-HU" sz="4000" spc="5" dirty="0">
                <a:solidFill>
                  <a:srgbClr val="000000"/>
                </a:solidFill>
              </a:rPr>
              <a:t/>
            </a:r>
            <a:br>
              <a:rPr lang="hu-HU" sz="4000" spc="5" dirty="0">
                <a:solidFill>
                  <a:srgbClr val="000000"/>
                </a:solidFill>
              </a:rPr>
            </a:br>
            <a:r>
              <a:rPr lang="hu-HU" sz="1800" spc="5" dirty="0">
                <a:solidFill>
                  <a:srgbClr val="000000"/>
                </a:solidFill>
              </a:rPr>
              <a:t>GINOP-3.1.1-VEKOP-15 „OKTATÁSI INTÉZMÉNYEK ÉS IKT VÁLLALKOZÁSOK KÖZÖTTI EGYÜTTMŰKÖDÉS ÖSZTÖNZÉSE ÉS TÁMOGATÁSA” </a:t>
            </a:r>
            <a:r>
              <a:rPr lang="hu-HU" sz="1800" spc="5" dirty="0" smtClean="0">
                <a:solidFill>
                  <a:srgbClr val="000000"/>
                </a:solidFill>
              </a:rPr>
              <a:t>(„</a:t>
            </a:r>
            <a:r>
              <a:rPr lang="hu-HU" sz="1800" spc="5" dirty="0">
                <a:solidFill>
                  <a:srgbClr val="000000"/>
                </a:solidFill>
              </a:rPr>
              <a:t>PROGRAMOZD A JÖVŐD!”) </a:t>
            </a:r>
            <a:r>
              <a:rPr lang="hu-HU" sz="1800" spc="5" dirty="0" smtClean="0">
                <a:solidFill>
                  <a:srgbClr val="000000"/>
                </a:solidFill>
              </a:rPr>
              <a:t>PROJEKT</a:t>
            </a:r>
            <a:endParaRPr sz="1800" dirty="0"/>
          </a:p>
        </p:txBody>
      </p:sp>
      <p:sp>
        <p:nvSpPr>
          <p:cNvPr id="5" name="object 5"/>
          <p:cNvSpPr txBox="1"/>
          <p:nvPr/>
        </p:nvSpPr>
        <p:spPr>
          <a:xfrm>
            <a:off x="1542017" y="4628515"/>
            <a:ext cx="5464089" cy="275983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299"/>
              </a:lnSpc>
              <a:spcBef>
                <a:spcPts val="55"/>
              </a:spcBef>
            </a:pPr>
            <a:r>
              <a:rPr lang="hu-HU" dirty="0" smtClean="0"/>
              <a:t>Összefoglaló prezentáció</a:t>
            </a:r>
            <a:endParaRPr sz="1728" dirty="0">
              <a:latin typeface="PT Sans"/>
              <a:cs typeface="PT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98912" y="6006678"/>
            <a:ext cx="82789" cy="400082"/>
          </a:xfrm>
          <a:custGeom>
            <a:avLst/>
            <a:gdLst/>
            <a:ahLst/>
            <a:cxnLst/>
            <a:rect l="l" t="t" r="r" b="b"/>
            <a:pathLst>
              <a:path w="136525" h="659765">
                <a:moveTo>
                  <a:pt x="136121" y="0"/>
                </a:moveTo>
                <a:lnTo>
                  <a:pt x="0" y="0"/>
                </a:lnTo>
                <a:lnTo>
                  <a:pt x="0" y="659665"/>
                </a:lnTo>
                <a:lnTo>
                  <a:pt x="136121" y="659665"/>
                </a:lnTo>
                <a:lnTo>
                  <a:pt x="1361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 txBox="1"/>
          <p:nvPr/>
        </p:nvSpPr>
        <p:spPr>
          <a:xfrm>
            <a:off x="1542017" y="5932559"/>
            <a:ext cx="9341135" cy="48213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lnSpc>
                <a:spcPct val="101000"/>
              </a:lnSpc>
              <a:spcBef>
                <a:spcPts val="58"/>
              </a:spcBef>
            </a:pPr>
            <a:r>
              <a:rPr lang="hu-HU" sz="1486" i="1" spc="6" dirty="0" smtClean="0">
                <a:latin typeface="PT Sans"/>
                <a:cs typeface="PT Sans"/>
              </a:rPr>
              <a:t>Készült </a:t>
            </a:r>
            <a:r>
              <a:rPr lang="hu-HU" sz="1486" i="1" spc="6" dirty="0">
                <a:cs typeface="PT Sans"/>
              </a:rPr>
              <a:t>a</a:t>
            </a:r>
            <a:r>
              <a:rPr lang="hu-HU" sz="1486" i="1" spc="6" dirty="0" smtClean="0">
                <a:cs typeface="PT Sans"/>
              </a:rPr>
              <a:t> Kormányzati Informatikai Fejlesztési Ügynökség részére a </a:t>
            </a:r>
            <a:r>
              <a:rPr lang="hu-HU" sz="1486" i="1" spc="6" dirty="0" smtClean="0">
                <a:latin typeface="PT Sans"/>
                <a:cs typeface="PT Sans"/>
              </a:rPr>
              <a:t>N</a:t>
            </a:r>
            <a:r>
              <a:rPr sz="1486" i="1" spc="6" dirty="0" err="1" smtClean="0">
                <a:latin typeface="PT Sans"/>
                <a:cs typeface="PT Sans"/>
              </a:rPr>
              <a:t>ew</a:t>
            </a:r>
            <a:r>
              <a:rPr sz="1486" i="1" spc="-27" dirty="0" smtClean="0">
                <a:latin typeface="PT Sans"/>
                <a:cs typeface="PT Sans"/>
              </a:rPr>
              <a:t> </a:t>
            </a:r>
            <a:r>
              <a:rPr lang="hu-HU" sz="1486" i="1" spc="-27" dirty="0" smtClean="0">
                <a:latin typeface="PT Sans"/>
                <a:cs typeface="PT Sans"/>
              </a:rPr>
              <a:t>L</a:t>
            </a:r>
            <a:r>
              <a:rPr sz="1486" i="1" spc="6" dirty="0" smtClean="0">
                <a:latin typeface="PT Sans"/>
                <a:cs typeface="PT Sans"/>
              </a:rPr>
              <a:t>and </a:t>
            </a:r>
            <a:r>
              <a:rPr lang="hu-HU" sz="1486" i="1" spc="6" dirty="0" smtClean="0">
                <a:latin typeface="PT Sans"/>
                <a:cs typeface="PT Sans"/>
              </a:rPr>
              <a:t>M</a:t>
            </a:r>
            <a:r>
              <a:rPr sz="1486" i="1" spc="6" dirty="0" err="1" smtClean="0">
                <a:latin typeface="PT Sans"/>
                <a:cs typeface="PT Sans"/>
              </a:rPr>
              <a:t>edia</a:t>
            </a:r>
            <a:r>
              <a:rPr sz="1486" i="1" spc="6" dirty="0" smtClean="0">
                <a:latin typeface="PT Sans"/>
                <a:cs typeface="PT Sans"/>
              </a:rPr>
              <a:t> </a:t>
            </a:r>
            <a:r>
              <a:rPr lang="hu-HU" sz="1486" i="1" spc="6" dirty="0" smtClean="0">
                <a:latin typeface="PT Sans"/>
                <a:cs typeface="PT Sans"/>
              </a:rPr>
              <a:t>K</a:t>
            </a:r>
            <a:r>
              <a:rPr sz="1486" i="1" spc="9" dirty="0" smtClean="0">
                <a:latin typeface="PT Sans"/>
                <a:cs typeface="PT Sans"/>
              </a:rPr>
              <a:t>ft.</a:t>
            </a:r>
            <a:r>
              <a:rPr lang="hu-HU" sz="1486" i="1" spc="9" dirty="0" smtClean="0">
                <a:latin typeface="PT Sans"/>
                <a:cs typeface="PT Sans"/>
              </a:rPr>
              <a:t> m</a:t>
            </a:r>
            <a:r>
              <a:rPr sz="1486" i="1" spc="3" dirty="0" err="1" smtClean="0">
                <a:latin typeface="PT Sans"/>
                <a:cs typeface="PT Sans"/>
              </a:rPr>
              <a:t>egbízásából</a:t>
            </a:r>
            <a:r>
              <a:rPr sz="1486" i="1" spc="3" dirty="0" smtClean="0">
                <a:latin typeface="PT Sans"/>
                <a:cs typeface="PT Sans"/>
              </a:rPr>
              <a:t>  </a:t>
            </a:r>
            <a:endParaRPr lang="hu-HU" sz="1486" i="1" spc="3" dirty="0" smtClean="0">
              <a:latin typeface="PT Sans"/>
              <a:cs typeface="PT Sans"/>
            </a:endParaRPr>
          </a:p>
          <a:p>
            <a:pPr marL="7701" marR="3081">
              <a:lnSpc>
                <a:spcPct val="101000"/>
              </a:lnSpc>
              <a:spcBef>
                <a:spcPts val="58"/>
              </a:spcBef>
            </a:pPr>
            <a:r>
              <a:rPr sz="1486" i="1" spc="6" dirty="0" smtClean="0">
                <a:latin typeface="PT Sans"/>
                <a:cs typeface="PT Sans"/>
              </a:rPr>
              <a:t>202</a:t>
            </a:r>
            <a:r>
              <a:rPr lang="hu-HU" sz="1486" i="1" spc="6" dirty="0" smtClean="0">
                <a:latin typeface="PT Sans"/>
                <a:cs typeface="PT Sans"/>
              </a:rPr>
              <a:t>2. </a:t>
            </a:r>
            <a:r>
              <a:rPr lang="hu-HU" sz="1486" i="1" spc="6" dirty="0">
                <a:latin typeface="PT Sans"/>
                <a:cs typeface="PT Sans"/>
              </a:rPr>
              <a:t>m</a:t>
            </a:r>
            <a:r>
              <a:rPr lang="hu-HU" sz="1486" i="1" spc="6" dirty="0" smtClean="0">
                <a:latin typeface="PT Sans"/>
                <a:cs typeface="PT Sans"/>
              </a:rPr>
              <a:t>ájus 19.</a:t>
            </a:r>
            <a:endParaRPr sz="1486" dirty="0">
              <a:latin typeface="PT Sans"/>
              <a:cs typeface="PT San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70172" y="463411"/>
            <a:ext cx="1479418" cy="248751"/>
            <a:chOff x="1104457" y="764199"/>
            <a:chExt cx="2439670" cy="410209"/>
          </a:xfrm>
        </p:grpSpPr>
        <p:sp>
          <p:nvSpPr>
            <p:cNvPr id="9" name="object 9"/>
            <p:cNvSpPr/>
            <p:nvPr/>
          </p:nvSpPr>
          <p:spPr>
            <a:xfrm>
              <a:off x="1104457" y="764199"/>
              <a:ext cx="297815" cy="410209"/>
            </a:xfrm>
            <a:custGeom>
              <a:avLst/>
              <a:gdLst/>
              <a:ahLst/>
              <a:cxnLst/>
              <a:rect l="l" t="t" r="r" b="b"/>
              <a:pathLst>
                <a:path w="297815" h="410209">
                  <a:moveTo>
                    <a:pt x="143461" y="0"/>
                  </a:moveTo>
                  <a:lnTo>
                    <a:pt x="87243" y="6269"/>
                  </a:lnTo>
                  <a:lnTo>
                    <a:pt x="43841" y="25056"/>
                  </a:lnTo>
                  <a:lnTo>
                    <a:pt x="16079" y="55796"/>
                  </a:lnTo>
                  <a:lnTo>
                    <a:pt x="6827" y="97923"/>
                  </a:lnTo>
                  <a:lnTo>
                    <a:pt x="7877" y="113509"/>
                  </a:lnTo>
                  <a:lnTo>
                    <a:pt x="23622" y="152581"/>
                  </a:lnTo>
                  <a:lnTo>
                    <a:pt x="52977" y="180923"/>
                  </a:lnTo>
                  <a:lnTo>
                    <a:pt x="92438" y="202184"/>
                  </a:lnTo>
                  <a:lnTo>
                    <a:pt x="143941" y="224365"/>
                  </a:lnTo>
                  <a:lnTo>
                    <a:pt x="158476" y="230788"/>
                  </a:lnTo>
                  <a:lnTo>
                    <a:pt x="199969" y="254204"/>
                  </a:lnTo>
                  <a:lnTo>
                    <a:pt x="224947" y="286870"/>
                  </a:lnTo>
                  <a:lnTo>
                    <a:pt x="228296" y="308001"/>
                  </a:lnTo>
                  <a:lnTo>
                    <a:pt x="226694" y="325153"/>
                  </a:lnTo>
                  <a:lnTo>
                    <a:pt x="202674" y="363789"/>
                  </a:lnTo>
                  <a:lnTo>
                    <a:pt x="154950" y="381941"/>
                  </a:lnTo>
                  <a:lnTo>
                    <a:pt x="134917" y="383150"/>
                  </a:lnTo>
                  <a:lnTo>
                    <a:pt x="121649" y="382474"/>
                  </a:lnTo>
                  <a:lnTo>
                    <a:pt x="83117" y="372323"/>
                  </a:lnTo>
                  <a:lnTo>
                    <a:pt x="49863" y="350669"/>
                  </a:lnTo>
                  <a:lnTo>
                    <a:pt x="26826" y="318818"/>
                  </a:lnTo>
                  <a:lnTo>
                    <a:pt x="19926" y="293195"/>
                  </a:lnTo>
                  <a:lnTo>
                    <a:pt x="0" y="293195"/>
                  </a:lnTo>
                  <a:lnTo>
                    <a:pt x="0" y="404783"/>
                  </a:lnTo>
                  <a:lnTo>
                    <a:pt x="23905" y="404783"/>
                  </a:lnTo>
                  <a:lnTo>
                    <a:pt x="23905" y="374428"/>
                  </a:lnTo>
                  <a:lnTo>
                    <a:pt x="25423" y="371192"/>
                  </a:lnTo>
                  <a:lnTo>
                    <a:pt x="30742" y="371192"/>
                  </a:lnTo>
                  <a:lnTo>
                    <a:pt x="33580" y="372711"/>
                  </a:lnTo>
                  <a:lnTo>
                    <a:pt x="37004" y="375747"/>
                  </a:lnTo>
                  <a:lnTo>
                    <a:pt x="59169" y="390698"/>
                  </a:lnTo>
                  <a:lnTo>
                    <a:pt x="85819" y="401375"/>
                  </a:lnTo>
                  <a:lnTo>
                    <a:pt x="116953" y="407779"/>
                  </a:lnTo>
                  <a:lnTo>
                    <a:pt x="152571" y="409914"/>
                  </a:lnTo>
                  <a:lnTo>
                    <a:pt x="183243" y="408098"/>
                  </a:lnTo>
                  <a:lnTo>
                    <a:pt x="235624" y="393578"/>
                  </a:lnTo>
                  <a:lnTo>
                    <a:pt x="275013" y="364757"/>
                  </a:lnTo>
                  <a:lnTo>
                    <a:pt x="295223" y="322911"/>
                  </a:lnTo>
                  <a:lnTo>
                    <a:pt x="297750" y="297184"/>
                  </a:lnTo>
                  <a:lnTo>
                    <a:pt x="296611" y="279216"/>
                  </a:lnTo>
                  <a:lnTo>
                    <a:pt x="279530" y="235134"/>
                  </a:lnTo>
                  <a:lnTo>
                    <a:pt x="247880" y="204337"/>
                  </a:lnTo>
                  <a:lnTo>
                    <a:pt x="205733" y="182256"/>
                  </a:lnTo>
                  <a:lnTo>
                    <a:pt x="153426" y="160770"/>
                  </a:lnTo>
                  <a:lnTo>
                    <a:pt x="140046" y="155151"/>
                  </a:lnTo>
                  <a:lnTo>
                    <a:pt x="101689" y="134938"/>
                  </a:lnTo>
                  <a:lnTo>
                    <a:pt x="76479" y="98396"/>
                  </a:lnTo>
                  <a:lnTo>
                    <a:pt x="75714" y="88824"/>
                  </a:lnTo>
                  <a:lnTo>
                    <a:pt x="77103" y="75336"/>
                  </a:lnTo>
                  <a:lnTo>
                    <a:pt x="110053" y="36618"/>
                  </a:lnTo>
                  <a:lnTo>
                    <a:pt x="158843" y="27329"/>
                  </a:lnTo>
                  <a:lnTo>
                    <a:pt x="178301" y="28734"/>
                  </a:lnTo>
                  <a:lnTo>
                    <a:pt x="227720" y="49820"/>
                  </a:lnTo>
                  <a:lnTo>
                    <a:pt x="257290" y="94605"/>
                  </a:lnTo>
                  <a:lnTo>
                    <a:pt x="261311" y="114436"/>
                  </a:lnTo>
                  <a:lnTo>
                    <a:pt x="281237" y="114436"/>
                  </a:lnTo>
                  <a:lnTo>
                    <a:pt x="281237" y="2282"/>
                  </a:lnTo>
                  <a:lnTo>
                    <a:pt x="256756" y="2282"/>
                  </a:lnTo>
                  <a:lnTo>
                    <a:pt x="256756" y="31695"/>
                  </a:lnTo>
                  <a:lnTo>
                    <a:pt x="255803" y="33025"/>
                  </a:lnTo>
                  <a:lnTo>
                    <a:pt x="253144" y="33025"/>
                  </a:lnTo>
                  <a:lnTo>
                    <a:pt x="250861" y="31517"/>
                  </a:lnTo>
                  <a:lnTo>
                    <a:pt x="247081" y="28470"/>
                  </a:lnTo>
                  <a:lnTo>
                    <a:pt x="226514" y="16021"/>
                  </a:lnTo>
                  <a:lnTo>
                    <a:pt x="202386" y="7124"/>
                  </a:lnTo>
                  <a:lnTo>
                    <a:pt x="174700" y="1781"/>
                  </a:lnTo>
                  <a:lnTo>
                    <a:pt x="14346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" name="object 10"/>
            <p:cNvSpPr/>
            <p:nvPr/>
          </p:nvSpPr>
          <p:spPr>
            <a:xfrm>
              <a:off x="1420724" y="917263"/>
              <a:ext cx="191240" cy="251154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" name="object 11"/>
            <p:cNvSpPr/>
            <p:nvPr/>
          </p:nvSpPr>
          <p:spPr>
            <a:xfrm>
              <a:off x="1623775" y="827214"/>
              <a:ext cx="266700" cy="341630"/>
            </a:xfrm>
            <a:custGeom>
              <a:avLst/>
              <a:gdLst/>
              <a:ahLst/>
              <a:cxnLst/>
              <a:rect l="l" t="t" r="r" b="b"/>
              <a:pathLst>
                <a:path w="266700" h="341630">
                  <a:moveTo>
                    <a:pt x="161680" y="0"/>
                  </a:moveTo>
                  <a:lnTo>
                    <a:pt x="151409" y="0"/>
                  </a:lnTo>
                  <a:lnTo>
                    <a:pt x="145304" y="3225"/>
                  </a:lnTo>
                  <a:lnTo>
                    <a:pt x="138854" y="9685"/>
                  </a:lnTo>
                  <a:lnTo>
                    <a:pt x="96520" y="50584"/>
                  </a:lnTo>
                  <a:lnTo>
                    <a:pt x="104049" y="61348"/>
                  </a:lnTo>
                  <a:lnTo>
                    <a:pt x="157147" y="30135"/>
                  </a:lnTo>
                  <a:lnTo>
                    <a:pt x="166476" y="24878"/>
                  </a:lnTo>
                  <a:lnTo>
                    <a:pt x="171146" y="19015"/>
                  </a:lnTo>
                  <a:lnTo>
                    <a:pt x="171146" y="9203"/>
                  </a:lnTo>
                  <a:lnTo>
                    <a:pt x="169942" y="6282"/>
                  </a:lnTo>
                  <a:lnTo>
                    <a:pt x="165157" y="1246"/>
                  </a:lnTo>
                  <a:lnTo>
                    <a:pt x="161680" y="0"/>
                  </a:lnTo>
                  <a:close/>
                </a:path>
                <a:path w="266700" h="341630">
                  <a:moveTo>
                    <a:pt x="81086" y="330073"/>
                  </a:moveTo>
                  <a:lnTo>
                    <a:pt x="0" y="330073"/>
                  </a:lnTo>
                  <a:lnTo>
                    <a:pt x="0" y="341204"/>
                  </a:lnTo>
                  <a:lnTo>
                    <a:pt x="81086" y="341204"/>
                  </a:lnTo>
                  <a:lnTo>
                    <a:pt x="81086" y="330073"/>
                  </a:lnTo>
                  <a:close/>
                </a:path>
                <a:path w="266700" h="341630">
                  <a:moveTo>
                    <a:pt x="266222" y="330073"/>
                  </a:moveTo>
                  <a:lnTo>
                    <a:pt x="167911" y="330073"/>
                  </a:lnTo>
                  <a:lnTo>
                    <a:pt x="167911" y="341204"/>
                  </a:lnTo>
                  <a:lnTo>
                    <a:pt x="266222" y="341204"/>
                  </a:lnTo>
                  <a:lnTo>
                    <a:pt x="266222" y="330073"/>
                  </a:lnTo>
                  <a:close/>
                </a:path>
                <a:path w="266700" h="341630">
                  <a:moveTo>
                    <a:pt x="147105" y="83945"/>
                  </a:moveTo>
                  <a:lnTo>
                    <a:pt x="115179" y="96143"/>
                  </a:lnTo>
                  <a:lnTo>
                    <a:pt x="29779" y="317163"/>
                  </a:lnTo>
                  <a:lnTo>
                    <a:pt x="28344" y="320995"/>
                  </a:lnTo>
                  <a:lnTo>
                    <a:pt x="25172" y="324105"/>
                  </a:lnTo>
                  <a:lnTo>
                    <a:pt x="15371" y="328890"/>
                  </a:lnTo>
                  <a:lnTo>
                    <a:pt x="10408" y="330073"/>
                  </a:lnTo>
                  <a:lnTo>
                    <a:pt x="69484" y="330073"/>
                  </a:lnTo>
                  <a:lnTo>
                    <a:pt x="65422" y="329005"/>
                  </a:lnTo>
                  <a:lnTo>
                    <a:pt x="58710" y="324691"/>
                  </a:lnTo>
                  <a:lnTo>
                    <a:pt x="57045" y="321707"/>
                  </a:lnTo>
                  <a:lnTo>
                    <a:pt x="57045" y="316440"/>
                  </a:lnTo>
                  <a:lnTo>
                    <a:pt x="57411" y="314650"/>
                  </a:lnTo>
                  <a:lnTo>
                    <a:pt x="58123" y="312493"/>
                  </a:lnTo>
                  <a:lnTo>
                    <a:pt x="74626" y="268368"/>
                  </a:lnTo>
                  <a:lnTo>
                    <a:pt x="218776" y="268368"/>
                  </a:lnTo>
                  <a:lnTo>
                    <a:pt x="212363" y="251866"/>
                  </a:lnTo>
                  <a:lnTo>
                    <a:pt x="80720" y="251866"/>
                  </a:lnTo>
                  <a:lnTo>
                    <a:pt x="124498" y="134896"/>
                  </a:lnTo>
                  <a:lnTo>
                    <a:pt x="166906" y="134896"/>
                  </a:lnTo>
                  <a:lnTo>
                    <a:pt x="147105" y="83945"/>
                  </a:lnTo>
                  <a:close/>
                </a:path>
                <a:path w="266700" h="341630">
                  <a:moveTo>
                    <a:pt x="218776" y="268368"/>
                  </a:moveTo>
                  <a:lnTo>
                    <a:pt x="173293" y="268368"/>
                  </a:lnTo>
                  <a:lnTo>
                    <a:pt x="186926" y="305320"/>
                  </a:lnTo>
                  <a:lnTo>
                    <a:pt x="189324" y="312032"/>
                  </a:lnTo>
                  <a:lnTo>
                    <a:pt x="190400" y="316440"/>
                  </a:lnTo>
                  <a:lnTo>
                    <a:pt x="190517" y="323393"/>
                  </a:lnTo>
                  <a:lnTo>
                    <a:pt x="189261" y="325895"/>
                  </a:lnTo>
                  <a:lnTo>
                    <a:pt x="184235" y="329246"/>
                  </a:lnTo>
                  <a:lnTo>
                    <a:pt x="180109" y="330073"/>
                  </a:lnTo>
                  <a:lnTo>
                    <a:pt x="254861" y="330073"/>
                  </a:lnTo>
                  <a:lnTo>
                    <a:pt x="250547" y="329005"/>
                  </a:lnTo>
                  <a:lnTo>
                    <a:pt x="242421" y="324691"/>
                  </a:lnTo>
                  <a:lnTo>
                    <a:pt x="239552" y="321592"/>
                  </a:lnTo>
                  <a:lnTo>
                    <a:pt x="237645" y="316922"/>
                  </a:lnTo>
                  <a:lnTo>
                    <a:pt x="218776" y="268368"/>
                  </a:lnTo>
                  <a:close/>
                </a:path>
                <a:path w="266700" h="341630">
                  <a:moveTo>
                    <a:pt x="166906" y="134896"/>
                  </a:moveTo>
                  <a:lnTo>
                    <a:pt x="124498" y="134896"/>
                  </a:lnTo>
                  <a:lnTo>
                    <a:pt x="167199" y="251866"/>
                  </a:lnTo>
                  <a:lnTo>
                    <a:pt x="212363" y="251866"/>
                  </a:lnTo>
                  <a:lnTo>
                    <a:pt x="166906" y="13489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" name="object 12"/>
            <p:cNvSpPr/>
            <p:nvPr/>
          </p:nvSpPr>
          <p:spPr>
            <a:xfrm>
              <a:off x="1909730" y="917263"/>
              <a:ext cx="191229" cy="2511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3" name="object 13"/>
            <p:cNvSpPr/>
            <p:nvPr/>
          </p:nvSpPr>
          <p:spPr>
            <a:xfrm>
              <a:off x="2114961" y="911170"/>
              <a:ext cx="266700" cy="257810"/>
            </a:xfrm>
            <a:custGeom>
              <a:avLst/>
              <a:gdLst/>
              <a:ahLst/>
              <a:cxnLst/>
              <a:rect l="l" t="t" r="r" b="b"/>
              <a:pathLst>
                <a:path w="266700" h="257809">
                  <a:moveTo>
                    <a:pt x="81076" y="246128"/>
                  </a:moveTo>
                  <a:lnTo>
                    <a:pt x="0" y="246128"/>
                  </a:lnTo>
                  <a:lnTo>
                    <a:pt x="0" y="257248"/>
                  </a:lnTo>
                  <a:lnTo>
                    <a:pt x="81076" y="257248"/>
                  </a:lnTo>
                  <a:lnTo>
                    <a:pt x="81076" y="246128"/>
                  </a:lnTo>
                  <a:close/>
                </a:path>
                <a:path w="266700" h="257809">
                  <a:moveTo>
                    <a:pt x="266222" y="246128"/>
                  </a:moveTo>
                  <a:lnTo>
                    <a:pt x="167900" y="246128"/>
                  </a:lnTo>
                  <a:lnTo>
                    <a:pt x="167900" y="257248"/>
                  </a:lnTo>
                  <a:lnTo>
                    <a:pt x="266222" y="257248"/>
                  </a:lnTo>
                  <a:lnTo>
                    <a:pt x="266222" y="246128"/>
                  </a:lnTo>
                  <a:close/>
                </a:path>
                <a:path w="266700" h="257809">
                  <a:moveTo>
                    <a:pt x="147094" y="0"/>
                  </a:moveTo>
                  <a:lnTo>
                    <a:pt x="115169" y="12198"/>
                  </a:lnTo>
                  <a:lnTo>
                    <a:pt x="29779" y="233207"/>
                  </a:lnTo>
                  <a:lnTo>
                    <a:pt x="28344" y="237039"/>
                  </a:lnTo>
                  <a:lnTo>
                    <a:pt x="25172" y="240149"/>
                  </a:lnTo>
                  <a:lnTo>
                    <a:pt x="15360" y="244934"/>
                  </a:lnTo>
                  <a:lnTo>
                    <a:pt x="10397" y="246128"/>
                  </a:lnTo>
                  <a:lnTo>
                    <a:pt x="69474" y="246128"/>
                  </a:lnTo>
                  <a:lnTo>
                    <a:pt x="65411" y="245050"/>
                  </a:lnTo>
                  <a:lnTo>
                    <a:pt x="58710" y="240746"/>
                  </a:lnTo>
                  <a:lnTo>
                    <a:pt x="57034" y="237751"/>
                  </a:lnTo>
                  <a:lnTo>
                    <a:pt x="57034" y="232495"/>
                  </a:lnTo>
                  <a:lnTo>
                    <a:pt x="57401" y="230694"/>
                  </a:lnTo>
                  <a:lnTo>
                    <a:pt x="58123" y="228548"/>
                  </a:lnTo>
                  <a:lnTo>
                    <a:pt x="74615" y="184413"/>
                  </a:lnTo>
                  <a:lnTo>
                    <a:pt x="218770" y="184413"/>
                  </a:lnTo>
                  <a:lnTo>
                    <a:pt x="212356" y="167911"/>
                  </a:lnTo>
                  <a:lnTo>
                    <a:pt x="80720" y="167911"/>
                  </a:lnTo>
                  <a:lnTo>
                    <a:pt x="124498" y="50940"/>
                  </a:lnTo>
                  <a:lnTo>
                    <a:pt x="166894" y="50940"/>
                  </a:lnTo>
                  <a:lnTo>
                    <a:pt x="147094" y="0"/>
                  </a:lnTo>
                  <a:close/>
                </a:path>
                <a:path w="266700" h="257809">
                  <a:moveTo>
                    <a:pt x="218770" y="184413"/>
                  </a:moveTo>
                  <a:lnTo>
                    <a:pt x="173282" y="184413"/>
                  </a:lnTo>
                  <a:lnTo>
                    <a:pt x="186915" y="221364"/>
                  </a:lnTo>
                  <a:lnTo>
                    <a:pt x="189313" y="228066"/>
                  </a:lnTo>
                  <a:lnTo>
                    <a:pt x="190392" y="232495"/>
                  </a:lnTo>
                  <a:lnTo>
                    <a:pt x="190507" y="239427"/>
                  </a:lnTo>
                  <a:lnTo>
                    <a:pt x="189261" y="241929"/>
                  </a:lnTo>
                  <a:lnTo>
                    <a:pt x="184235" y="245290"/>
                  </a:lnTo>
                  <a:lnTo>
                    <a:pt x="180099" y="246128"/>
                  </a:lnTo>
                  <a:lnTo>
                    <a:pt x="254850" y="246128"/>
                  </a:lnTo>
                  <a:lnTo>
                    <a:pt x="250536" y="245050"/>
                  </a:lnTo>
                  <a:lnTo>
                    <a:pt x="242411" y="240746"/>
                  </a:lnTo>
                  <a:lnTo>
                    <a:pt x="239542" y="237636"/>
                  </a:lnTo>
                  <a:lnTo>
                    <a:pt x="237641" y="232966"/>
                  </a:lnTo>
                  <a:lnTo>
                    <a:pt x="218770" y="184413"/>
                  </a:lnTo>
                  <a:close/>
                </a:path>
                <a:path w="266700" h="257809">
                  <a:moveTo>
                    <a:pt x="166894" y="50940"/>
                  </a:moveTo>
                  <a:lnTo>
                    <a:pt x="124498" y="50940"/>
                  </a:lnTo>
                  <a:lnTo>
                    <a:pt x="167188" y="167911"/>
                  </a:lnTo>
                  <a:lnTo>
                    <a:pt x="212356" y="167911"/>
                  </a:lnTo>
                  <a:lnTo>
                    <a:pt x="166894" y="5094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4" name="object 14"/>
            <p:cNvSpPr/>
            <p:nvPr/>
          </p:nvSpPr>
          <p:spPr>
            <a:xfrm>
              <a:off x="2404557" y="917264"/>
              <a:ext cx="233930" cy="25115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5" name="object 15"/>
            <p:cNvSpPr/>
            <p:nvPr/>
          </p:nvSpPr>
          <p:spPr>
            <a:xfrm>
              <a:off x="2632786" y="764202"/>
              <a:ext cx="911225" cy="410209"/>
            </a:xfrm>
            <a:custGeom>
              <a:avLst/>
              <a:gdLst/>
              <a:ahLst/>
              <a:cxnLst/>
              <a:rect l="l" t="t" r="r" b="b"/>
              <a:pathLst>
                <a:path w="911225" h="410209">
                  <a:moveTo>
                    <a:pt x="260845" y="153073"/>
                  </a:moveTo>
                  <a:lnTo>
                    <a:pt x="179755" y="153073"/>
                  </a:lnTo>
                  <a:lnTo>
                    <a:pt x="179755" y="164185"/>
                  </a:lnTo>
                  <a:lnTo>
                    <a:pt x="190271" y="164185"/>
                  </a:lnTo>
                  <a:lnTo>
                    <a:pt x="194284" y="165214"/>
                  </a:lnTo>
                  <a:lnTo>
                    <a:pt x="202171" y="169278"/>
                  </a:lnTo>
                  <a:lnTo>
                    <a:pt x="204152" y="172085"/>
                  </a:lnTo>
                  <a:lnTo>
                    <a:pt x="204152" y="175666"/>
                  </a:lnTo>
                  <a:lnTo>
                    <a:pt x="203898" y="177457"/>
                  </a:lnTo>
                  <a:lnTo>
                    <a:pt x="138849" y="360451"/>
                  </a:lnTo>
                  <a:lnTo>
                    <a:pt x="74739" y="176745"/>
                  </a:lnTo>
                  <a:lnTo>
                    <a:pt x="74612" y="171488"/>
                  </a:lnTo>
                  <a:lnTo>
                    <a:pt x="76288" y="168986"/>
                  </a:lnTo>
                  <a:lnTo>
                    <a:pt x="83007" y="165150"/>
                  </a:lnTo>
                  <a:lnTo>
                    <a:pt x="86944" y="164185"/>
                  </a:lnTo>
                  <a:lnTo>
                    <a:pt x="98298" y="164185"/>
                  </a:lnTo>
                  <a:lnTo>
                    <a:pt x="98298" y="153073"/>
                  </a:lnTo>
                  <a:lnTo>
                    <a:pt x="0" y="153073"/>
                  </a:lnTo>
                  <a:lnTo>
                    <a:pt x="0" y="164185"/>
                  </a:lnTo>
                  <a:lnTo>
                    <a:pt x="11125" y="164185"/>
                  </a:lnTo>
                  <a:lnTo>
                    <a:pt x="15379" y="165328"/>
                  </a:lnTo>
                  <a:lnTo>
                    <a:pt x="23736" y="169875"/>
                  </a:lnTo>
                  <a:lnTo>
                    <a:pt x="26543" y="172923"/>
                  </a:lnTo>
                  <a:lnTo>
                    <a:pt x="27990" y="176745"/>
                  </a:lnTo>
                  <a:lnTo>
                    <a:pt x="114109" y="405295"/>
                  </a:lnTo>
                  <a:lnTo>
                    <a:pt x="146380" y="405295"/>
                  </a:lnTo>
                  <a:lnTo>
                    <a:pt x="232130" y="173405"/>
                  </a:lnTo>
                  <a:lnTo>
                    <a:pt x="235305" y="170180"/>
                  </a:lnTo>
                  <a:lnTo>
                    <a:pt x="245110" y="165392"/>
                  </a:lnTo>
                  <a:lnTo>
                    <a:pt x="250075" y="164185"/>
                  </a:lnTo>
                  <a:lnTo>
                    <a:pt x="260845" y="164185"/>
                  </a:lnTo>
                  <a:lnTo>
                    <a:pt x="260845" y="153073"/>
                  </a:lnTo>
                  <a:close/>
                </a:path>
                <a:path w="911225" h="410209">
                  <a:moveTo>
                    <a:pt x="440245" y="72224"/>
                  </a:moveTo>
                  <a:lnTo>
                    <a:pt x="439039" y="69303"/>
                  </a:lnTo>
                  <a:lnTo>
                    <a:pt x="434251" y="64262"/>
                  </a:lnTo>
                  <a:lnTo>
                    <a:pt x="430771" y="63017"/>
                  </a:lnTo>
                  <a:lnTo>
                    <a:pt x="420497" y="63017"/>
                  </a:lnTo>
                  <a:lnTo>
                    <a:pt x="414401" y="66243"/>
                  </a:lnTo>
                  <a:lnTo>
                    <a:pt x="407936" y="72707"/>
                  </a:lnTo>
                  <a:lnTo>
                    <a:pt x="365607" y="113601"/>
                  </a:lnTo>
                  <a:lnTo>
                    <a:pt x="373138" y="124371"/>
                  </a:lnTo>
                  <a:lnTo>
                    <a:pt x="426224" y="93154"/>
                  </a:lnTo>
                  <a:lnTo>
                    <a:pt x="435571" y="87896"/>
                  </a:lnTo>
                  <a:lnTo>
                    <a:pt x="440245" y="82029"/>
                  </a:lnTo>
                  <a:lnTo>
                    <a:pt x="440245" y="72224"/>
                  </a:lnTo>
                  <a:close/>
                </a:path>
                <a:path w="911225" h="410209">
                  <a:moveTo>
                    <a:pt x="488683" y="338201"/>
                  </a:moveTo>
                  <a:lnTo>
                    <a:pt x="477545" y="338201"/>
                  </a:lnTo>
                  <a:lnTo>
                    <a:pt x="473329" y="359867"/>
                  </a:lnTo>
                  <a:lnTo>
                    <a:pt x="466420" y="375335"/>
                  </a:lnTo>
                  <a:lnTo>
                    <a:pt x="456819" y="384619"/>
                  </a:lnTo>
                  <a:lnTo>
                    <a:pt x="444538" y="387705"/>
                  </a:lnTo>
                  <a:lnTo>
                    <a:pt x="356997" y="387705"/>
                  </a:lnTo>
                  <a:lnTo>
                    <a:pt x="356997" y="280797"/>
                  </a:lnTo>
                  <a:lnTo>
                    <a:pt x="423722" y="280797"/>
                  </a:lnTo>
                  <a:lnTo>
                    <a:pt x="435571" y="314883"/>
                  </a:lnTo>
                  <a:lnTo>
                    <a:pt x="445249" y="314883"/>
                  </a:lnTo>
                  <a:lnTo>
                    <a:pt x="445249" y="280797"/>
                  </a:lnTo>
                  <a:lnTo>
                    <a:pt x="445249" y="264287"/>
                  </a:lnTo>
                  <a:lnTo>
                    <a:pt x="445249" y="230200"/>
                  </a:lnTo>
                  <a:lnTo>
                    <a:pt x="435571" y="230200"/>
                  </a:lnTo>
                  <a:lnTo>
                    <a:pt x="423722" y="264287"/>
                  </a:lnTo>
                  <a:lnTo>
                    <a:pt x="356997" y="264287"/>
                  </a:lnTo>
                  <a:lnTo>
                    <a:pt x="356997" y="169570"/>
                  </a:lnTo>
                  <a:lnTo>
                    <a:pt x="438086" y="169570"/>
                  </a:lnTo>
                  <a:lnTo>
                    <a:pt x="451332" y="172554"/>
                  </a:lnTo>
                  <a:lnTo>
                    <a:pt x="461302" y="181508"/>
                  </a:lnTo>
                  <a:lnTo>
                    <a:pt x="468007" y="196418"/>
                  </a:lnTo>
                  <a:lnTo>
                    <a:pt x="471436" y="217297"/>
                  </a:lnTo>
                  <a:lnTo>
                    <a:pt x="482561" y="217297"/>
                  </a:lnTo>
                  <a:lnTo>
                    <a:pt x="482561" y="169570"/>
                  </a:lnTo>
                  <a:lnTo>
                    <a:pt x="482561" y="153073"/>
                  </a:lnTo>
                  <a:lnTo>
                    <a:pt x="282727" y="153073"/>
                  </a:lnTo>
                  <a:lnTo>
                    <a:pt x="282727" y="164185"/>
                  </a:lnTo>
                  <a:lnTo>
                    <a:pt x="306997" y="164185"/>
                  </a:lnTo>
                  <a:lnTo>
                    <a:pt x="313931" y="168617"/>
                  </a:lnTo>
                  <a:lnTo>
                    <a:pt x="313931" y="384721"/>
                  </a:lnTo>
                  <a:lnTo>
                    <a:pt x="312204" y="388023"/>
                  </a:lnTo>
                  <a:lnTo>
                    <a:pt x="305269" y="392087"/>
                  </a:lnTo>
                  <a:lnTo>
                    <a:pt x="300050" y="393090"/>
                  </a:lnTo>
                  <a:lnTo>
                    <a:pt x="282727" y="393090"/>
                  </a:lnTo>
                  <a:lnTo>
                    <a:pt x="282727" y="404215"/>
                  </a:lnTo>
                  <a:lnTo>
                    <a:pt x="482206" y="404215"/>
                  </a:lnTo>
                  <a:lnTo>
                    <a:pt x="483819" y="387705"/>
                  </a:lnTo>
                  <a:lnTo>
                    <a:pt x="488683" y="338201"/>
                  </a:lnTo>
                  <a:close/>
                </a:path>
                <a:path w="911225" h="410209">
                  <a:moveTo>
                    <a:pt x="910856" y="204965"/>
                  </a:moveTo>
                  <a:lnTo>
                    <a:pt x="758278" y="204965"/>
                  </a:lnTo>
                  <a:lnTo>
                    <a:pt x="758278" y="219760"/>
                  </a:lnTo>
                  <a:lnTo>
                    <a:pt x="765683" y="219760"/>
                  </a:lnTo>
                  <a:lnTo>
                    <a:pt x="784860" y="221538"/>
                  </a:lnTo>
                  <a:lnTo>
                    <a:pt x="809523" y="360375"/>
                  </a:lnTo>
                  <a:lnTo>
                    <a:pt x="770509" y="378028"/>
                  </a:lnTo>
                  <a:lnTo>
                    <a:pt x="725258" y="383159"/>
                  </a:lnTo>
                  <a:lnTo>
                    <a:pt x="694270" y="380199"/>
                  </a:lnTo>
                  <a:lnTo>
                    <a:pt x="644448" y="356577"/>
                  </a:lnTo>
                  <a:lnTo>
                    <a:pt x="610933" y="310007"/>
                  </a:lnTo>
                  <a:lnTo>
                    <a:pt x="594144" y="244525"/>
                  </a:lnTo>
                  <a:lnTo>
                    <a:pt x="592048" y="204965"/>
                  </a:lnTo>
                  <a:lnTo>
                    <a:pt x="593102" y="178790"/>
                  </a:lnTo>
                  <a:lnTo>
                    <a:pt x="601497" y="131673"/>
                  </a:lnTo>
                  <a:lnTo>
                    <a:pt x="618172" y="91821"/>
                  </a:lnTo>
                  <a:lnTo>
                    <a:pt x="642505" y="60947"/>
                  </a:lnTo>
                  <a:lnTo>
                    <a:pt x="674204" y="39509"/>
                  </a:lnTo>
                  <a:lnTo>
                    <a:pt x="712063" y="28689"/>
                  </a:lnTo>
                  <a:lnTo>
                    <a:pt x="733234" y="27343"/>
                  </a:lnTo>
                  <a:lnTo>
                    <a:pt x="754926" y="28752"/>
                  </a:lnTo>
                  <a:lnTo>
                    <a:pt x="793496" y="39992"/>
                  </a:lnTo>
                  <a:lnTo>
                    <a:pt x="824776" y="62331"/>
                  </a:lnTo>
                  <a:lnTo>
                    <a:pt x="847661" y="115011"/>
                  </a:lnTo>
                  <a:lnTo>
                    <a:pt x="867600" y="115011"/>
                  </a:lnTo>
                  <a:lnTo>
                    <a:pt x="867600" y="2857"/>
                  </a:lnTo>
                  <a:lnTo>
                    <a:pt x="843673" y="2857"/>
                  </a:lnTo>
                  <a:lnTo>
                    <a:pt x="843673" y="32842"/>
                  </a:lnTo>
                  <a:lnTo>
                    <a:pt x="841590" y="35306"/>
                  </a:lnTo>
                  <a:lnTo>
                    <a:pt x="835520" y="35306"/>
                  </a:lnTo>
                  <a:lnTo>
                    <a:pt x="833628" y="34544"/>
                  </a:lnTo>
                  <a:lnTo>
                    <a:pt x="821791" y="25527"/>
                  </a:lnTo>
                  <a:lnTo>
                    <a:pt x="810234" y="18935"/>
                  </a:lnTo>
                  <a:lnTo>
                    <a:pt x="766546" y="4813"/>
                  </a:lnTo>
                  <a:lnTo>
                    <a:pt x="719569" y="0"/>
                  </a:lnTo>
                  <a:lnTo>
                    <a:pt x="689660" y="1549"/>
                  </a:lnTo>
                  <a:lnTo>
                    <a:pt x="636574" y="13931"/>
                  </a:lnTo>
                  <a:lnTo>
                    <a:pt x="592645" y="38481"/>
                  </a:lnTo>
                  <a:lnTo>
                    <a:pt x="559066" y="73926"/>
                  </a:lnTo>
                  <a:lnTo>
                    <a:pt x="536130" y="119773"/>
                  </a:lnTo>
                  <a:lnTo>
                    <a:pt x="524598" y="174434"/>
                  </a:lnTo>
                  <a:lnTo>
                    <a:pt x="523163" y="204965"/>
                  </a:lnTo>
                  <a:lnTo>
                    <a:pt x="526262" y="250685"/>
                  </a:lnTo>
                  <a:lnTo>
                    <a:pt x="535546" y="291071"/>
                  </a:lnTo>
                  <a:lnTo>
                    <a:pt x="551014" y="326123"/>
                  </a:lnTo>
                  <a:lnTo>
                    <a:pt x="600189" y="379488"/>
                  </a:lnTo>
                  <a:lnTo>
                    <a:pt x="671639" y="406539"/>
                  </a:lnTo>
                  <a:lnTo>
                    <a:pt x="715581" y="409917"/>
                  </a:lnTo>
                  <a:lnTo>
                    <a:pt x="740333" y="409257"/>
                  </a:lnTo>
                  <a:lnTo>
                    <a:pt x="784593" y="403987"/>
                  </a:lnTo>
                  <a:lnTo>
                    <a:pt x="822553" y="393319"/>
                  </a:lnTo>
                  <a:lnTo>
                    <a:pt x="858291" y="376377"/>
                  </a:lnTo>
                  <a:lnTo>
                    <a:pt x="875563" y="365506"/>
                  </a:lnTo>
                  <a:lnTo>
                    <a:pt x="875563" y="259054"/>
                  </a:lnTo>
                  <a:lnTo>
                    <a:pt x="875919" y="248272"/>
                  </a:lnTo>
                  <a:lnTo>
                    <a:pt x="891882" y="217487"/>
                  </a:lnTo>
                  <a:lnTo>
                    <a:pt x="910856" y="217487"/>
                  </a:lnTo>
                  <a:lnTo>
                    <a:pt x="910856" y="20496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43110" y="423581"/>
            <a:ext cx="318448" cy="318448"/>
            <a:chOff x="400200" y="698516"/>
            <a:chExt cx="525145" cy="525145"/>
          </a:xfrm>
        </p:grpSpPr>
        <p:sp>
          <p:nvSpPr>
            <p:cNvPr id="17" name="object 17"/>
            <p:cNvSpPr/>
            <p:nvPr/>
          </p:nvSpPr>
          <p:spPr>
            <a:xfrm>
              <a:off x="576339" y="874665"/>
              <a:ext cx="172614" cy="172610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8" name="object 18"/>
            <p:cNvSpPr/>
            <p:nvPr/>
          </p:nvSpPr>
          <p:spPr>
            <a:xfrm>
              <a:off x="400200" y="698516"/>
              <a:ext cx="525145" cy="525145"/>
            </a:xfrm>
            <a:custGeom>
              <a:avLst/>
              <a:gdLst/>
              <a:ahLst/>
              <a:cxnLst/>
              <a:rect l="l" t="t" r="r" b="b"/>
              <a:pathLst>
                <a:path w="525144" h="525144">
                  <a:moveTo>
                    <a:pt x="160246" y="329934"/>
                  </a:moveTo>
                  <a:lnTo>
                    <a:pt x="96635" y="329934"/>
                  </a:lnTo>
                  <a:lnTo>
                    <a:pt x="194967" y="428256"/>
                  </a:lnTo>
                  <a:lnTo>
                    <a:pt x="188392" y="434842"/>
                  </a:lnTo>
                  <a:lnTo>
                    <a:pt x="184875" y="440136"/>
                  </a:lnTo>
                  <a:lnTo>
                    <a:pt x="183703" y="446156"/>
                  </a:lnTo>
                  <a:lnTo>
                    <a:pt x="184875" y="452176"/>
                  </a:lnTo>
                  <a:lnTo>
                    <a:pt x="188392" y="457470"/>
                  </a:lnTo>
                  <a:lnTo>
                    <a:pt x="251133" y="520211"/>
                  </a:lnTo>
                  <a:lnTo>
                    <a:pt x="256429" y="523728"/>
                  </a:lnTo>
                  <a:lnTo>
                    <a:pt x="262452" y="524900"/>
                  </a:lnTo>
                  <a:lnTo>
                    <a:pt x="268476" y="523728"/>
                  </a:lnTo>
                  <a:lnTo>
                    <a:pt x="273771" y="520211"/>
                  </a:lnTo>
                  <a:lnTo>
                    <a:pt x="336513" y="457470"/>
                  </a:lnTo>
                  <a:lnTo>
                    <a:pt x="340023" y="452176"/>
                  </a:lnTo>
                  <a:lnTo>
                    <a:pt x="341193" y="446156"/>
                  </a:lnTo>
                  <a:lnTo>
                    <a:pt x="340023" y="440136"/>
                  </a:lnTo>
                  <a:lnTo>
                    <a:pt x="336513" y="434842"/>
                  </a:lnTo>
                  <a:lnTo>
                    <a:pt x="329864" y="428193"/>
                  </a:lnTo>
                  <a:lnTo>
                    <a:pt x="361570" y="396456"/>
                  </a:lnTo>
                  <a:lnTo>
                    <a:pt x="226767" y="396456"/>
                  </a:lnTo>
                  <a:lnTo>
                    <a:pt x="160246" y="329934"/>
                  </a:lnTo>
                  <a:close/>
                </a:path>
                <a:path w="525144" h="525144">
                  <a:moveTo>
                    <a:pt x="262452" y="367410"/>
                  </a:moveTo>
                  <a:lnTo>
                    <a:pt x="256429" y="368580"/>
                  </a:lnTo>
                  <a:lnTo>
                    <a:pt x="251133" y="372090"/>
                  </a:lnTo>
                  <a:lnTo>
                    <a:pt x="226767" y="396456"/>
                  </a:lnTo>
                  <a:lnTo>
                    <a:pt x="298127" y="396456"/>
                  </a:lnTo>
                  <a:lnTo>
                    <a:pt x="273771" y="372090"/>
                  </a:lnTo>
                  <a:lnTo>
                    <a:pt x="268476" y="368580"/>
                  </a:lnTo>
                  <a:lnTo>
                    <a:pt x="262452" y="367410"/>
                  </a:lnTo>
                  <a:close/>
                </a:path>
                <a:path w="525144" h="525144">
                  <a:moveTo>
                    <a:pt x="361737" y="128443"/>
                  </a:moveTo>
                  <a:lnTo>
                    <a:pt x="298127" y="128443"/>
                  </a:lnTo>
                  <a:lnTo>
                    <a:pt x="396459" y="226765"/>
                  </a:lnTo>
                  <a:lnTo>
                    <a:pt x="372093" y="251141"/>
                  </a:lnTo>
                  <a:lnTo>
                    <a:pt x="368577" y="256435"/>
                  </a:lnTo>
                  <a:lnTo>
                    <a:pt x="367405" y="262455"/>
                  </a:lnTo>
                  <a:lnTo>
                    <a:pt x="368577" y="268475"/>
                  </a:lnTo>
                  <a:lnTo>
                    <a:pt x="372093" y="273769"/>
                  </a:lnTo>
                  <a:lnTo>
                    <a:pt x="396427" y="298103"/>
                  </a:lnTo>
                  <a:lnTo>
                    <a:pt x="364657" y="329934"/>
                  </a:lnTo>
                  <a:lnTo>
                    <a:pt x="298127" y="396456"/>
                  </a:lnTo>
                  <a:lnTo>
                    <a:pt x="361570" y="396456"/>
                  </a:lnTo>
                  <a:lnTo>
                    <a:pt x="424761" y="333264"/>
                  </a:lnTo>
                  <a:lnTo>
                    <a:pt x="424939" y="333264"/>
                  </a:lnTo>
                  <a:lnTo>
                    <a:pt x="428248" y="329924"/>
                  </a:lnTo>
                  <a:lnTo>
                    <a:pt x="464049" y="329924"/>
                  </a:lnTo>
                  <a:lnTo>
                    <a:pt x="520214" y="273769"/>
                  </a:lnTo>
                  <a:lnTo>
                    <a:pt x="523736" y="268475"/>
                  </a:lnTo>
                  <a:lnTo>
                    <a:pt x="524910" y="262455"/>
                  </a:lnTo>
                  <a:lnTo>
                    <a:pt x="523736" y="256435"/>
                  </a:lnTo>
                  <a:lnTo>
                    <a:pt x="520214" y="251141"/>
                  </a:lnTo>
                  <a:lnTo>
                    <a:pt x="464028" y="194965"/>
                  </a:lnTo>
                  <a:lnTo>
                    <a:pt x="428259" y="194965"/>
                  </a:lnTo>
                  <a:lnTo>
                    <a:pt x="361737" y="128443"/>
                  </a:lnTo>
                  <a:close/>
                </a:path>
                <a:path w="525144" h="525144">
                  <a:moveTo>
                    <a:pt x="78742" y="183703"/>
                  </a:moveTo>
                  <a:lnTo>
                    <a:pt x="4680" y="251141"/>
                  </a:lnTo>
                  <a:lnTo>
                    <a:pt x="0" y="262455"/>
                  </a:lnTo>
                  <a:lnTo>
                    <a:pt x="1170" y="268475"/>
                  </a:lnTo>
                  <a:lnTo>
                    <a:pt x="4680" y="273769"/>
                  </a:lnTo>
                  <a:lnTo>
                    <a:pt x="67432" y="336510"/>
                  </a:lnTo>
                  <a:lnTo>
                    <a:pt x="72721" y="340026"/>
                  </a:lnTo>
                  <a:lnTo>
                    <a:pt x="78742" y="341199"/>
                  </a:lnTo>
                  <a:lnTo>
                    <a:pt x="84764" y="340026"/>
                  </a:lnTo>
                  <a:lnTo>
                    <a:pt x="90060" y="336510"/>
                  </a:lnTo>
                  <a:lnTo>
                    <a:pt x="96635" y="329934"/>
                  </a:lnTo>
                  <a:lnTo>
                    <a:pt x="160246" y="329934"/>
                  </a:lnTo>
                  <a:lnTo>
                    <a:pt x="128467" y="298103"/>
                  </a:lnTo>
                  <a:lnTo>
                    <a:pt x="152801" y="273769"/>
                  </a:lnTo>
                  <a:lnTo>
                    <a:pt x="156323" y="268475"/>
                  </a:lnTo>
                  <a:lnTo>
                    <a:pt x="157497" y="262455"/>
                  </a:lnTo>
                  <a:lnTo>
                    <a:pt x="156323" y="256435"/>
                  </a:lnTo>
                  <a:lnTo>
                    <a:pt x="152801" y="251141"/>
                  </a:lnTo>
                  <a:lnTo>
                    <a:pt x="128435" y="226765"/>
                  </a:lnTo>
                  <a:lnTo>
                    <a:pt x="160323" y="194881"/>
                  </a:lnTo>
                  <a:lnTo>
                    <a:pt x="96552" y="194881"/>
                  </a:lnTo>
                  <a:lnTo>
                    <a:pt x="90060" y="188400"/>
                  </a:lnTo>
                  <a:lnTo>
                    <a:pt x="84764" y="184877"/>
                  </a:lnTo>
                  <a:lnTo>
                    <a:pt x="78742" y="183703"/>
                  </a:lnTo>
                  <a:close/>
                </a:path>
                <a:path w="525144" h="525144">
                  <a:moveTo>
                    <a:pt x="464049" y="329924"/>
                  </a:moveTo>
                  <a:lnTo>
                    <a:pt x="428248" y="329924"/>
                  </a:lnTo>
                  <a:lnTo>
                    <a:pt x="434845" y="336510"/>
                  </a:lnTo>
                  <a:lnTo>
                    <a:pt x="440134" y="340026"/>
                  </a:lnTo>
                  <a:lnTo>
                    <a:pt x="446153" y="341199"/>
                  </a:lnTo>
                  <a:lnTo>
                    <a:pt x="452173" y="340026"/>
                  </a:lnTo>
                  <a:lnTo>
                    <a:pt x="457462" y="336510"/>
                  </a:lnTo>
                  <a:lnTo>
                    <a:pt x="464049" y="329924"/>
                  </a:lnTo>
                  <a:close/>
                </a:path>
                <a:path w="525144" h="525144">
                  <a:moveTo>
                    <a:pt x="446153" y="183703"/>
                  </a:moveTo>
                  <a:lnTo>
                    <a:pt x="440134" y="184877"/>
                  </a:lnTo>
                  <a:lnTo>
                    <a:pt x="434845" y="188400"/>
                  </a:lnTo>
                  <a:lnTo>
                    <a:pt x="428259" y="194965"/>
                  </a:lnTo>
                  <a:lnTo>
                    <a:pt x="464028" y="194965"/>
                  </a:lnTo>
                  <a:lnTo>
                    <a:pt x="457462" y="188400"/>
                  </a:lnTo>
                  <a:lnTo>
                    <a:pt x="452173" y="184877"/>
                  </a:lnTo>
                  <a:lnTo>
                    <a:pt x="446153" y="183703"/>
                  </a:lnTo>
                  <a:close/>
                </a:path>
                <a:path w="525144" h="525144">
                  <a:moveTo>
                    <a:pt x="262452" y="0"/>
                  </a:moveTo>
                  <a:lnTo>
                    <a:pt x="188392" y="67429"/>
                  </a:lnTo>
                  <a:lnTo>
                    <a:pt x="183703" y="78748"/>
                  </a:lnTo>
                  <a:lnTo>
                    <a:pt x="184875" y="84772"/>
                  </a:lnTo>
                  <a:lnTo>
                    <a:pt x="188392" y="90067"/>
                  </a:lnTo>
                  <a:lnTo>
                    <a:pt x="194884" y="96559"/>
                  </a:lnTo>
                  <a:lnTo>
                    <a:pt x="191543" y="99889"/>
                  </a:lnTo>
                  <a:lnTo>
                    <a:pt x="191543" y="100057"/>
                  </a:lnTo>
                  <a:lnTo>
                    <a:pt x="96552" y="194881"/>
                  </a:lnTo>
                  <a:lnTo>
                    <a:pt x="160323" y="194881"/>
                  </a:lnTo>
                  <a:lnTo>
                    <a:pt x="226767" y="128443"/>
                  </a:lnTo>
                  <a:lnTo>
                    <a:pt x="361737" y="128443"/>
                  </a:lnTo>
                  <a:lnTo>
                    <a:pt x="329937" y="96643"/>
                  </a:lnTo>
                  <a:lnTo>
                    <a:pt x="336513" y="90067"/>
                  </a:lnTo>
                  <a:lnTo>
                    <a:pt x="340023" y="84772"/>
                  </a:lnTo>
                  <a:lnTo>
                    <a:pt x="341193" y="78748"/>
                  </a:lnTo>
                  <a:lnTo>
                    <a:pt x="340023" y="72725"/>
                  </a:lnTo>
                  <a:lnTo>
                    <a:pt x="336513" y="67429"/>
                  </a:lnTo>
                  <a:lnTo>
                    <a:pt x="273771" y="4688"/>
                  </a:lnTo>
                  <a:lnTo>
                    <a:pt x="268476" y="1172"/>
                  </a:lnTo>
                  <a:lnTo>
                    <a:pt x="262452" y="0"/>
                  </a:lnTo>
                  <a:close/>
                </a:path>
                <a:path w="525144" h="525144">
                  <a:moveTo>
                    <a:pt x="298127" y="128443"/>
                  </a:moveTo>
                  <a:lnTo>
                    <a:pt x="226767" y="128443"/>
                  </a:lnTo>
                  <a:lnTo>
                    <a:pt x="251133" y="152809"/>
                  </a:lnTo>
                  <a:lnTo>
                    <a:pt x="256429" y="156325"/>
                  </a:lnTo>
                  <a:lnTo>
                    <a:pt x="262452" y="157497"/>
                  </a:lnTo>
                  <a:lnTo>
                    <a:pt x="268476" y="156325"/>
                  </a:lnTo>
                  <a:lnTo>
                    <a:pt x="273771" y="152809"/>
                  </a:lnTo>
                  <a:lnTo>
                    <a:pt x="298127" y="12844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9" name="object 19"/>
          <p:cNvSpPr/>
          <p:nvPr/>
        </p:nvSpPr>
        <p:spPr>
          <a:xfrm>
            <a:off x="11753453" y="363671"/>
            <a:ext cx="438203" cy="438203"/>
          </a:xfrm>
          <a:custGeom>
            <a:avLst/>
            <a:gdLst/>
            <a:ahLst/>
            <a:cxnLst/>
            <a:rect l="l" t="t" r="r" b="b"/>
            <a:pathLst>
              <a:path w="722630" h="722630">
                <a:moveTo>
                  <a:pt x="722480" y="0"/>
                </a:moveTo>
                <a:lnTo>
                  <a:pt x="0" y="0"/>
                </a:lnTo>
                <a:lnTo>
                  <a:pt x="0" y="722491"/>
                </a:lnTo>
                <a:lnTo>
                  <a:pt x="722480" y="722491"/>
                </a:lnTo>
                <a:lnTo>
                  <a:pt x="7224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1696" y="5864520"/>
            <a:ext cx="1450858" cy="54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övegdoboz 13">
            <a:extLst>
              <a:ext uri="{FF2B5EF4-FFF2-40B4-BE49-F238E27FC236}">
                <a16:creationId xmlns:a16="http://schemas.microsoft.com/office/drawing/2014/main" id="{CA199C7C-D0F8-45E2-8B08-76F8CA322F65}"/>
              </a:ext>
            </a:extLst>
          </p:cNvPr>
          <p:cNvSpPr txBox="1"/>
          <p:nvPr/>
        </p:nvSpPr>
        <p:spPr>
          <a:xfrm>
            <a:off x="1437186" y="2624665"/>
            <a:ext cx="9622972" cy="14465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 Nemzetközi és hazai szakirodalmi források feldolgozása </a:t>
            </a:r>
          </a:p>
        </p:txBody>
      </p:sp>
      <p:sp>
        <p:nvSpPr>
          <p:cNvPr id="5" name="Dia számának helye 3"/>
          <p:cNvSpPr txBox="1">
            <a:spLocks/>
          </p:cNvSpPr>
          <p:nvPr/>
        </p:nvSpPr>
        <p:spPr>
          <a:xfrm>
            <a:off x="11940000" y="5818730"/>
            <a:ext cx="252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0B5D20-90C6-47BB-A188-49E443ACD015}" type="slidenum">
              <a:rPr lang="hu-HU" b="1" smtClean="0"/>
              <a:pPr/>
              <a:t>10</a:t>
            </a:fld>
            <a:r>
              <a:rPr lang="hu-HU" b="1" dirty="0" smtClean="0"/>
              <a:t>. oldal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1940000" y="5562611"/>
            <a:ext cx="252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00932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másodlagos források legfontosabb megállapításai (I.)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6363" y="1587310"/>
            <a:ext cx="11504742" cy="4955195"/>
          </a:xfrm>
        </p:spPr>
        <p:txBody>
          <a:bodyPr/>
          <a:lstStyle/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dirty="0"/>
              <a:t>A pandémia minden ágazatban és régióban </a:t>
            </a:r>
            <a:r>
              <a:rPr lang="hu-HU" sz="1800" b="1" dirty="0"/>
              <a:t>több évnyi technológiai fejlesztést katalizált</a:t>
            </a:r>
            <a:r>
              <a:rPr lang="hu-HU" sz="1800" dirty="0"/>
              <a:t> néhány hónap leforgása alatt (McKinsey jelentés</a:t>
            </a:r>
            <a:r>
              <a:rPr lang="hu-HU" sz="1800" dirty="0" smtClean="0"/>
              <a:t>) </a:t>
            </a:r>
            <a:r>
              <a:rPr lang="hu-HU" sz="1800" dirty="0"/>
              <a:t>és </a:t>
            </a:r>
            <a:r>
              <a:rPr lang="hu-HU" sz="1800" b="1" dirty="0"/>
              <a:t>tartósan felgyorsítja a digitális átalakulást</a:t>
            </a:r>
            <a:r>
              <a:rPr lang="hu-HU" sz="1800" dirty="0"/>
              <a:t> és a </a:t>
            </a:r>
            <a:r>
              <a:rPr lang="hu-HU" sz="1800" b="1" dirty="0"/>
              <a:t>feltörekvő technológiák alkalmazását </a:t>
            </a:r>
            <a:r>
              <a:rPr lang="hu-HU" sz="1800" dirty="0"/>
              <a:t>(KPMG CIO </a:t>
            </a:r>
            <a:r>
              <a:rPr lang="hu-HU" sz="1800" dirty="0" err="1"/>
              <a:t>report</a:t>
            </a:r>
            <a:r>
              <a:rPr lang="hu-HU" sz="1800" dirty="0" smtClean="0"/>
              <a:t>).</a:t>
            </a:r>
            <a:endParaRPr lang="hu-HU" sz="1800" dirty="0"/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dirty="0"/>
              <a:t>A járvány következtében bevezetett kijárási korlátozások során </a:t>
            </a:r>
            <a:r>
              <a:rPr lang="hu-HU" sz="1800" b="1" dirty="0"/>
              <a:t>a digitális infrastruktúrák jól bírták a megnövekedett terhelést </a:t>
            </a:r>
            <a:r>
              <a:rPr lang="hu-HU" sz="1800" dirty="0"/>
              <a:t>(ITU</a:t>
            </a:r>
            <a:r>
              <a:rPr lang="hu-HU" sz="1800" dirty="0" smtClean="0"/>
              <a:t>).</a:t>
            </a:r>
            <a:endParaRPr lang="hu-HU" sz="1800" dirty="0"/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b="1" dirty="0"/>
              <a:t>A kialakult helyzet </a:t>
            </a:r>
            <a:r>
              <a:rPr lang="hu-HU" sz="1800" dirty="0"/>
              <a:t>kezelésére rendkívül kevés vállalatnak volt kész forgatókönyve: </a:t>
            </a:r>
            <a:r>
              <a:rPr lang="hu-HU" sz="1800" b="1" dirty="0"/>
              <a:t>tízből három IT vezetőnek volt </a:t>
            </a:r>
            <a:r>
              <a:rPr lang="hu-HU" sz="1800" dirty="0"/>
              <a:t>az otthoni munkavégzésre való áttéréshez</a:t>
            </a:r>
            <a:r>
              <a:rPr lang="hu-HU" sz="1800" b="1" dirty="0"/>
              <a:t> szükséges digitális stratégiája és az ehhez szükséges eszközparkja</a:t>
            </a:r>
            <a:r>
              <a:rPr lang="hu-HU" sz="1800" dirty="0"/>
              <a:t> (KMPG CIO </a:t>
            </a:r>
            <a:r>
              <a:rPr lang="hu-HU" sz="1800" dirty="0" err="1"/>
              <a:t>report</a:t>
            </a:r>
            <a:r>
              <a:rPr lang="hu-HU" sz="1800" dirty="0" smtClean="0"/>
              <a:t>).</a:t>
            </a:r>
            <a:endParaRPr lang="hu-HU" sz="1800" dirty="0"/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dirty="0"/>
              <a:t>A pandémia </a:t>
            </a:r>
            <a:r>
              <a:rPr lang="hu-HU" sz="1800" b="1" dirty="0"/>
              <a:t>különböző módon hatott az </a:t>
            </a:r>
            <a:r>
              <a:rPr lang="hu-HU" sz="1800" dirty="0"/>
              <a:t>ágazatokra: egyes szektorok esetében az </a:t>
            </a:r>
            <a:r>
              <a:rPr lang="hu-HU" sz="1800" b="1" dirty="0"/>
              <a:t>új üzleti modellek kialakítása</a:t>
            </a:r>
            <a:r>
              <a:rPr lang="hu-HU" sz="1800" dirty="0"/>
              <a:t> okozta a legnagyobb kihívást, máshol az </a:t>
            </a:r>
            <a:r>
              <a:rPr lang="hu-HU" sz="1800" b="1" dirty="0"/>
              <a:t>értékláncban bekövetkezett diszrupciók</a:t>
            </a:r>
            <a:r>
              <a:rPr lang="hu-HU" sz="1800" dirty="0"/>
              <a:t> kezelése okozta a legnagyobb próbatételt, ugyanakkor voltak olyan ágazatok is (pl. az IKT-szektor), melyek a pandémia nyerteseinek mondhatják magukat (KMPG CIO </a:t>
            </a:r>
            <a:r>
              <a:rPr lang="hu-HU" sz="1800" dirty="0" err="1"/>
              <a:t>report</a:t>
            </a:r>
            <a:r>
              <a:rPr lang="hu-HU" sz="1800" dirty="0" smtClean="0"/>
              <a:t>).</a:t>
            </a:r>
            <a:endParaRPr lang="hu-HU" sz="1800" dirty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dirty="0"/>
              <a:t>A</a:t>
            </a:r>
            <a:r>
              <a:rPr lang="hu-HU" sz="1800" dirty="0" smtClean="0"/>
              <a:t> </a:t>
            </a:r>
            <a:r>
              <a:rPr lang="hu-HU" sz="1800" b="1" dirty="0"/>
              <a:t>digitális és technológiai fejlesztésekre fordított erőforrások növekedtek</a:t>
            </a:r>
            <a:r>
              <a:rPr lang="hu-HU" sz="1800" dirty="0"/>
              <a:t> annak ellenére, hogy más területeken inkább a megszorítások voltak jellemzőek. A jobban digitalizált vállalkozások a teljes értékláncot áttekintve újabb és újabb területek digitális fejlesztését igyekeznek megvalósítani, míg a lemaradók körében továbbra is csak </a:t>
            </a: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>egy-egy</a:t>
            </a:r>
            <a:r>
              <a:rPr lang="hu-HU" sz="1800" dirty="0"/>
              <a:t>, jellemzően szolgáltatási terület digitalizálása valósul meg (McKinsey éves </a:t>
            </a:r>
            <a:r>
              <a:rPr lang="hu-HU" sz="1800" dirty="0" err="1"/>
              <a:t>report</a:t>
            </a:r>
            <a:r>
              <a:rPr lang="hu-HU" sz="1800" dirty="0" smtClean="0"/>
              <a:t>).</a:t>
            </a:r>
            <a:endParaRPr lang="hu-HU" sz="1800" dirty="0"/>
          </a:p>
        </p:txBody>
      </p:sp>
      <p:sp>
        <p:nvSpPr>
          <p:cNvPr id="5" name="Dia számának helye 3"/>
          <p:cNvSpPr txBox="1">
            <a:spLocks/>
          </p:cNvSpPr>
          <p:nvPr/>
        </p:nvSpPr>
        <p:spPr>
          <a:xfrm>
            <a:off x="11940000" y="5818730"/>
            <a:ext cx="252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0B5D20-90C6-47BB-A188-49E443ACD015}" type="slidenum">
              <a:rPr lang="hu-HU" b="1" smtClean="0"/>
              <a:pPr/>
              <a:t>11</a:t>
            </a:fld>
            <a:r>
              <a:rPr lang="hu-HU" b="1" dirty="0" smtClean="0"/>
              <a:t>. oldal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1940000" y="5562611"/>
            <a:ext cx="252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436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másodlagos források legfontosabb megállapításai (II.)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6363" y="1737705"/>
            <a:ext cx="11504742" cy="4955195"/>
          </a:xfrm>
        </p:spPr>
        <p:txBody>
          <a:bodyPr/>
          <a:lstStyle/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dirty="0"/>
              <a:t>A három legfontosabb technológiai beruházási terület: </a:t>
            </a:r>
            <a:r>
              <a:rPr lang="hu-HU" sz="1800" b="1" dirty="0"/>
              <a:t>információbiztonságot</a:t>
            </a:r>
            <a:r>
              <a:rPr lang="hu-HU" sz="1800" dirty="0"/>
              <a:t> garantáló fejlesztések, </a:t>
            </a:r>
            <a:r>
              <a:rPr lang="hu-HU" sz="1800" b="1" dirty="0"/>
              <a:t>felhő-infrastruktúrák</a:t>
            </a:r>
            <a:r>
              <a:rPr lang="hu-HU" sz="1800" dirty="0"/>
              <a:t> fejlesztését, </a:t>
            </a:r>
            <a:r>
              <a:rPr lang="hu-HU" sz="1800" b="1" dirty="0"/>
              <a:t>ügyfél-elégedettséget</a:t>
            </a:r>
            <a:r>
              <a:rPr lang="hu-HU" sz="1800" dirty="0"/>
              <a:t> növelő és </a:t>
            </a:r>
            <a:r>
              <a:rPr lang="hu-HU" sz="1800" b="1" dirty="0"/>
              <a:t>ügyfélfront-felületek</a:t>
            </a:r>
            <a:r>
              <a:rPr lang="hu-HU" sz="1800" dirty="0"/>
              <a:t> fejlesztését célzó beruházások (KMPG CIO </a:t>
            </a:r>
            <a:r>
              <a:rPr lang="hu-HU" sz="1800" dirty="0" err="1"/>
              <a:t>report</a:t>
            </a:r>
            <a:r>
              <a:rPr lang="hu-HU" sz="1800" dirty="0" smtClean="0"/>
              <a:t>).</a:t>
            </a:r>
            <a:endParaRPr lang="hu-HU" sz="1800" dirty="0"/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b="1" dirty="0"/>
              <a:t>A technológiailag</a:t>
            </a:r>
            <a:r>
              <a:rPr lang="hu-HU" sz="1800" dirty="0"/>
              <a:t> vezető vállalatok messze a versenytársak előtt járnak a </a:t>
            </a:r>
            <a:r>
              <a:rPr lang="hu-HU" sz="1800" b="1" dirty="0"/>
              <a:t>technológiai beruházások</a:t>
            </a:r>
            <a:r>
              <a:rPr lang="hu-HU" sz="1800" dirty="0"/>
              <a:t> tekintetében (McKinsey éves </a:t>
            </a:r>
            <a:r>
              <a:rPr lang="hu-HU" sz="1800" dirty="0" err="1"/>
              <a:t>report</a:t>
            </a:r>
            <a:r>
              <a:rPr lang="hu-HU" sz="1800" dirty="0" smtClean="0"/>
              <a:t>).</a:t>
            </a:r>
            <a:endParaRPr lang="hu-HU" sz="1800" dirty="0"/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dirty="0"/>
              <a:t>A vállalatok közötti </a:t>
            </a:r>
            <a:r>
              <a:rPr lang="hu-HU" sz="1800" b="1" dirty="0"/>
              <a:t>különbségeket tovább erősíti a felsővezetők technológiai felkészültsége</a:t>
            </a:r>
            <a:r>
              <a:rPr lang="hu-HU" sz="1800" dirty="0"/>
              <a:t> is, ahol ilyen jellegű tudással felvértezett vezető tölt be fontos döntéshozói szerepet, ott a technológiai újítások implementálása is gördülékenyebben és sikeresebben megy végbe (McKinsey éves </a:t>
            </a:r>
            <a:r>
              <a:rPr lang="hu-HU" sz="1800" dirty="0" err="1"/>
              <a:t>report</a:t>
            </a:r>
            <a:r>
              <a:rPr lang="hu-HU" sz="1800" dirty="0" smtClean="0"/>
              <a:t>).</a:t>
            </a:r>
            <a:endParaRPr lang="hu-HU" sz="1800" dirty="0"/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dirty="0"/>
              <a:t>A multinacionális cégek technológiai integrációs várakozásaival szemben a magyar KKV-k és mikrovállalkozások szintjén azt látjuk, hogy az egyébként is alacsony digitalizáltsági szinten a pandémia sem változtatott jelentős mértékben. A digitális technológiákat működésükbe sikerrel integráló (jellemzően nagyobb, nemzetközi hátterű), illetve az ettől elzárkózó (jellemzően hazai, kisebb) vállalkozások között egyre szélesebbre nyíló </a:t>
            </a:r>
            <a:r>
              <a:rPr lang="hu-HU" sz="1800" b="1" dirty="0"/>
              <a:t>digitális szakadék</a:t>
            </a:r>
            <a:r>
              <a:rPr lang="hu-HU" sz="1800" dirty="0"/>
              <a:t> </a:t>
            </a:r>
            <a:r>
              <a:rPr lang="hu-HU" sz="1800" b="1" dirty="0"/>
              <a:t>azzal fenyeget, hogy a</a:t>
            </a:r>
            <a:r>
              <a:rPr lang="hu-HU" sz="1800" dirty="0"/>
              <a:t> </a:t>
            </a:r>
            <a:r>
              <a:rPr lang="hu-HU" sz="1800" b="1" dirty="0"/>
              <a:t>hazai vállalkozások súlyosan és tartósan elveszítik nemzetközi versenyképességüket </a:t>
            </a:r>
            <a:r>
              <a:rPr lang="hu-HU" sz="1800" dirty="0"/>
              <a:t>(Századvég</a:t>
            </a:r>
            <a:r>
              <a:rPr lang="hu-HU" sz="1800" dirty="0" smtClean="0"/>
              <a:t>).</a:t>
            </a:r>
            <a:endParaRPr lang="hu-HU" sz="1800" dirty="0"/>
          </a:p>
          <a:p>
            <a:endParaRPr lang="hu-HU" sz="1800" dirty="0"/>
          </a:p>
        </p:txBody>
      </p:sp>
      <p:sp>
        <p:nvSpPr>
          <p:cNvPr id="5" name="Dia számának helye 3"/>
          <p:cNvSpPr txBox="1">
            <a:spLocks/>
          </p:cNvSpPr>
          <p:nvPr/>
        </p:nvSpPr>
        <p:spPr>
          <a:xfrm>
            <a:off x="11940000" y="5818730"/>
            <a:ext cx="252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0B5D20-90C6-47BB-A188-49E443ACD015}" type="slidenum">
              <a:rPr lang="hu-HU" b="1" smtClean="0"/>
              <a:pPr/>
              <a:t>12</a:t>
            </a:fld>
            <a:r>
              <a:rPr lang="hu-HU" b="1" dirty="0" smtClean="0"/>
              <a:t>. oldal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1940000" y="5562611"/>
            <a:ext cx="252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1646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másodlagos források legfontosabb megállapításai (III.)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6363" y="1737705"/>
            <a:ext cx="11504742" cy="4955195"/>
          </a:xfrm>
        </p:spPr>
        <p:txBody>
          <a:bodyPr/>
          <a:lstStyle/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dirty="0"/>
              <a:t>A </a:t>
            </a:r>
            <a:r>
              <a:rPr lang="hu-HU" sz="1800" b="1" dirty="0"/>
              <a:t>mikrovállalkozások</a:t>
            </a:r>
            <a:r>
              <a:rPr lang="hu-HU" sz="1800" dirty="0"/>
              <a:t> körében végzett felmérésekből egyértelműen látszik, hogy </a:t>
            </a:r>
            <a:r>
              <a:rPr lang="hu-HU" sz="1800" b="1" dirty="0"/>
              <a:t>a legkisebb vállalkozások szegmensében a pandémia sem volt elég motivációs erő ahhoz, hogy az érintettek tömegesen álljanak át a digitális megoldásokra </a:t>
            </a:r>
            <a:r>
              <a:rPr lang="hu-HU" sz="1800" dirty="0"/>
              <a:t>(Századvég</a:t>
            </a:r>
            <a:r>
              <a:rPr lang="hu-HU" sz="1800" dirty="0" smtClean="0"/>
              <a:t>).</a:t>
            </a:r>
            <a:endParaRPr lang="hu-HU" sz="1800" dirty="0"/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dirty="0"/>
              <a:t>A </a:t>
            </a:r>
            <a:r>
              <a:rPr lang="hu-HU" sz="1800" b="1" dirty="0"/>
              <a:t>KKV-szektor aktivitását vizsgálva</a:t>
            </a:r>
            <a:r>
              <a:rPr lang="hu-HU" sz="1800" dirty="0"/>
              <a:t> lényegében </a:t>
            </a:r>
            <a:r>
              <a:rPr lang="hu-HU" sz="1800" b="1" dirty="0"/>
              <a:t>ugyanerre a következtetésre</a:t>
            </a:r>
            <a:r>
              <a:rPr lang="hu-HU" sz="1800" dirty="0"/>
              <a:t> juthatunk. A DESI 2021-es jelentése szerint a digitális technológiák integráltsága dimenzióban a járványt megelőző és az az alatti időszak adatai alapvetően nem térnek el egymástól. Az egyetlen különbséget a vállalkozások körében </a:t>
            </a:r>
            <a:r>
              <a:rPr lang="hu-HU" sz="1800" b="1" dirty="0"/>
              <a:t>a felhőalapú szolgáltatások igénybevételének látványos emelkedése</a:t>
            </a:r>
            <a:r>
              <a:rPr lang="hu-HU" sz="1800" dirty="0"/>
              <a:t> jelenti, itt a 2020-as 16,1%-os adat 2021-re 25,6%-</a:t>
            </a:r>
            <a:r>
              <a:rPr lang="hu-HU" sz="1800" dirty="0" err="1"/>
              <a:t>ra</a:t>
            </a:r>
            <a:r>
              <a:rPr lang="hu-HU" sz="1800" dirty="0"/>
              <a:t> nőtt (Századvég</a:t>
            </a:r>
            <a:r>
              <a:rPr lang="hu-HU" sz="1800" dirty="0" smtClean="0"/>
              <a:t>).</a:t>
            </a:r>
            <a:endParaRPr lang="hu-HU" sz="1800" dirty="0"/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dirty="0"/>
              <a:t>Az e-kereskedelmi forgalom látványos – részben a COVID-19 pandémia hatásának betudható – megugrása nem járt együtt a </a:t>
            </a:r>
            <a:r>
              <a:rPr lang="hu-HU" sz="1800" b="1" dirty="0"/>
              <a:t>felhasználók számának hasonló mértékű bővülésével. </a:t>
            </a:r>
            <a:r>
              <a:rPr lang="hu-HU" sz="1800" dirty="0"/>
              <a:t>Noha hazai webáruházban, webshopban vagy hirdetési portálon a </a:t>
            </a:r>
            <a:r>
              <a:rPr lang="hu-HU" sz="1800" b="1" dirty="0"/>
              <a:t>magyarországi internethasználók csaknem kétharmada vásárolt</a:t>
            </a:r>
            <a:r>
              <a:rPr lang="hu-HU" sz="1800" dirty="0"/>
              <a:t> 2020-ban, a </a:t>
            </a:r>
            <a:r>
              <a:rPr lang="hu-HU" sz="1800" b="1" dirty="0"/>
              <a:t>COVID-19 járvány hatása nem volt szignifikáns</a:t>
            </a:r>
            <a:r>
              <a:rPr lang="hu-HU" sz="1800" dirty="0"/>
              <a:t> sem a hazai, sem a határokon átnyúló online vásárlások esetében (Századvég).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endParaRPr lang="hu-HU" sz="1800" dirty="0"/>
          </a:p>
        </p:txBody>
      </p:sp>
      <p:sp>
        <p:nvSpPr>
          <p:cNvPr id="5" name="Dia számának helye 3"/>
          <p:cNvSpPr txBox="1">
            <a:spLocks/>
          </p:cNvSpPr>
          <p:nvPr/>
        </p:nvSpPr>
        <p:spPr>
          <a:xfrm>
            <a:off x="11940000" y="5818730"/>
            <a:ext cx="252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0B5D20-90C6-47BB-A188-49E443ACD015}" type="slidenum">
              <a:rPr lang="hu-HU" b="1" smtClean="0"/>
              <a:pPr/>
              <a:t>13</a:t>
            </a:fld>
            <a:r>
              <a:rPr lang="hu-HU" b="1" dirty="0" smtClean="0"/>
              <a:t>. oldal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1940000" y="5562611"/>
            <a:ext cx="252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7550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övegdoboz 13">
            <a:extLst>
              <a:ext uri="{FF2B5EF4-FFF2-40B4-BE49-F238E27FC236}">
                <a16:creationId xmlns:a16="http://schemas.microsoft.com/office/drawing/2014/main" id="{CA199C7C-D0F8-45E2-8B08-76F8CA322F65}"/>
              </a:ext>
            </a:extLst>
          </p:cNvPr>
          <p:cNvSpPr txBox="1"/>
          <p:nvPr/>
        </p:nvSpPr>
        <p:spPr>
          <a:xfrm>
            <a:off x="1332411" y="2462740"/>
            <a:ext cx="9622972" cy="14465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3. A primer kvantitatív kutatás eredményeinek </a:t>
            </a:r>
            <a:r>
              <a:rPr lang="hu-H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bemutatása</a:t>
            </a:r>
            <a:endParaRPr lang="hu-HU" sz="4400" b="1" dirty="0">
              <a:solidFill>
                <a:schemeClr val="accent1"/>
              </a:solidFill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736599" y="4586398"/>
            <a:ext cx="10922000" cy="1507066"/>
            <a:chOff x="770466" y="4182534"/>
            <a:chExt cx="10922000" cy="1439333"/>
          </a:xfrm>
        </p:grpSpPr>
        <p:sp>
          <p:nvSpPr>
            <p:cNvPr id="3" name="Lekerekített téglalap 2"/>
            <p:cNvSpPr/>
            <p:nvPr/>
          </p:nvSpPr>
          <p:spPr>
            <a:xfrm>
              <a:off x="770466" y="4182534"/>
              <a:ext cx="10922000" cy="1439333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" name="Téglalap 1"/>
            <p:cNvSpPr/>
            <p:nvPr/>
          </p:nvSpPr>
          <p:spPr>
            <a:xfrm>
              <a:off x="966530" y="4434384"/>
              <a:ext cx="10354733" cy="7936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hu-HU" sz="1600" dirty="0">
                  <a:ea typeface="Calibri" panose="020F0502020204030204" pitchFamily="34" charset="0"/>
                  <a:cs typeface="Arial" panose="020B0604020202020204" pitchFamily="34" charset="0"/>
                </a:rPr>
                <a:t>Tekintettel arra, hogy a kutatást egymástól </a:t>
              </a:r>
              <a:r>
                <a:rPr lang="hu-HU" sz="1600" b="1" dirty="0">
                  <a:ea typeface="Calibri" panose="020F0502020204030204" pitchFamily="34" charset="0"/>
                  <a:cs typeface="Arial" panose="020B0604020202020204" pitchFamily="34" charset="0"/>
                </a:rPr>
                <a:t>jól elhatárolható vállalati </a:t>
              </a:r>
              <a:r>
                <a:rPr lang="hu-HU" sz="1600" dirty="0">
                  <a:ea typeface="Calibri" panose="020F0502020204030204" pitchFamily="34" charset="0"/>
                  <a:cs typeface="Arial" panose="020B0604020202020204" pitchFamily="34" charset="0"/>
                </a:rPr>
                <a:t>mintán (</a:t>
              </a:r>
              <a:r>
                <a:rPr lang="hu-HU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IKT</a:t>
              </a:r>
              <a:r>
                <a:rPr lang="hu-HU" sz="1600" dirty="0">
                  <a:ea typeface="Calibri" panose="020F0502020204030204" pitchFamily="34" charset="0"/>
                  <a:cs typeface="Arial" panose="020B0604020202020204" pitchFamily="34" charset="0"/>
                </a:rPr>
                <a:t> és </a:t>
              </a:r>
              <a:r>
                <a:rPr lang="hu-HU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nem IKT </a:t>
              </a:r>
              <a:r>
                <a:rPr lang="hu-HU" sz="1600" dirty="0">
                  <a:ea typeface="Calibri" panose="020F0502020204030204" pitchFamily="34" charset="0"/>
                  <a:cs typeface="Arial" panose="020B0604020202020204" pitchFamily="34" charset="0"/>
                </a:rPr>
                <a:t>szektorba sorolható vállalkozások körében) végeztük el, így célszerű és logikus volt az </a:t>
              </a:r>
              <a:r>
                <a:rPr lang="hu-HU" sz="1600" b="1" dirty="0">
                  <a:ea typeface="Calibri" panose="020F0502020204030204" pitchFamily="34" charset="0"/>
                  <a:cs typeface="Arial" panose="020B0604020202020204" pitchFamily="34" charset="0"/>
                </a:rPr>
                <a:t>elemzést is e szegmentáció </a:t>
              </a:r>
              <a:r>
                <a:rPr lang="hu-HU" sz="1600" dirty="0">
                  <a:ea typeface="Calibri" panose="020F0502020204030204" pitchFamily="34" charset="0"/>
                  <a:cs typeface="Arial" panose="020B0604020202020204" pitchFamily="34" charset="0"/>
                </a:rPr>
                <a:t>szerint </a:t>
              </a:r>
              <a:r>
                <a:rPr lang="hu-HU" sz="1600" b="1" dirty="0">
                  <a:ea typeface="Calibri" panose="020F0502020204030204" pitchFamily="34" charset="0"/>
                  <a:cs typeface="Arial" panose="020B0604020202020204" pitchFamily="34" charset="0"/>
                </a:rPr>
                <a:t>elvégezni</a:t>
              </a:r>
              <a:r>
                <a:rPr lang="hu-HU" sz="1600" dirty="0">
                  <a:ea typeface="Calibri" panose="020F0502020204030204" pitchFamily="34" charset="0"/>
                  <a:cs typeface="Arial" panose="020B0604020202020204" pitchFamily="34" charset="0"/>
                </a:rPr>
                <a:t>, kiemelve – ahol szükséges és releváns – a hasonlóságokat, illetve különbözőségeket.</a:t>
              </a:r>
              <a:endParaRPr lang="hu-HU" sz="1600" dirty="0">
                <a:ea typeface="Calibri" panose="020F0502020204030204" pitchFamily="34" charset="0"/>
                <a:cs typeface="Taviraj" panose="00000500000000000000" pitchFamily="2" charset="-34"/>
              </a:endParaRPr>
            </a:p>
          </p:txBody>
        </p:sp>
      </p:grpSp>
      <p:sp>
        <p:nvSpPr>
          <p:cNvPr id="7" name="Dia számának helye 3"/>
          <p:cNvSpPr txBox="1">
            <a:spLocks/>
          </p:cNvSpPr>
          <p:nvPr/>
        </p:nvSpPr>
        <p:spPr>
          <a:xfrm>
            <a:off x="11940000" y="5818730"/>
            <a:ext cx="252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0B5D20-90C6-47BB-A188-49E443ACD015}" type="slidenum">
              <a:rPr lang="hu-HU" b="1" smtClean="0"/>
              <a:pPr/>
              <a:t>14</a:t>
            </a:fld>
            <a:r>
              <a:rPr lang="hu-HU" b="1" dirty="0" smtClean="0"/>
              <a:t>. oldal</a:t>
            </a:r>
            <a:endParaRPr lang="hu-HU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1940000" y="5562611"/>
            <a:ext cx="252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5097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Eredmények a </a:t>
            </a:r>
            <a:r>
              <a:rPr lang="hu-HU" dirty="0"/>
              <a:t>nem IKT </a:t>
            </a:r>
            <a:r>
              <a:rPr lang="hu-HU" dirty="0">
                <a:solidFill>
                  <a:schemeClr val="tx1"/>
                </a:solidFill>
              </a:rPr>
              <a:t>vállalkozások körében</a:t>
            </a:r>
            <a:br>
              <a:rPr lang="hu-HU" dirty="0">
                <a:solidFill>
                  <a:schemeClr val="tx1"/>
                </a:solidFill>
              </a:rPr>
            </a:b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23532" y="2929467"/>
            <a:ext cx="9827573" cy="3462642"/>
          </a:xfrm>
        </p:spPr>
        <p:txBody>
          <a:bodyPr/>
          <a:lstStyle/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dirty="0"/>
              <a:t>A </a:t>
            </a:r>
            <a:r>
              <a:rPr lang="hu-HU" sz="1800" b="1" dirty="0"/>
              <a:t>nem IKT vállalkozások döntő hányada (80% felett) </a:t>
            </a:r>
            <a:r>
              <a:rPr lang="hu-HU" sz="1800" dirty="0"/>
              <a:t>rendelkezik </a:t>
            </a:r>
            <a:r>
              <a:rPr lang="hu-HU" sz="1800" dirty="0" smtClean="0"/>
              <a:t>mobilinternet </a:t>
            </a:r>
            <a:r>
              <a:rPr lang="hu-HU" sz="1800" dirty="0"/>
              <a:t>előfizetéssel (80,4%), vezetékes szélessávú előfizetéssel (87,2%), hordozható (84,8%) és/vagy asztali számítógéppel (86,3%), illetve valamilyen (pl. asztali, irodai vagy multifunkciós) nyomtatóval (94,4%).</a:t>
            </a: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b="1" dirty="0"/>
              <a:t>Önálló </a:t>
            </a:r>
            <a:r>
              <a:rPr lang="hu-HU" sz="1800" b="1" dirty="0" err="1"/>
              <a:t>domain</a:t>
            </a:r>
            <a:r>
              <a:rPr lang="hu-HU" sz="1800" b="1" dirty="0"/>
              <a:t> alatt futó weboldallal</a:t>
            </a:r>
            <a:r>
              <a:rPr lang="hu-HU" sz="1800" dirty="0"/>
              <a:t> már csak a vállalkozások kétharmada (68,3%), </a:t>
            </a:r>
            <a:r>
              <a:rPr lang="hu-HU" sz="1800" b="1" dirty="0"/>
              <a:t>közösségi média profillal</a:t>
            </a:r>
            <a:r>
              <a:rPr lang="hu-HU" sz="1800" dirty="0"/>
              <a:t> (pl. Facebook, </a:t>
            </a:r>
            <a:r>
              <a:rPr lang="hu-HU" sz="1800" dirty="0" err="1" smtClean="0"/>
              <a:t>LinkedIn</a:t>
            </a:r>
            <a:r>
              <a:rPr lang="hu-HU" sz="1800" dirty="0" smtClean="0"/>
              <a:t> </a:t>
            </a:r>
            <a:r>
              <a:rPr lang="hu-HU" sz="1800" dirty="0"/>
              <a:t>stb.) (50,8%) pedig már csak alig </a:t>
            </a:r>
            <a:r>
              <a:rPr lang="hu-HU" sz="1800" b="1" dirty="0"/>
              <a:t>felük rendelkezik</a:t>
            </a:r>
            <a:r>
              <a:rPr lang="hu-HU" sz="1800" dirty="0"/>
              <a:t>.</a:t>
            </a: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dirty="0"/>
              <a:t>A saját </a:t>
            </a:r>
            <a:r>
              <a:rPr lang="hu-HU" sz="1800" b="1" dirty="0"/>
              <a:t>központi informatikai infrastruktúra</a:t>
            </a:r>
            <a:r>
              <a:rPr lang="hu-HU" sz="1800" dirty="0"/>
              <a:t> (40,1%) vagy ennek részbeni megfelelője, a </a:t>
            </a:r>
            <a:r>
              <a:rPr lang="hu-HU" sz="1800" b="1" dirty="0"/>
              <a:t>felhőalapú tárhelyszolgáltatások</a:t>
            </a:r>
            <a:r>
              <a:rPr lang="hu-HU" sz="1800" dirty="0"/>
              <a:t> használata (41</a:t>
            </a:r>
            <a:r>
              <a:rPr lang="hu-HU" sz="1800" dirty="0" smtClean="0"/>
              <a:t>%), tehát </a:t>
            </a:r>
            <a:r>
              <a:rPr lang="hu-HU" sz="1800" dirty="0"/>
              <a:t>már csak 10-ből 4 vállalkozás esetében releváns, az olyan innovatív technológiák, mint az </a:t>
            </a:r>
            <a:r>
              <a:rPr lang="hu-HU" sz="1800" b="1" dirty="0"/>
              <a:t>Ipar 4.0 megoldások</a:t>
            </a:r>
            <a:r>
              <a:rPr lang="hu-HU" sz="1800" dirty="0"/>
              <a:t> alkalmazásáról pedig a megkérdezettek elenyésző kisebbsége (5,2%) számolt be csupán (a növekedés itt ugyan mérsékeltnek mondható, ugyanakkor a bázis is rendkívül alacsony).</a:t>
            </a:r>
          </a:p>
          <a:p>
            <a:endParaRPr lang="hu-HU" dirty="0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280944" y="3282816"/>
            <a:ext cx="1463189" cy="1458517"/>
            <a:chOff x="280944" y="3282816"/>
            <a:chExt cx="1550170" cy="1498600"/>
          </a:xfrm>
        </p:grpSpPr>
        <p:sp>
          <p:nvSpPr>
            <p:cNvPr id="9" name="Ellipszis 8"/>
            <p:cNvSpPr/>
            <p:nvPr/>
          </p:nvSpPr>
          <p:spPr>
            <a:xfrm>
              <a:off x="280944" y="3282816"/>
              <a:ext cx="1550170" cy="149860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6223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6" name="Group 22"/>
            <p:cNvGrpSpPr>
              <a:grpSpLocks noChangeAspect="1"/>
            </p:cNvGrpSpPr>
            <p:nvPr/>
          </p:nvGrpSpPr>
          <p:grpSpPr bwMode="auto">
            <a:xfrm>
              <a:off x="538964" y="3763166"/>
              <a:ext cx="1018979" cy="537900"/>
              <a:chOff x="3705" y="2087"/>
              <a:chExt cx="269" cy="142"/>
            </a:xfrm>
          </p:grpSpPr>
          <p:sp>
            <p:nvSpPr>
              <p:cNvPr id="7" name="AutoShape 21"/>
              <p:cNvSpPr>
                <a:spLocks noChangeAspect="1" noChangeArrowheads="1" noTextEdit="1"/>
              </p:cNvSpPr>
              <p:nvPr/>
            </p:nvSpPr>
            <p:spPr bwMode="auto">
              <a:xfrm>
                <a:off x="3705" y="2087"/>
                <a:ext cx="26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3707" y="2085"/>
                <a:ext cx="269" cy="146"/>
              </a:xfrm>
              <a:custGeom>
                <a:avLst/>
                <a:gdLst/>
                <a:ahLst/>
                <a:cxnLst>
                  <a:cxn ang="0">
                    <a:pos x="34" y="6"/>
                  </a:cxn>
                  <a:cxn ang="0">
                    <a:pos x="45" y="14"/>
                  </a:cxn>
                  <a:cxn ang="0">
                    <a:pos x="31" y="17"/>
                  </a:cxn>
                  <a:cxn ang="0">
                    <a:pos x="27" y="45"/>
                  </a:cxn>
                  <a:cxn ang="0">
                    <a:pos x="32" y="46"/>
                  </a:cxn>
                  <a:cxn ang="0">
                    <a:pos x="32" y="48"/>
                  </a:cxn>
                  <a:cxn ang="0">
                    <a:pos x="31" y="52"/>
                  </a:cxn>
                  <a:cxn ang="0">
                    <a:pos x="27" y="49"/>
                  </a:cxn>
                  <a:cxn ang="0">
                    <a:pos x="19" y="52"/>
                  </a:cxn>
                  <a:cxn ang="0">
                    <a:pos x="15" y="0"/>
                  </a:cxn>
                  <a:cxn ang="0">
                    <a:pos x="86" y="13"/>
                  </a:cxn>
                  <a:cxn ang="0">
                    <a:pos x="65" y="11"/>
                  </a:cxn>
                  <a:cxn ang="0">
                    <a:pos x="42" y="21"/>
                  </a:cxn>
                  <a:cxn ang="0">
                    <a:pos x="51" y="20"/>
                  </a:cxn>
                  <a:cxn ang="0">
                    <a:pos x="84" y="33"/>
                  </a:cxn>
                  <a:cxn ang="0">
                    <a:pos x="84" y="33"/>
                  </a:cxn>
                  <a:cxn ang="0">
                    <a:pos x="82" y="40"/>
                  </a:cxn>
                  <a:cxn ang="0">
                    <a:pos x="64" y="35"/>
                  </a:cxn>
                  <a:cxn ang="0">
                    <a:pos x="77" y="43"/>
                  </a:cxn>
                  <a:cxn ang="0">
                    <a:pos x="75" y="46"/>
                  </a:cxn>
                  <a:cxn ang="0">
                    <a:pos x="57" y="41"/>
                  </a:cxn>
                  <a:cxn ang="0">
                    <a:pos x="70" y="52"/>
                  </a:cxn>
                  <a:cxn ang="0">
                    <a:pos x="52" y="48"/>
                  </a:cxn>
                  <a:cxn ang="0">
                    <a:pos x="63" y="58"/>
                  </a:cxn>
                  <a:cxn ang="0">
                    <a:pos x="54" y="52"/>
                  </a:cxn>
                  <a:cxn ang="0">
                    <a:pos x="49" y="52"/>
                  </a:cxn>
                  <a:cxn ang="0">
                    <a:pos x="46" y="51"/>
                  </a:cxn>
                  <a:cxn ang="0">
                    <a:pos x="40" y="44"/>
                  </a:cxn>
                  <a:cxn ang="0">
                    <a:pos x="45" y="59"/>
                  </a:cxn>
                  <a:cxn ang="0">
                    <a:pos x="48" y="56"/>
                  </a:cxn>
                  <a:cxn ang="0">
                    <a:pos x="52" y="61"/>
                  </a:cxn>
                  <a:cxn ang="0">
                    <a:pos x="62" y="62"/>
                  </a:cxn>
                  <a:cxn ang="0">
                    <a:pos x="63" y="62"/>
                  </a:cxn>
                  <a:cxn ang="0">
                    <a:pos x="69" y="56"/>
                  </a:cxn>
                  <a:cxn ang="0">
                    <a:pos x="70" y="56"/>
                  </a:cxn>
                  <a:cxn ang="0">
                    <a:pos x="75" y="50"/>
                  </a:cxn>
                  <a:cxn ang="0">
                    <a:pos x="80" y="47"/>
                  </a:cxn>
                  <a:cxn ang="0">
                    <a:pos x="95" y="43"/>
                  </a:cxn>
                  <a:cxn ang="0">
                    <a:pos x="114" y="43"/>
                  </a:cxn>
                  <a:cxn ang="0">
                    <a:pos x="84" y="5"/>
                  </a:cxn>
                  <a:cxn ang="0">
                    <a:pos x="34" y="53"/>
                  </a:cxn>
                  <a:cxn ang="0">
                    <a:pos x="39" y="46"/>
                  </a:cxn>
                </a:cxnLst>
                <a:rect l="0" t="0" r="r" b="b"/>
                <a:pathLst>
                  <a:path w="114" h="62">
                    <a:moveTo>
                      <a:pt x="15" y="0"/>
                    </a:moveTo>
                    <a:cubicBezTo>
                      <a:pt x="34" y="6"/>
                      <a:pt x="34" y="6"/>
                      <a:pt x="34" y="6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4"/>
                      <a:pt x="28" y="44"/>
                      <a:pt x="28" y="44"/>
                    </a:cubicBezTo>
                    <a:cubicBezTo>
                      <a:pt x="28" y="44"/>
                      <a:pt x="32" y="44"/>
                      <a:pt x="32" y="46"/>
                    </a:cubicBezTo>
                    <a:cubicBezTo>
                      <a:pt x="32" y="46"/>
                      <a:pt x="32" y="47"/>
                      <a:pt x="32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1" y="50"/>
                      <a:pt x="31" y="52"/>
                      <a:pt x="31" y="52"/>
                    </a:cubicBezTo>
                    <a:cubicBezTo>
                      <a:pt x="31" y="52"/>
                      <a:pt x="28" y="51"/>
                      <a:pt x="28" y="50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  <a:moveTo>
                      <a:pt x="84" y="5"/>
                    </a:moveTo>
                    <a:cubicBezTo>
                      <a:pt x="86" y="13"/>
                      <a:pt x="86" y="13"/>
                      <a:pt x="86" y="13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4"/>
                      <a:pt x="44" y="24"/>
                    </a:cubicBezTo>
                    <a:cubicBezTo>
                      <a:pt x="47" y="24"/>
                      <a:pt x="51" y="20"/>
                      <a:pt x="51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5" y="34"/>
                      <a:pt x="84" y="39"/>
                      <a:pt x="82" y="40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78" y="42"/>
                      <a:pt x="78" y="43"/>
                      <a:pt x="77" y="43"/>
                    </a:cubicBezTo>
                    <a:cubicBezTo>
                      <a:pt x="77" y="44"/>
                      <a:pt x="77" y="44"/>
                      <a:pt x="77" y="45"/>
                    </a:cubicBezTo>
                    <a:cubicBezTo>
                      <a:pt x="76" y="45"/>
                      <a:pt x="76" y="46"/>
                      <a:pt x="75" y="46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72" y="48"/>
                      <a:pt x="72" y="48"/>
                      <a:pt x="72" y="48"/>
                    </a:cubicBezTo>
                    <a:cubicBezTo>
                      <a:pt x="72" y="49"/>
                      <a:pt x="71" y="52"/>
                      <a:pt x="70" y="52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2" y="48"/>
                      <a:pt x="52" y="48"/>
                      <a:pt x="52" y="4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65" y="55"/>
                      <a:pt x="64" y="58"/>
                      <a:pt x="63" y="58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4" y="53"/>
                      <a:pt x="54" y="52"/>
                      <a:pt x="54" y="52"/>
                    </a:cubicBezTo>
                    <a:cubicBezTo>
                      <a:pt x="54" y="50"/>
                      <a:pt x="49" y="49"/>
                      <a:pt x="49" y="49"/>
                    </a:cubicBezTo>
                    <a:cubicBezTo>
                      <a:pt x="49" y="49"/>
                      <a:pt x="49" y="50"/>
                      <a:pt x="49" y="52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47" y="50"/>
                      <a:pt x="47" y="48"/>
                      <a:pt x="47" y="47"/>
                    </a:cubicBezTo>
                    <a:cubicBezTo>
                      <a:pt x="47" y="45"/>
                      <a:pt x="40" y="44"/>
                      <a:pt x="40" y="44"/>
                    </a:cubicBezTo>
                    <a:cubicBezTo>
                      <a:pt x="40" y="44"/>
                      <a:pt x="39" y="54"/>
                      <a:pt x="40" y="56"/>
                    </a:cubicBezTo>
                    <a:cubicBezTo>
                      <a:pt x="41" y="59"/>
                      <a:pt x="45" y="59"/>
                      <a:pt x="45" y="59"/>
                    </a:cubicBezTo>
                    <a:cubicBezTo>
                      <a:pt x="45" y="59"/>
                      <a:pt x="45" y="57"/>
                      <a:pt x="46" y="55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57"/>
                      <a:pt x="48" y="58"/>
                      <a:pt x="49" y="58"/>
                    </a:cubicBezTo>
                    <a:cubicBezTo>
                      <a:pt x="50" y="60"/>
                      <a:pt x="52" y="61"/>
                      <a:pt x="52" y="61"/>
                    </a:cubicBezTo>
                    <a:cubicBezTo>
                      <a:pt x="52" y="61"/>
                      <a:pt x="53" y="59"/>
                      <a:pt x="53" y="58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3" y="62"/>
                      <a:pt x="63" y="62"/>
                      <a:pt x="63" y="62"/>
                    </a:cubicBezTo>
                    <a:cubicBezTo>
                      <a:pt x="66" y="62"/>
                      <a:pt x="68" y="59"/>
                      <a:pt x="68" y="56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70" y="56"/>
                      <a:pt x="70" y="56"/>
                      <a:pt x="70" y="56"/>
                    </a:cubicBezTo>
                    <a:cubicBezTo>
                      <a:pt x="72" y="56"/>
                      <a:pt x="73" y="55"/>
                      <a:pt x="74" y="53"/>
                    </a:cubicBezTo>
                    <a:cubicBezTo>
                      <a:pt x="75" y="52"/>
                      <a:pt x="75" y="51"/>
                      <a:pt x="75" y="50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7" y="49"/>
                      <a:pt x="79" y="48"/>
                      <a:pt x="80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114" y="43"/>
                      <a:pt x="114" y="43"/>
                      <a:pt x="114" y="43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84" y="5"/>
                      <a:pt x="84" y="5"/>
                      <a:pt x="84" y="5"/>
                    </a:cubicBezTo>
                    <a:close/>
                    <a:moveTo>
                      <a:pt x="34" y="44"/>
                    </a:moveTo>
                    <a:cubicBezTo>
                      <a:pt x="34" y="44"/>
                      <a:pt x="33" y="51"/>
                      <a:pt x="34" y="53"/>
                    </a:cubicBezTo>
                    <a:cubicBezTo>
                      <a:pt x="35" y="54"/>
                      <a:pt x="37" y="55"/>
                      <a:pt x="37" y="55"/>
                    </a:cubicBezTo>
                    <a:cubicBezTo>
                      <a:pt x="37" y="55"/>
                      <a:pt x="39" y="48"/>
                      <a:pt x="39" y="46"/>
                    </a:cubicBezTo>
                    <a:cubicBezTo>
                      <a:pt x="38" y="45"/>
                      <a:pt x="34" y="44"/>
                      <a:pt x="34" y="4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" name="Lekerekített téglalap 10"/>
          <p:cNvSpPr/>
          <p:nvPr/>
        </p:nvSpPr>
        <p:spPr>
          <a:xfrm>
            <a:off x="346363" y="1429575"/>
            <a:ext cx="8382000" cy="1039764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dirty="0"/>
              <a:t>A primer kutatási adatokból egyértelműen kiolvasható, hogy a (COVID-19) </a:t>
            </a:r>
            <a:r>
              <a:rPr lang="hu-HU" b="1" dirty="0" smtClean="0"/>
              <a:t>koronavírus</a:t>
            </a:r>
            <a:r>
              <a:rPr lang="hu-HU" dirty="0"/>
              <a:t>-</a:t>
            </a:r>
            <a:r>
              <a:rPr lang="hu-HU" b="1" dirty="0" smtClean="0"/>
              <a:t>járvány</a:t>
            </a:r>
            <a:r>
              <a:rPr lang="hu-HU" dirty="0" smtClean="0"/>
              <a:t> </a:t>
            </a:r>
            <a:r>
              <a:rPr lang="hu-HU" dirty="0"/>
              <a:t>a digitális technológiák használatát illetően döntően </a:t>
            </a:r>
            <a:r>
              <a:rPr lang="hu-HU" b="1" dirty="0"/>
              <a:t>nem hozott érdemi áttörést a hazai (nem IKT) cégek körében</a:t>
            </a:r>
            <a:r>
              <a:rPr lang="hu-HU" dirty="0"/>
              <a:t>.</a:t>
            </a:r>
          </a:p>
        </p:txBody>
      </p:sp>
      <p:sp>
        <p:nvSpPr>
          <p:cNvPr id="12" name="Dia számának helye 3"/>
          <p:cNvSpPr txBox="1">
            <a:spLocks/>
          </p:cNvSpPr>
          <p:nvPr/>
        </p:nvSpPr>
        <p:spPr>
          <a:xfrm>
            <a:off x="11940000" y="5818730"/>
            <a:ext cx="252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0B5D20-90C6-47BB-A188-49E443ACD015}" type="slidenum">
              <a:rPr lang="hu-HU" b="1" smtClean="0"/>
              <a:pPr/>
              <a:t>15</a:t>
            </a:fld>
            <a:r>
              <a:rPr lang="hu-HU" b="1" dirty="0" smtClean="0"/>
              <a:t>. oldal</a:t>
            </a:r>
            <a:endParaRPr lang="hu-HU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1940000" y="5562611"/>
            <a:ext cx="252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5433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Eredmények a </a:t>
            </a:r>
            <a:r>
              <a:rPr lang="hu-HU" dirty="0"/>
              <a:t>nem IKT</a:t>
            </a:r>
            <a:r>
              <a:rPr lang="hu-HU" dirty="0">
                <a:solidFill>
                  <a:schemeClr val="tx1"/>
                </a:solidFill>
              </a:rPr>
              <a:t> vállalkozások körében</a:t>
            </a:r>
            <a:br>
              <a:rPr lang="hu-HU" dirty="0">
                <a:solidFill>
                  <a:schemeClr val="tx1"/>
                </a:solidFill>
              </a:rPr>
            </a:b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94826" y="1992886"/>
            <a:ext cx="9827573" cy="4038376"/>
          </a:xfrm>
        </p:spPr>
        <p:txBody>
          <a:bodyPr/>
          <a:lstStyle/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dirty="0"/>
              <a:t>A </a:t>
            </a:r>
            <a:r>
              <a:rPr lang="hu-HU" sz="1800" b="1" dirty="0"/>
              <a:t>szoftverek/alkalmazások</a:t>
            </a:r>
            <a:r>
              <a:rPr lang="hu-HU" sz="1800" dirty="0"/>
              <a:t> közül a legnépszerűbbek – az online számla kibocsátására alkalmas szoftverek (73%), itt mérsékelt növekedés is kimutatható volt a járvány időszakában, ellenben más, például stand </a:t>
            </a:r>
            <a:r>
              <a:rPr lang="hu-HU" sz="1800" dirty="0" err="1"/>
              <a:t>alone</a:t>
            </a:r>
            <a:r>
              <a:rPr lang="hu-HU" sz="1800" dirty="0"/>
              <a:t> vállalati adminisztrációs rendszerek (36,1%) használata már csak a megkérdezett vállalkozások egyharmadára jellemző, a több funkcionalitást egyszerre tartalmazó, integrált vállalati támogató rendszerek (12,3</a:t>
            </a:r>
            <a:r>
              <a:rPr lang="hu-HU" sz="1800" dirty="0" smtClean="0"/>
              <a:t>%), </a:t>
            </a:r>
            <a:r>
              <a:rPr lang="hu-HU" sz="1800" dirty="0"/>
              <a:t>illetve </a:t>
            </a:r>
            <a:r>
              <a:rPr lang="hu-HU" sz="1800" dirty="0" smtClean="0"/>
              <a:t>egyéb, </a:t>
            </a:r>
            <a:r>
              <a:rPr lang="hu-HU" sz="1800" dirty="0"/>
              <a:t>pl. adatelemző szoftverek (13,2%) használata pedig lényegében minden 10. vállalkozásra jellemző csak.</a:t>
            </a: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b="1" dirty="0"/>
              <a:t>A digitális ügyintézési szolgáltatásokat</a:t>
            </a:r>
            <a:r>
              <a:rPr lang="hu-HU" sz="1800" dirty="0"/>
              <a:t> a megkérdezett nem IKT cégek kétharmada/háromnegyede vesz igénybe – alapvetően a járvány időszakától függetlenül.</a:t>
            </a: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dirty="0"/>
              <a:t>A pandémiás időszak a </a:t>
            </a:r>
            <a:r>
              <a:rPr lang="hu-HU" sz="1800" b="1" dirty="0"/>
              <a:t>távmunkára</a:t>
            </a:r>
            <a:r>
              <a:rPr lang="hu-HU" sz="1800" dirty="0"/>
              <a:t>, </a:t>
            </a:r>
            <a:r>
              <a:rPr lang="hu-HU" sz="1800" dirty="0" smtClean="0"/>
              <a:t>valamint </a:t>
            </a:r>
            <a:r>
              <a:rPr lang="hu-HU" sz="1800" b="1" dirty="0"/>
              <a:t>távoktatásra</a:t>
            </a:r>
            <a:r>
              <a:rPr lang="hu-HU" sz="1800" dirty="0"/>
              <a:t> alkalmas online platformok, illetve a </a:t>
            </a:r>
            <a:r>
              <a:rPr lang="hu-HU" sz="1800" b="1" dirty="0"/>
              <a:t>kollaborációs vagy video-konferencia platformok használatában </a:t>
            </a:r>
            <a:r>
              <a:rPr lang="hu-HU" sz="1800" dirty="0"/>
              <a:t>– érthető módon – erőteljes, 20-30% közötti </a:t>
            </a:r>
            <a:r>
              <a:rPr lang="hu-HU" sz="1800" b="1" dirty="0"/>
              <a:t>bővülést hozott</a:t>
            </a:r>
            <a:r>
              <a:rPr lang="hu-HU" sz="1800" dirty="0"/>
              <a:t>, igaz a bázis (rendre 13,7%, 6,5%, illetve 27,1%) ezekben az esetekben is alacsonynak volt mondható.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1800" dirty="0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280944" y="3282816"/>
            <a:ext cx="1463189" cy="1458517"/>
            <a:chOff x="280944" y="3282816"/>
            <a:chExt cx="1550170" cy="1498600"/>
          </a:xfrm>
        </p:grpSpPr>
        <p:sp>
          <p:nvSpPr>
            <p:cNvPr id="9" name="Ellipszis 8"/>
            <p:cNvSpPr/>
            <p:nvPr/>
          </p:nvSpPr>
          <p:spPr>
            <a:xfrm>
              <a:off x="280944" y="3282816"/>
              <a:ext cx="1550170" cy="149860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6223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6" name="Group 22"/>
            <p:cNvGrpSpPr>
              <a:grpSpLocks noChangeAspect="1"/>
            </p:cNvGrpSpPr>
            <p:nvPr/>
          </p:nvGrpSpPr>
          <p:grpSpPr bwMode="auto">
            <a:xfrm>
              <a:off x="538964" y="3763166"/>
              <a:ext cx="1018979" cy="537900"/>
              <a:chOff x="3705" y="2087"/>
              <a:chExt cx="269" cy="142"/>
            </a:xfrm>
          </p:grpSpPr>
          <p:sp>
            <p:nvSpPr>
              <p:cNvPr id="7" name="AutoShape 21"/>
              <p:cNvSpPr>
                <a:spLocks noChangeAspect="1" noChangeArrowheads="1" noTextEdit="1"/>
              </p:cNvSpPr>
              <p:nvPr/>
            </p:nvSpPr>
            <p:spPr bwMode="auto">
              <a:xfrm>
                <a:off x="3705" y="2087"/>
                <a:ext cx="26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3707" y="2085"/>
                <a:ext cx="269" cy="146"/>
              </a:xfrm>
              <a:custGeom>
                <a:avLst/>
                <a:gdLst/>
                <a:ahLst/>
                <a:cxnLst>
                  <a:cxn ang="0">
                    <a:pos x="34" y="6"/>
                  </a:cxn>
                  <a:cxn ang="0">
                    <a:pos x="45" y="14"/>
                  </a:cxn>
                  <a:cxn ang="0">
                    <a:pos x="31" y="17"/>
                  </a:cxn>
                  <a:cxn ang="0">
                    <a:pos x="27" y="45"/>
                  </a:cxn>
                  <a:cxn ang="0">
                    <a:pos x="32" y="46"/>
                  </a:cxn>
                  <a:cxn ang="0">
                    <a:pos x="32" y="48"/>
                  </a:cxn>
                  <a:cxn ang="0">
                    <a:pos x="31" y="52"/>
                  </a:cxn>
                  <a:cxn ang="0">
                    <a:pos x="27" y="49"/>
                  </a:cxn>
                  <a:cxn ang="0">
                    <a:pos x="19" y="52"/>
                  </a:cxn>
                  <a:cxn ang="0">
                    <a:pos x="15" y="0"/>
                  </a:cxn>
                  <a:cxn ang="0">
                    <a:pos x="86" y="13"/>
                  </a:cxn>
                  <a:cxn ang="0">
                    <a:pos x="65" y="11"/>
                  </a:cxn>
                  <a:cxn ang="0">
                    <a:pos x="42" y="21"/>
                  </a:cxn>
                  <a:cxn ang="0">
                    <a:pos x="51" y="20"/>
                  </a:cxn>
                  <a:cxn ang="0">
                    <a:pos x="84" y="33"/>
                  </a:cxn>
                  <a:cxn ang="0">
                    <a:pos x="84" y="33"/>
                  </a:cxn>
                  <a:cxn ang="0">
                    <a:pos x="82" y="40"/>
                  </a:cxn>
                  <a:cxn ang="0">
                    <a:pos x="64" y="35"/>
                  </a:cxn>
                  <a:cxn ang="0">
                    <a:pos x="77" y="43"/>
                  </a:cxn>
                  <a:cxn ang="0">
                    <a:pos x="75" y="46"/>
                  </a:cxn>
                  <a:cxn ang="0">
                    <a:pos x="57" y="41"/>
                  </a:cxn>
                  <a:cxn ang="0">
                    <a:pos x="70" y="52"/>
                  </a:cxn>
                  <a:cxn ang="0">
                    <a:pos x="52" y="48"/>
                  </a:cxn>
                  <a:cxn ang="0">
                    <a:pos x="63" y="58"/>
                  </a:cxn>
                  <a:cxn ang="0">
                    <a:pos x="54" y="52"/>
                  </a:cxn>
                  <a:cxn ang="0">
                    <a:pos x="49" y="52"/>
                  </a:cxn>
                  <a:cxn ang="0">
                    <a:pos x="46" y="51"/>
                  </a:cxn>
                  <a:cxn ang="0">
                    <a:pos x="40" y="44"/>
                  </a:cxn>
                  <a:cxn ang="0">
                    <a:pos x="45" y="59"/>
                  </a:cxn>
                  <a:cxn ang="0">
                    <a:pos x="48" y="56"/>
                  </a:cxn>
                  <a:cxn ang="0">
                    <a:pos x="52" y="61"/>
                  </a:cxn>
                  <a:cxn ang="0">
                    <a:pos x="62" y="62"/>
                  </a:cxn>
                  <a:cxn ang="0">
                    <a:pos x="63" y="62"/>
                  </a:cxn>
                  <a:cxn ang="0">
                    <a:pos x="69" y="56"/>
                  </a:cxn>
                  <a:cxn ang="0">
                    <a:pos x="70" y="56"/>
                  </a:cxn>
                  <a:cxn ang="0">
                    <a:pos x="75" y="50"/>
                  </a:cxn>
                  <a:cxn ang="0">
                    <a:pos x="80" y="47"/>
                  </a:cxn>
                  <a:cxn ang="0">
                    <a:pos x="95" y="43"/>
                  </a:cxn>
                  <a:cxn ang="0">
                    <a:pos x="114" y="43"/>
                  </a:cxn>
                  <a:cxn ang="0">
                    <a:pos x="84" y="5"/>
                  </a:cxn>
                  <a:cxn ang="0">
                    <a:pos x="34" y="53"/>
                  </a:cxn>
                  <a:cxn ang="0">
                    <a:pos x="39" y="46"/>
                  </a:cxn>
                </a:cxnLst>
                <a:rect l="0" t="0" r="r" b="b"/>
                <a:pathLst>
                  <a:path w="114" h="62">
                    <a:moveTo>
                      <a:pt x="15" y="0"/>
                    </a:moveTo>
                    <a:cubicBezTo>
                      <a:pt x="34" y="6"/>
                      <a:pt x="34" y="6"/>
                      <a:pt x="34" y="6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4"/>
                      <a:pt x="28" y="44"/>
                      <a:pt x="28" y="44"/>
                    </a:cubicBezTo>
                    <a:cubicBezTo>
                      <a:pt x="28" y="44"/>
                      <a:pt x="32" y="44"/>
                      <a:pt x="32" y="46"/>
                    </a:cubicBezTo>
                    <a:cubicBezTo>
                      <a:pt x="32" y="46"/>
                      <a:pt x="32" y="47"/>
                      <a:pt x="32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1" y="50"/>
                      <a:pt x="31" y="52"/>
                      <a:pt x="31" y="52"/>
                    </a:cubicBezTo>
                    <a:cubicBezTo>
                      <a:pt x="31" y="52"/>
                      <a:pt x="28" y="51"/>
                      <a:pt x="28" y="50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  <a:moveTo>
                      <a:pt x="84" y="5"/>
                    </a:moveTo>
                    <a:cubicBezTo>
                      <a:pt x="86" y="13"/>
                      <a:pt x="86" y="13"/>
                      <a:pt x="86" y="13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4"/>
                      <a:pt x="44" y="24"/>
                    </a:cubicBezTo>
                    <a:cubicBezTo>
                      <a:pt x="47" y="24"/>
                      <a:pt x="51" y="20"/>
                      <a:pt x="51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5" y="34"/>
                      <a:pt x="84" y="39"/>
                      <a:pt x="82" y="40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78" y="42"/>
                      <a:pt x="78" y="43"/>
                      <a:pt x="77" y="43"/>
                    </a:cubicBezTo>
                    <a:cubicBezTo>
                      <a:pt x="77" y="44"/>
                      <a:pt x="77" y="44"/>
                      <a:pt x="77" y="45"/>
                    </a:cubicBezTo>
                    <a:cubicBezTo>
                      <a:pt x="76" y="45"/>
                      <a:pt x="76" y="46"/>
                      <a:pt x="75" y="46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72" y="48"/>
                      <a:pt x="72" y="48"/>
                      <a:pt x="72" y="48"/>
                    </a:cubicBezTo>
                    <a:cubicBezTo>
                      <a:pt x="72" y="49"/>
                      <a:pt x="71" y="52"/>
                      <a:pt x="70" y="52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2" y="48"/>
                      <a:pt x="52" y="48"/>
                      <a:pt x="52" y="4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65" y="55"/>
                      <a:pt x="64" y="58"/>
                      <a:pt x="63" y="58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4" y="53"/>
                      <a:pt x="54" y="52"/>
                      <a:pt x="54" y="52"/>
                    </a:cubicBezTo>
                    <a:cubicBezTo>
                      <a:pt x="54" y="50"/>
                      <a:pt x="49" y="49"/>
                      <a:pt x="49" y="49"/>
                    </a:cubicBezTo>
                    <a:cubicBezTo>
                      <a:pt x="49" y="49"/>
                      <a:pt x="49" y="50"/>
                      <a:pt x="49" y="52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47" y="50"/>
                      <a:pt x="47" y="48"/>
                      <a:pt x="47" y="47"/>
                    </a:cubicBezTo>
                    <a:cubicBezTo>
                      <a:pt x="47" y="45"/>
                      <a:pt x="40" y="44"/>
                      <a:pt x="40" y="44"/>
                    </a:cubicBezTo>
                    <a:cubicBezTo>
                      <a:pt x="40" y="44"/>
                      <a:pt x="39" y="54"/>
                      <a:pt x="40" y="56"/>
                    </a:cubicBezTo>
                    <a:cubicBezTo>
                      <a:pt x="41" y="59"/>
                      <a:pt x="45" y="59"/>
                      <a:pt x="45" y="59"/>
                    </a:cubicBezTo>
                    <a:cubicBezTo>
                      <a:pt x="45" y="59"/>
                      <a:pt x="45" y="57"/>
                      <a:pt x="46" y="55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57"/>
                      <a:pt x="48" y="58"/>
                      <a:pt x="49" y="58"/>
                    </a:cubicBezTo>
                    <a:cubicBezTo>
                      <a:pt x="50" y="60"/>
                      <a:pt x="52" y="61"/>
                      <a:pt x="52" y="61"/>
                    </a:cubicBezTo>
                    <a:cubicBezTo>
                      <a:pt x="52" y="61"/>
                      <a:pt x="53" y="59"/>
                      <a:pt x="53" y="58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3" y="62"/>
                      <a:pt x="63" y="62"/>
                      <a:pt x="63" y="62"/>
                    </a:cubicBezTo>
                    <a:cubicBezTo>
                      <a:pt x="66" y="62"/>
                      <a:pt x="68" y="59"/>
                      <a:pt x="68" y="56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70" y="56"/>
                      <a:pt x="70" y="56"/>
                      <a:pt x="70" y="56"/>
                    </a:cubicBezTo>
                    <a:cubicBezTo>
                      <a:pt x="72" y="56"/>
                      <a:pt x="73" y="55"/>
                      <a:pt x="74" y="53"/>
                    </a:cubicBezTo>
                    <a:cubicBezTo>
                      <a:pt x="75" y="52"/>
                      <a:pt x="75" y="51"/>
                      <a:pt x="75" y="50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7" y="49"/>
                      <a:pt x="79" y="48"/>
                      <a:pt x="80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114" y="43"/>
                      <a:pt x="114" y="43"/>
                      <a:pt x="114" y="43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84" y="5"/>
                      <a:pt x="84" y="5"/>
                      <a:pt x="84" y="5"/>
                    </a:cubicBezTo>
                    <a:close/>
                    <a:moveTo>
                      <a:pt x="34" y="44"/>
                    </a:moveTo>
                    <a:cubicBezTo>
                      <a:pt x="34" y="44"/>
                      <a:pt x="33" y="51"/>
                      <a:pt x="34" y="53"/>
                    </a:cubicBezTo>
                    <a:cubicBezTo>
                      <a:pt x="35" y="54"/>
                      <a:pt x="37" y="55"/>
                      <a:pt x="37" y="55"/>
                    </a:cubicBezTo>
                    <a:cubicBezTo>
                      <a:pt x="37" y="55"/>
                      <a:pt x="39" y="48"/>
                      <a:pt x="39" y="46"/>
                    </a:cubicBezTo>
                    <a:cubicBezTo>
                      <a:pt x="38" y="45"/>
                      <a:pt x="34" y="44"/>
                      <a:pt x="34" y="4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" name="Dia számának helye 3"/>
          <p:cNvSpPr txBox="1">
            <a:spLocks/>
          </p:cNvSpPr>
          <p:nvPr/>
        </p:nvSpPr>
        <p:spPr>
          <a:xfrm>
            <a:off x="11940000" y="5818730"/>
            <a:ext cx="252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0B5D20-90C6-47BB-A188-49E443ACD015}" type="slidenum">
              <a:rPr lang="hu-HU" b="1" smtClean="0"/>
              <a:pPr/>
              <a:t>16</a:t>
            </a:fld>
            <a:r>
              <a:rPr lang="hu-HU" b="1" dirty="0" smtClean="0"/>
              <a:t>. oldal</a:t>
            </a:r>
            <a:endParaRPr lang="hu-HU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1940000" y="5562611"/>
            <a:ext cx="252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7109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Eredmények a </a:t>
            </a:r>
            <a:r>
              <a:rPr lang="hu-HU" dirty="0"/>
              <a:t>nem IKT </a:t>
            </a:r>
            <a:r>
              <a:rPr lang="hu-HU" dirty="0">
                <a:solidFill>
                  <a:schemeClr val="tx1"/>
                </a:solidFill>
              </a:rPr>
              <a:t>vállalkozások körében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94826" y="1992886"/>
            <a:ext cx="9827573" cy="4038376"/>
          </a:xfrm>
        </p:spPr>
        <p:txBody>
          <a:bodyPr/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dirty="0"/>
              <a:t>A járványt megelőző időszakhoz képest (14,5%) </a:t>
            </a:r>
            <a:r>
              <a:rPr lang="hu-HU" sz="1800" b="1" dirty="0"/>
              <a:t>2,5-szeresére</a:t>
            </a:r>
            <a:r>
              <a:rPr lang="hu-HU" sz="1800" dirty="0"/>
              <a:t> (36,4%) </a:t>
            </a:r>
            <a:r>
              <a:rPr lang="hu-HU" sz="1800" b="1" dirty="0"/>
              <a:t>nőtt</a:t>
            </a:r>
            <a:r>
              <a:rPr lang="hu-HU" sz="1800" dirty="0"/>
              <a:t> azoknak a vállalkozásoknak az aránya, ahol </a:t>
            </a:r>
            <a:r>
              <a:rPr lang="hu-HU" sz="1800" b="1" dirty="0"/>
              <a:t>a munkavállalók legalább 1%-a </a:t>
            </a:r>
            <a:r>
              <a:rPr lang="hu-HU" sz="1800" b="1" dirty="0" err="1"/>
              <a:t>home</a:t>
            </a:r>
            <a:r>
              <a:rPr lang="hu-HU" sz="1800" b="1" dirty="0"/>
              <a:t> </a:t>
            </a:r>
            <a:r>
              <a:rPr lang="hu-HU" sz="1800" b="1" dirty="0" err="1"/>
              <a:t>office-ban</a:t>
            </a:r>
            <a:r>
              <a:rPr lang="hu-HU" sz="1800" b="1" dirty="0"/>
              <a:t> végezte a munkáját</a:t>
            </a:r>
            <a:r>
              <a:rPr lang="hu-HU" sz="1800" dirty="0"/>
              <a:t>, ugyanakkor ez a növekedés a járvány lecsengését követően </a:t>
            </a:r>
            <a:r>
              <a:rPr lang="hu-HU" sz="1800" b="1" dirty="0"/>
              <a:t>nem tűnik tartósnak</a:t>
            </a:r>
            <a:r>
              <a:rPr lang="hu-HU" sz="1800" dirty="0"/>
              <a:t>, hiszen a munkavállalók egy része a jövőben inkább a munkahelyi munkavégzést választja, mint az otthonról történőt. A megkérdezett cégek közül ugyanakkor 10-ből 9 úgy nyilatkozott, hogy valamilyen (korlátozott vagy korlátlan) formában biztosítani kívánja munkavállalói számára a távoli </a:t>
            </a:r>
            <a:r>
              <a:rPr lang="hu-HU" sz="1800" dirty="0" smtClean="0"/>
              <a:t>munkavégzés </a:t>
            </a:r>
            <a:r>
              <a:rPr lang="hu-HU" sz="1800" dirty="0"/>
              <a:t>lehetőségét.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dirty="0"/>
              <a:t>Az atipikus foglalkoztatási formák egyik sajátos esetét (</a:t>
            </a:r>
            <a:r>
              <a:rPr lang="hu-HU" sz="1800" b="1" dirty="0"/>
              <a:t>digitális </a:t>
            </a:r>
            <a:r>
              <a:rPr lang="hu-HU" sz="1800" b="1" dirty="0" err="1"/>
              <a:t>nomaditás</a:t>
            </a:r>
            <a:r>
              <a:rPr lang="hu-HU" sz="1800" dirty="0"/>
              <a:t>) tekintve is </a:t>
            </a:r>
            <a:r>
              <a:rPr lang="hu-HU" sz="1800" b="1" dirty="0"/>
              <a:t>szignifikáns bővülés tapasztalható</a:t>
            </a:r>
            <a:r>
              <a:rPr lang="hu-HU" sz="1800" dirty="0"/>
              <a:t>: a járványhelyzetet megelőző adatokhoz képest a járvány idejére szintén közel 2,5-szeres növekedés következett be, és ez a növekedés várhatóan a járvány időszakát követően is fennmarad.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dirty="0"/>
              <a:t>Az </a:t>
            </a:r>
            <a:r>
              <a:rPr lang="hu-HU" sz="1800" b="1" dirty="0"/>
              <a:t>online kereskedelem</a:t>
            </a:r>
            <a:r>
              <a:rPr lang="hu-HU" sz="1800" dirty="0"/>
              <a:t> terén – az értékesítési volumenek drámai mértékű növekedése ellenére – nem mutatható ki kiugró növekedés.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1800" dirty="0"/>
          </a:p>
          <a:p>
            <a:pPr>
              <a:buFont typeface="Arial" panose="020B0604020202020204" pitchFamily="34" charset="0"/>
              <a:buChar char="•"/>
            </a:pPr>
            <a:endParaRPr lang="hu-HU" sz="1800" dirty="0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280944" y="3282816"/>
            <a:ext cx="1463189" cy="1458517"/>
            <a:chOff x="280944" y="3282816"/>
            <a:chExt cx="1550170" cy="1498600"/>
          </a:xfrm>
        </p:grpSpPr>
        <p:sp>
          <p:nvSpPr>
            <p:cNvPr id="9" name="Ellipszis 8"/>
            <p:cNvSpPr/>
            <p:nvPr/>
          </p:nvSpPr>
          <p:spPr>
            <a:xfrm>
              <a:off x="280944" y="3282816"/>
              <a:ext cx="1550170" cy="149860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6223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6" name="Group 22"/>
            <p:cNvGrpSpPr>
              <a:grpSpLocks noChangeAspect="1"/>
            </p:cNvGrpSpPr>
            <p:nvPr/>
          </p:nvGrpSpPr>
          <p:grpSpPr bwMode="auto">
            <a:xfrm>
              <a:off x="538964" y="3763166"/>
              <a:ext cx="1018979" cy="537900"/>
              <a:chOff x="3705" y="2087"/>
              <a:chExt cx="269" cy="142"/>
            </a:xfrm>
          </p:grpSpPr>
          <p:sp>
            <p:nvSpPr>
              <p:cNvPr id="7" name="AutoShape 21"/>
              <p:cNvSpPr>
                <a:spLocks noChangeAspect="1" noChangeArrowheads="1" noTextEdit="1"/>
              </p:cNvSpPr>
              <p:nvPr/>
            </p:nvSpPr>
            <p:spPr bwMode="auto">
              <a:xfrm>
                <a:off x="3705" y="2087"/>
                <a:ext cx="26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3707" y="2085"/>
                <a:ext cx="269" cy="146"/>
              </a:xfrm>
              <a:custGeom>
                <a:avLst/>
                <a:gdLst/>
                <a:ahLst/>
                <a:cxnLst>
                  <a:cxn ang="0">
                    <a:pos x="34" y="6"/>
                  </a:cxn>
                  <a:cxn ang="0">
                    <a:pos x="45" y="14"/>
                  </a:cxn>
                  <a:cxn ang="0">
                    <a:pos x="31" y="17"/>
                  </a:cxn>
                  <a:cxn ang="0">
                    <a:pos x="27" y="45"/>
                  </a:cxn>
                  <a:cxn ang="0">
                    <a:pos x="32" y="46"/>
                  </a:cxn>
                  <a:cxn ang="0">
                    <a:pos x="32" y="48"/>
                  </a:cxn>
                  <a:cxn ang="0">
                    <a:pos x="31" y="52"/>
                  </a:cxn>
                  <a:cxn ang="0">
                    <a:pos x="27" y="49"/>
                  </a:cxn>
                  <a:cxn ang="0">
                    <a:pos x="19" y="52"/>
                  </a:cxn>
                  <a:cxn ang="0">
                    <a:pos x="15" y="0"/>
                  </a:cxn>
                  <a:cxn ang="0">
                    <a:pos x="86" y="13"/>
                  </a:cxn>
                  <a:cxn ang="0">
                    <a:pos x="65" y="11"/>
                  </a:cxn>
                  <a:cxn ang="0">
                    <a:pos x="42" y="21"/>
                  </a:cxn>
                  <a:cxn ang="0">
                    <a:pos x="51" y="20"/>
                  </a:cxn>
                  <a:cxn ang="0">
                    <a:pos x="84" y="33"/>
                  </a:cxn>
                  <a:cxn ang="0">
                    <a:pos x="84" y="33"/>
                  </a:cxn>
                  <a:cxn ang="0">
                    <a:pos x="82" y="40"/>
                  </a:cxn>
                  <a:cxn ang="0">
                    <a:pos x="64" y="35"/>
                  </a:cxn>
                  <a:cxn ang="0">
                    <a:pos x="77" y="43"/>
                  </a:cxn>
                  <a:cxn ang="0">
                    <a:pos x="75" y="46"/>
                  </a:cxn>
                  <a:cxn ang="0">
                    <a:pos x="57" y="41"/>
                  </a:cxn>
                  <a:cxn ang="0">
                    <a:pos x="70" y="52"/>
                  </a:cxn>
                  <a:cxn ang="0">
                    <a:pos x="52" y="48"/>
                  </a:cxn>
                  <a:cxn ang="0">
                    <a:pos x="63" y="58"/>
                  </a:cxn>
                  <a:cxn ang="0">
                    <a:pos x="54" y="52"/>
                  </a:cxn>
                  <a:cxn ang="0">
                    <a:pos x="49" y="52"/>
                  </a:cxn>
                  <a:cxn ang="0">
                    <a:pos x="46" y="51"/>
                  </a:cxn>
                  <a:cxn ang="0">
                    <a:pos x="40" y="44"/>
                  </a:cxn>
                  <a:cxn ang="0">
                    <a:pos x="45" y="59"/>
                  </a:cxn>
                  <a:cxn ang="0">
                    <a:pos x="48" y="56"/>
                  </a:cxn>
                  <a:cxn ang="0">
                    <a:pos x="52" y="61"/>
                  </a:cxn>
                  <a:cxn ang="0">
                    <a:pos x="62" y="62"/>
                  </a:cxn>
                  <a:cxn ang="0">
                    <a:pos x="63" y="62"/>
                  </a:cxn>
                  <a:cxn ang="0">
                    <a:pos x="69" y="56"/>
                  </a:cxn>
                  <a:cxn ang="0">
                    <a:pos x="70" y="56"/>
                  </a:cxn>
                  <a:cxn ang="0">
                    <a:pos x="75" y="50"/>
                  </a:cxn>
                  <a:cxn ang="0">
                    <a:pos x="80" y="47"/>
                  </a:cxn>
                  <a:cxn ang="0">
                    <a:pos x="95" y="43"/>
                  </a:cxn>
                  <a:cxn ang="0">
                    <a:pos x="114" y="43"/>
                  </a:cxn>
                  <a:cxn ang="0">
                    <a:pos x="84" y="5"/>
                  </a:cxn>
                  <a:cxn ang="0">
                    <a:pos x="34" y="53"/>
                  </a:cxn>
                  <a:cxn ang="0">
                    <a:pos x="39" y="46"/>
                  </a:cxn>
                </a:cxnLst>
                <a:rect l="0" t="0" r="r" b="b"/>
                <a:pathLst>
                  <a:path w="114" h="62">
                    <a:moveTo>
                      <a:pt x="15" y="0"/>
                    </a:moveTo>
                    <a:cubicBezTo>
                      <a:pt x="34" y="6"/>
                      <a:pt x="34" y="6"/>
                      <a:pt x="34" y="6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4"/>
                      <a:pt x="28" y="44"/>
                      <a:pt x="28" y="44"/>
                    </a:cubicBezTo>
                    <a:cubicBezTo>
                      <a:pt x="28" y="44"/>
                      <a:pt x="32" y="44"/>
                      <a:pt x="32" y="46"/>
                    </a:cubicBezTo>
                    <a:cubicBezTo>
                      <a:pt x="32" y="46"/>
                      <a:pt x="32" y="47"/>
                      <a:pt x="32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1" y="50"/>
                      <a:pt x="31" y="52"/>
                      <a:pt x="31" y="52"/>
                    </a:cubicBezTo>
                    <a:cubicBezTo>
                      <a:pt x="31" y="52"/>
                      <a:pt x="28" y="51"/>
                      <a:pt x="28" y="50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  <a:moveTo>
                      <a:pt x="84" y="5"/>
                    </a:moveTo>
                    <a:cubicBezTo>
                      <a:pt x="86" y="13"/>
                      <a:pt x="86" y="13"/>
                      <a:pt x="86" y="13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4"/>
                      <a:pt x="44" y="24"/>
                    </a:cubicBezTo>
                    <a:cubicBezTo>
                      <a:pt x="47" y="24"/>
                      <a:pt x="51" y="20"/>
                      <a:pt x="51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5" y="34"/>
                      <a:pt x="84" y="39"/>
                      <a:pt x="82" y="40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78" y="42"/>
                      <a:pt x="78" y="43"/>
                      <a:pt x="77" y="43"/>
                    </a:cubicBezTo>
                    <a:cubicBezTo>
                      <a:pt x="77" y="44"/>
                      <a:pt x="77" y="44"/>
                      <a:pt x="77" y="45"/>
                    </a:cubicBezTo>
                    <a:cubicBezTo>
                      <a:pt x="76" y="45"/>
                      <a:pt x="76" y="46"/>
                      <a:pt x="75" y="46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72" y="48"/>
                      <a:pt x="72" y="48"/>
                      <a:pt x="72" y="48"/>
                    </a:cubicBezTo>
                    <a:cubicBezTo>
                      <a:pt x="72" y="49"/>
                      <a:pt x="71" y="52"/>
                      <a:pt x="70" y="52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2" y="48"/>
                      <a:pt x="52" y="48"/>
                      <a:pt x="52" y="4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65" y="55"/>
                      <a:pt x="64" y="58"/>
                      <a:pt x="63" y="58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4" y="53"/>
                      <a:pt x="54" y="52"/>
                      <a:pt x="54" y="52"/>
                    </a:cubicBezTo>
                    <a:cubicBezTo>
                      <a:pt x="54" y="50"/>
                      <a:pt x="49" y="49"/>
                      <a:pt x="49" y="49"/>
                    </a:cubicBezTo>
                    <a:cubicBezTo>
                      <a:pt x="49" y="49"/>
                      <a:pt x="49" y="50"/>
                      <a:pt x="49" y="52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47" y="50"/>
                      <a:pt x="47" y="48"/>
                      <a:pt x="47" y="47"/>
                    </a:cubicBezTo>
                    <a:cubicBezTo>
                      <a:pt x="47" y="45"/>
                      <a:pt x="40" y="44"/>
                      <a:pt x="40" y="44"/>
                    </a:cubicBezTo>
                    <a:cubicBezTo>
                      <a:pt x="40" y="44"/>
                      <a:pt x="39" y="54"/>
                      <a:pt x="40" y="56"/>
                    </a:cubicBezTo>
                    <a:cubicBezTo>
                      <a:pt x="41" y="59"/>
                      <a:pt x="45" y="59"/>
                      <a:pt x="45" y="59"/>
                    </a:cubicBezTo>
                    <a:cubicBezTo>
                      <a:pt x="45" y="59"/>
                      <a:pt x="45" y="57"/>
                      <a:pt x="46" y="55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57"/>
                      <a:pt x="48" y="58"/>
                      <a:pt x="49" y="58"/>
                    </a:cubicBezTo>
                    <a:cubicBezTo>
                      <a:pt x="50" y="60"/>
                      <a:pt x="52" y="61"/>
                      <a:pt x="52" y="61"/>
                    </a:cubicBezTo>
                    <a:cubicBezTo>
                      <a:pt x="52" y="61"/>
                      <a:pt x="53" y="59"/>
                      <a:pt x="53" y="58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3" y="62"/>
                      <a:pt x="63" y="62"/>
                      <a:pt x="63" y="62"/>
                    </a:cubicBezTo>
                    <a:cubicBezTo>
                      <a:pt x="66" y="62"/>
                      <a:pt x="68" y="59"/>
                      <a:pt x="68" y="56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70" y="56"/>
                      <a:pt x="70" y="56"/>
                      <a:pt x="70" y="56"/>
                    </a:cubicBezTo>
                    <a:cubicBezTo>
                      <a:pt x="72" y="56"/>
                      <a:pt x="73" y="55"/>
                      <a:pt x="74" y="53"/>
                    </a:cubicBezTo>
                    <a:cubicBezTo>
                      <a:pt x="75" y="52"/>
                      <a:pt x="75" y="51"/>
                      <a:pt x="75" y="50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7" y="49"/>
                      <a:pt x="79" y="48"/>
                      <a:pt x="80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114" y="43"/>
                      <a:pt x="114" y="43"/>
                      <a:pt x="114" y="43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84" y="5"/>
                      <a:pt x="84" y="5"/>
                      <a:pt x="84" y="5"/>
                    </a:cubicBezTo>
                    <a:close/>
                    <a:moveTo>
                      <a:pt x="34" y="44"/>
                    </a:moveTo>
                    <a:cubicBezTo>
                      <a:pt x="34" y="44"/>
                      <a:pt x="33" y="51"/>
                      <a:pt x="34" y="53"/>
                    </a:cubicBezTo>
                    <a:cubicBezTo>
                      <a:pt x="35" y="54"/>
                      <a:pt x="37" y="55"/>
                      <a:pt x="37" y="55"/>
                    </a:cubicBezTo>
                    <a:cubicBezTo>
                      <a:pt x="37" y="55"/>
                      <a:pt x="39" y="48"/>
                      <a:pt x="39" y="46"/>
                    </a:cubicBezTo>
                    <a:cubicBezTo>
                      <a:pt x="38" y="45"/>
                      <a:pt x="34" y="44"/>
                      <a:pt x="34" y="4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" name="Dia számának helye 3"/>
          <p:cNvSpPr txBox="1">
            <a:spLocks/>
          </p:cNvSpPr>
          <p:nvPr/>
        </p:nvSpPr>
        <p:spPr>
          <a:xfrm>
            <a:off x="11940000" y="5818730"/>
            <a:ext cx="252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0B5D20-90C6-47BB-A188-49E443ACD015}" type="slidenum">
              <a:rPr lang="hu-HU" b="1" smtClean="0"/>
              <a:pPr/>
              <a:t>17</a:t>
            </a:fld>
            <a:r>
              <a:rPr lang="hu-HU" b="1" dirty="0" smtClean="0"/>
              <a:t>. oldal</a:t>
            </a:r>
            <a:endParaRPr lang="hu-HU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1940000" y="5562611"/>
            <a:ext cx="252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5253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Eredmények a </a:t>
            </a:r>
            <a:r>
              <a:rPr lang="hu-HU" dirty="0"/>
              <a:t>nem IKT </a:t>
            </a:r>
            <a:r>
              <a:rPr lang="hu-HU" dirty="0">
                <a:solidFill>
                  <a:schemeClr val="tx1"/>
                </a:solidFill>
              </a:rPr>
              <a:t>vállalkozások körében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94826" y="1992886"/>
            <a:ext cx="9827573" cy="4038376"/>
          </a:xfrm>
        </p:spPr>
        <p:txBody>
          <a:bodyPr/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dirty="0"/>
              <a:t>Az </a:t>
            </a:r>
            <a:r>
              <a:rPr lang="hu-HU" sz="1800" b="1" dirty="0"/>
              <a:t>informatikai szakemberek hiányát/elérhetetlenségét</a:t>
            </a:r>
            <a:r>
              <a:rPr lang="hu-HU" sz="1800" dirty="0"/>
              <a:t> a megkérdezett vállalkozások döntő többsége (72,8%) alacsony szintű problémaként azonosította, és csak 8,5%-</a:t>
            </a:r>
            <a:r>
              <a:rPr lang="hu-HU" sz="1800" dirty="0" err="1"/>
              <a:t>uk</a:t>
            </a:r>
            <a:r>
              <a:rPr lang="hu-HU" sz="1800" dirty="0"/>
              <a:t> vélte úgy, hogy számára jelentős problémát okoz az ilyen szaktudással rendelkező munkavállalók elérhetőségének hiánya. Ennek a vállalkozói szegmensnek a kétharmada (66,5%) az </a:t>
            </a:r>
            <a:r>
              <a:rPr lang="hu-HU" sz="1800" b="1" dirty="0"/>
              <a:t>IT szakemberek foglalkoztatásának költségeit </a:t>
            </a:r>
            <a:r>
              <a:rPr lang="hu-HU" sz="1800" dirty="0"/>
              <a:t>sem tartja kiugró problémának, és mindössze kb. minden 6. nyilatkozott úgy, hogy ez számára súlyos gondot jelent.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dirty="0"/>
              <a:t>Az eredményekből az is kitűnik, hogy a </a:t>
            </a:r>
            <a:r>
              <a:rPr lang="hu-HU" sz="1800" b="1" dirty="0"/>
              <a:t>munkavállalók nem megfelelő szintű digitális felkészültsége</a:t>
            </a:r>
            <a:r>
              <a:rPr lang="hu-HU" sz="1800" dirty="0"/>
              <a:t> sem áll a cégek problémalistájának élén: pusztán a megkérdezettek 13,7%-a tartja jelentős problémának a digitális készségek nem elégséges szintjét a munkavállalók körében.</a:t>
            </a: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280944" y="3282816"/>
            <a:ext cx="1463189" cy="1458517"/>
            <a:chOff x="280944" y="3282816"/>
            <a:chExt cx="1550170" cy="1498600"/>
          </a:xfrm>
        </p:grpSpPr>
        <p:sp>
          <p:nvSpPr>
            <p:cNvPr id="9" name="Ellipszis 8"/>
            <p:cNvSpPr/>
            <p:nvPr/>
          </p:nvSpPr>
          <p:spPr>
            <a:xfrm>
              <a:off x="280944" y="3282816"/>
              <a:ext cx="1550170" cy="149860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6223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6" name="Group 22"/>
            <p:cNvGrpSpPr>
              <a:grpSpLocks noChangeAspect="1"/>
            </p:cNvGrpSpPr>
            <p:nvPr/>
          </p:nvGrpSpPr>
          <p:grpSpPr bwMode="auto">
            <a:xfrm>
              <a:off x="538964" y="3763166"/>
              <a:ext cx="1018979" cy="537900"/>
              <a:chOff x="3705" y="2087"/>
              <a:chExt cx="269" cy="142"/>
            </a:xfrm>
          </p:grpSpPr>
          <p:sp>
            <p:nvSpPr>
              <p:cNvPr id="7" name="AutoShape 21"/>
              <p:cNvSpPr>
                <a:spLocks noChangeAspect="1" noChangeArrowheads="1" noTextEdit="1"/>
              </p:cNvSpPr>
              <p:nvPr/>
            </p:nvSpPr>
            <p:spPr bwMode="auto">
              <a:xfrm>
                <a:off x="3705" y="2087"/>
                <a:ext cx="26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3707" y="2085"/>
                <a:ext cx="269" cy="146"/>
              </a:xfrm>
              <a:custGeom>
                <a:avLst/>
                <a:gdLst/>
                <a:ahLst/>
                <a:cxnLst>
                  <a:cxn ang="0">
                    <a:pos x="34" y="6"/>
                  </a:cxn>
                  <a:cxn ang="0">
                    <a:pos x="45" y="14"/>
                  </a:cxn>
                  <a:cxn ang="0">
                    <a:pos x="31" y="17"/>
                  </a:cxn>
                  <a:cxn ang="0">
                    <a:pos x="27" y="45"/>
                  </a:cxn>
                  <a:cxn ang="0">
                    <a:pos x="32" y="46"/>
                  </a:cxn>
                  <a:cxn ang="0">
                    <a:pos x="32" y="48"/>
                  </a:cxn>
                  <a:cxn ang="0">
                    <a:pos x="31" y="52"/>
                  </a:cxn>
                  <a:cxn ang="0">
                    <a:pos x="27" y="49"/>
                  </a:cxn>
                  <a:cxn ang="0">
                    <a:pos x="19" y="52"/>
                  </a:cxn>
                  <a:cxn ang="0">
                    <a:pos x="15" y="0"/>
                  </a:cxn>
                  <a:cxn ang="0">
                    <a:pos x="86" y="13"/>
                  </a:cxn>
                  <a:cxn ang="0">
                    <a:pos x="65" y="11"/>
                  </a:cxn>
                  <a:cxn ang="0">
                    <a:pos x="42" y="21"/>
                  </a:cxn>
                  <a:cxn ang="0">
                    <a:pos x="51" y="20"/>
                  </a:cxn>
                  <a:cxn ang="0">
                    <a:pos x="84" y="33"/>
                  </a:cxn>
                  <a:cxn ang="0">
                    <a:pos x="84" y="33"/>
                  </a:cxn>
                  <a:cxn ang="0">
                    <a:pos x="82" y="40"/>
                  </a:cxn>
                  <a:cxn ang="0">
                    <a:pos x="64" y="35"/>
                  </a:cxn>
                  <a:cxn ang="0">
                    <a:pos x="77" y="43"/>
                  </a:cxn>
                  <a:cxn ang="0">
                    <a:pos x="75" y="46"/>
                  </a:cxn>
                  <a:cxn ang="0">
                    <a:pos x="57" y="41"/>
                  </a:cxn>
                  <a:cxn ang="0">
                    <a:pos x="70" y="52"/>
                  </a:cxn>
                  <a:cxn ang="0">
                    <a:pos x="52" y="48"/>
                  </a:cxn>
                  <a:cxn ang="0">
                    <a:pos x="63" y="58"/>
                  </a:cxn>
                  <a:cxn ang="0">
                    <a:pos x="54" y="52"/>
                  </a:cxn>
                  <a:cxn ang="0">
                    <a:pos x="49" y="52"/>
                  </a:cxn>
                  <a:cxn ang="0">
                    <a:pos x="46" y="51"/>
                  </a:cxn>
                  <a:cxn ang="0">
                    <a:pos x="40" y="44"/>
                  </a:cxn>
                  <a:cxn ang="0">
                    <a:pos x="45" y="59"/>
                  </a:cxn>
                  <a:cxn ang="0">
                    <a:pos x="48" y="56"/>
                  </a:cxn>
                  <a:cxn ang="0">
                    <a:pos x="52" y="61"/>
                  </a:cxn>
                  <a:cxn ang="0">
                    <a:pos x="62" y="62"/>
                  </a:cxn>
                  <a:cxn ang="0">
                    <a:pos x="63" y="62"/>
                  </a:cxn>
                  <a:cxn ang="0">
                    <a:pos x="69" y="56"/>
                  </a:cxn>
                  <a:cxn ang="0">
                    <a:pos x="70" y="56"/>
                  </a:cxn>
                  <a:cxn ang="0">
                    <a:pos x="75" y="50"/>
                  </a:cxn>
                  <a:cxn ang="0">
                    <a:pos x="80" y="47"/>
                  </a:cxn>
                  <a:cxn ang="0">
                    <a:pos x="95" y="43"/>
                  </a:cxn>
                  <a:cxn ang="0">
                    <a:pos x="114" y="43"/>
                  </a:cxn>
                  <a:cxn ang="0">
                    <a:pos x="84" y="5"/>
                  </a:cxn>
                  <a:cxn ang="0">
                    <a:pos x="34" y="53"/>
                  </a:cxn>
                  <a:cxn ang="0">
                    <a:pos x="39" y="46"/>
                  </a:cxn>
                </a:cxnLst>
                <a:rect l="0" t="0" r="r" b="b"/>
                <a:pathLst>
                  <a:path w="114" h="62">
                    <a:moveTo>
                      <a:pt x="15" y="0"/>
                    </a:moveTo>
                    <a:cubicBezTo>
                      <a:pt x="34" y="6"/>
                      <a:pt x="34" y="6"/>
                      <a:pt x="34" y="6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4"/>
                      <a:pt x="28" y="44"/>
                      <a:pt x="28" y="44"/>
                    </a:cubicBezTo>
                    <a:cubicBezTo>
                      <a:pt x="28" y="44"/>
                      <a:pt x="32" y="44"/>
                      <a:pt x="32" y="46"/>
                    </a:cubicBezTo>
                    <a:cubicBezTo>
                      <a:pt x="32" y="46"/>
                      <a:pt x="32" y="47"/>
                      <a:pt x="32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1" y="50"/>
                      <a:pt x="31" y="52"/>
                      <a:pt x="31" y="52"/>
                    </a:cubicBezTo>
                    <a:cubicBezTo>
                      <a:pt x="31" y="52"/>
                      <a:pt x="28" y="51"/>
                      <a:pt x="28" y="50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  <a:moveTo>
                      <a:pt x="84" y="5"/>
                    </a:moveTo>
                    <a:cubicBezTo>
                      <a:pt x="86" y="13"/>
                      <a:pt x="86" y="13"/>
                      <a:pt x="86" y="13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4"/>
                      <a:pt x="44" y="24"/>
                    </a:cubicBezTo>
                    <a:cubicBezTo>
                      <a:pt x="47" y="24"/>
                      <a:pt x="51" y="20"/>
                      <a:pt x="51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5" y="34"/>
                      <a:pt x="84" y="39"/>
                      <a:pt x="82" y="40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78" y="42"/>
                      <a:pt x="78" y="43"/>
                      <a:pt x="77" y="43"/>
                    </a:cubicBezTo>
                    <a:cubicBezTo>
                      <a:pt x="77" y="44"/>
                      <a:pt x="77" y="44"/>
                      <a:pt x="77" y="45"/>
                    </a:cubicBezTo>
                    <a:cubicBezTo>
                      <a:pt x="76" y="45"/>
                      <a:pt x="76" y="46"/>
                      <a:pt x="75" y="46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72" y="48"/>
                      <a:pt x="72" y="48"/>
                      <a:pt x="72" y="48"/>
                    </a:cubicBezTo>
                    <a:cubicBezTo>
                      <a:pt x="72" y="49"/>
                      <a:pt x="71" y="52"/>
                      <a:pt x="70" y="52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2" y="48"/>
                      <a:pt x="52" y="48"/>
                      <a:pt x="52" y="4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65" y="55"/>
                      <a:pt x="64" y="58"/>
                      <a:pt x="63" y="58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4" y="53"/>
                      <a:pt x="54" y="52"/>
                      <a:pt x="54" y="52"/>
                    </a:cubicBezTo>
                    <a:cubicBezTo>
                      <a:pt x="54" y="50"/>
                      <a:pt x="49" y="49"/>
                      <a:pt x="49" y="49"/>
                    </a:cubicBezTo>
                    <a:cubicBezTo>
                      <a:pt x="49" y="49"/>
                      <a:pt x="49" y="50"/>
                      <a:pt x="49" y="52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47" y="50"/>
                      <a:pt x="47" y="48"/>
                      <a:pt x="47" y="47"/>
                    </a:cubicBezTo>
                    <a:cubicBezTo>
                      <a:pt x="47" y="45"/>
                      <a:pt x="40" y="44"/>
                      <a:pt x="40" y="44"/>
                    </a:cubicBezTo>
                    <a:cubicBezTo>
                      <a:pt x="40" y="44"/>
                      <a:pt x="39" y="54"/>
                      <a:pt x="40" y="56"/>
                    </a:cubicBezTo>
                    <a:cubicBezTo>
                      <a:pt x="41" y="59"/>
                      <a:pt x="45" y="59"/>
                      <a:pt x="45" y="59"/>
                    </a:cubicBezTo>
                    <a:cubicBezTo>
                      <a:pt x="45" y="59"/>
                      <a:pt x="45" y="57"/>
                      <a:pt x="46" y="55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57"/>
                      <a:pt x="48" y="58"/>
                      <a:pt x="49" y="58"/>
                    </a:cubicBezTo>
                    <a:cubicBezTo>
                      <a:pt x="50" y="60"/>
                      <a:pt x="52" y="61"/>
                      <a:pt x="52" y="61"/>
                    </a:cubicBezTo>
                    <a:cubicBezTo>
                      <a:pt x="52" y="61"/>
                      <a:pt x="53" y="59"/>
                      <a:pt x="53" y="58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3" y="62"/>
                      <a:pt x="63" y="62"/>
                      <a:pt x="63" y="62"/>
                    </a:cubicBezTo>
                    <a:cubicBezTo>
                      <a:pt x="66" y="62"/>
                      <a:pt x="68" y="59"/>
                      <a:pt x="68" y="56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70" y="56"/>
                      <a:pt x="70" y="56"/>
                      <a:pt x="70" y="56"/>
                    </a:cubicBezTo>
                    <a:cubicBezTo>
                      <a:pt x="72" y="56"/>
                      <a:pt x="73" y="55"/>
                      <a:pt x="74" y="53"/>
                    </a:cubicBezTo>
                    <a:cubicBezTo>
                      <a:pt x="75" y="52"/>
                      <a:pt x="75" y="51"/>
                      <a:pt x="75" y="50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7" y="49"/>
                      <a:pt x="79" y="48"/>
                      <a:pt x="80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114" y="43"/>
                      <a:pt x="114" y="43"/>
                      <a:pt x="114" y="43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84" y="5"/>
                      <a:pt x="84" y="5"/>
                      <a:pt x="84" y="5"/>
                    </a:cubicBezTo>
                    <a:close/>
                    <a:moveTo>
                      <a:pt x="34" y="44"/>
                    </a:moveTo>
                    <a:cubicBezTo>
                      <a:pt x="34" y="44"/>
                      <a:pt x="33" y="51"/>
                      <a:pt x="34" y="53"/>
                    </a:cubicBezTo>
                    <a:cubicBezTo>
                      <a:pt x="35" y="54"/>
                      <a:pt x="37" y="55"/>
                      <a:pt x="37" y="55"/>
                    </a:cubicBezTo>
                    <a:cubicBezTo>
                      <a:pt x="37" y="55"/>
                      <a:pt x="39" y="48"/>
                      <a:pt x="39" y="46"/>
                    </a:cubicBezTo>
                    <a:cubicBezTo>
                      <a:pt x="38" y="45"/>
                      <a:pt x="34" y="44"/>
                      <a:pt x="34" y="4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" name="Dia számának helye 3"/>
          <p:cNvSpPr txBox="1">
            <a:spLocks/>
          </p:cNvSpPr>
          <p:nvPr/>
        </p:nvSpPr>
        <p:spPr>
          <a:xfrm>
            <a:off x="11940000" y="5818730"/>
            <a:ext cx="252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0B5D20-90C6-47BB-A188-49E443ACD015}" type="slidenum">
              <a:rPr lang="hu-HU" b="1" smtClean="0"/>
              <a:pPr/>
              <a:t>18</a:t>
            </a:fld>
            <a:r>
              <a:rPr lang="hu-HU" b="1" dirty="0" smtClean="0"/>
              <a:t>. oldal</a:t>
            </a:r>
            <a:endParaRPr lang="hu-HU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1940000" y="5562611"/>
            <a:ext cx="252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4338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5"/>
          <p:cNvSpPr/>
          <p:nvPr/>
        </p:nvSpPr>
        <p:spPr>
          <a:xfrm>
            <a:off x="346363" y="1093836"/>
            <a:ext cx="8458970" cy="1039764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223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Eredmények az </a:t>
            </a:r>
            <a:r>
              <a:rPr lang="hu-HU" dirty="0"/>
              <a:t>IKT </a:t>
            </a:r>
            <a:r>
              <a:rPr lang="hu-HU" dirty="0">
                <a:solidFill>
                  <a:schemeClr val="tx1"/>
                </a:solidFill>
              </a:rPr>
              <a:t>vállalkozások körében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7" name="AutoShape 21"/>
          <p:cNvSpPr>
            <a:spLocks noChangeAspect="1" noChangeArrowheads="1" noTextEdit="1"/>
          </p:cNvSpPr>
          <p:nvPr/>
        </p:nvSpPr>
        <p:spPr bwMode="auto">
          <a:xfrm>
            <a:off x="280944" y="5325118"/>
            <a:ext cx="961803" cy="52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2198265" y="2446675"/>
            <a:ext cx="9637420" cy="4121550"/>
          </a:xfrm>
        </p:spPr>
        <p:txBody>
          <a:bodyPr/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dirty="0"/>
              <a:t>Az</a:t>
            </a:r>
            <a:r>
              <a:rPr lang="hu-HU" sz="1800" b="1" dirty="0"/>
              <a:t> IKT vállalkozások szinte kivétel nélkül rendelkeznek a magasabb szintű digitalizációs fejlesztésekhez szükséges infrastrukturális feltételekkel</a:t>
            </a:r>
            <a:r>
              <a:rPr lang="hu-HU" sz="1800" dirty="0"/>
              <a:t>: mobilinternet előfizetéssel (92%), vezetékes szélessávú előfizetéssel (94,8%), hordozható (98,8%) és/vagy asztali számítógéppel (88,4%), illetve valamilyen (pl. asztali, irodai vagy multifunkciós) nyomtatóval (100%).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dirty="0"/>
              <a:t>A nem IKT vállalkozásokhoz képest jóval elterjedtebbek az önálló </a:t>
            </a:r>
            <a:r>
              <a:rPr lang="hu-HU" sz="1800" dirty="0" err="1"/>
              <a:t>domain</a:t>
            </a:r>
            <a:r>
              <a:rPr lang="hu-HU" sz="1800" dirty="0"/>
              <a:t> alatt futó </a:t>
            </a:r>
            <a:r>
              <a:rPr lang="hu-HU" sz="1800" b="1" dirty="0"/>
              <a:t>weboldalak</a:t>
            </a:r>
            <a:r>
              <a:rPr lang="hu-HU" sz="1800" dirty="0"/>
              <a:t> (92%), </a:t>
            </a:r>
            <a:r>
              <a:rPr lang="hu-HU" sz="1800" b="1" dirty="0"/>
              <a:t>közösségi média profillal </a:t>
            </a:r>
            <a:r>
              <a:rPr lang="hu-HU" sz="1800" dirty="0"/>
              <a:t>(pl. Facebook, </a:t>
            </a:r>
            <a:r>
              <a:rPr lang="hu-HU" sz="1800" dirty="0" err="1"/>
              <a:t>LinkedIn</a:t>
            </a:r>
            <a:r>
              <a:rPr lang="hu-HU" sz="1800" dirty="0"/>
              <a:t>, stb.) viszont már csak valamivel több mint </a:t>
            </a:r>
            <a:r>
              <a:rPr lang="hu-HU" sz="1800" b="1" dirty="0"/>
              <a:t>felük</a:t>
            </a:r>
            <a:r>
              <a:rPr lang="hu-HU" sz="1800" dirty="0"/>
              <a:t> (58,8%) </a:t>
            </a:r>
            <a:r>
              <a:rPr lang="hu-HU" sz="1800" b="1" dirty="0"/>
              <a:t>rendelkezik</a:t>
            </a:r>
            <a:r>
              <a:rPr lang="hu-HU" sz="1800" dirty="0"/>
              <a:t>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dirty="0"/>
              <a:t>A </a:t>
            </a:r>
            <a:r>
              <a:rPr lang="hu-HU" sz="1800" b="1" dirty="0"/>
              <a:t>saját központi informatikai infrastruktúra </a:t>
            </a:r>
            <a:r>
              <a:rPr lang="hu-HU" sz="1800" dirty="0"/>
              <a:t>közel kétszer több (79,2%) IKT vállalkozásnál fordul elő, mint egyéb cégnél, ahogy a felhőalapú tárhelyszolgáltatások használata (72%) is jóval elterjedtebb e vállalati körben.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dirty="0"/>
              <a:t>Az </a:t>
            </a:r>
            <a:r>
              <a:rPr lang="hu-HU" sz="1800" b="1" dirty="0"/>
              <a:t>Ipar 4.0 megoldások</a:t>
            </a:r>
            <a:r>
              <a:rPr lang="hu-HU" sz="1800" dirty="0"/>
              <a:t> alkalmazása ebben a szegmensben ugyan több mint kétszerese a nem IKT cégekhez képest, azonban még így is – a mérsékeltnek mondható növekedés ellenére – mindössze a megkérdezettek 11,2%-a alkalmaz ilyen megoldásokat.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1800" dirty="0"/>
          </a:p>
          <a:p>
            <a:pPr marL="0" indent="0">
              <a:buNone/>
            </a:pPr>
            <a:endParaRPr lang="hu-HU" b="1" dirty="0"/>
          </a:p>
        </p:txBody>
      </p:sp>
      <p:grpSp>
        <p:nvGrpSpPr>
          <p:cNvPr id="17" name="Csoportba foglalás 16"/>
          <p:cNvGrpSpPr/>
          <p:nvPr/>
        </p:nvGrpSpPr>
        <p:grpSpPr>
          <a:xfrm>
            <a:off x="280944" y="3282816"/>
            <a:ext cx="1463189" cy="1458517"/>
            <a:chOff x="280944" y="3282816"/>
            <a:chExt cx="1463189" cy="1458517"/>
          </a:xfrm>
        </p:grpSpPr>
        <p:sp>
          <p:nvSpPr>
            <p:cNvPr id="9" name="Ellipszis 8"/>
            <p:cNvSpPr/>
            <p:nvPr/>
          </p:nvSpPr>
          <p:spPr>
            <a:xfrm>
              <a:off x="280944" y="3282816"/>
              <a:ext cx="1463189" cy="1458517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6223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3" name="Group 169"/>
            <p:cNvGrpSpPr>
              <a:grpSpLocks noChangeAspect="1"/>
            </p:cNvGrpSpPr>
            <p:nvPr/>
          </p:nvGrpSpPr>
          <p:grpSpPr bwMode="auto">
            <a:xfrm>
              <a:off x="586005" y="3781244"/>
              <a:ext cx="853065" cy="461659"/>
              <a:chOff x="4691" y="2102"/>
              <a:chExt cx="340" cy="184"/>
            </a:xfrm>
          </p:grpSpPr>
          <p:sp>
            <p:nvSpPr>
              <p:cNvPr id="14" name="AutoShape 168"/>
              <p:cNvSpPr>
                <a:spLocks noChangeAspect="1" noChangeArrowheads="1" noTextEdit="1"/>
              </p:cNvSpPr>
              <p:nvPr/>
            </p:nvSpPr>
            <p:spPr bwMode="auto">
              <a:xfrm>
                <a:off x="4691" y="2102"/>
                <a:ext cx="3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5" name="Freeform 170"/>
              <p:cNvSpPr>
                <a:spLocks/>
              </p:cNvSpPr>
              <p:nvPr/>
            </p:nvSpPr>
            <p:spPr bwMode="auto">
              <a:xfrm>
                <a:off x="4689" y="2114"/>
                <a:ext cx="202" cy="172"/>
              </a:xfrm>
              <a:custGeom>
                <a:avLst/>
                <a:gdLst>
                  <a:gd name="T0" fmla="*/ 82 w 84"/>
                  <a:gd name="T1" fmla="*/ 65 h 70"/>
                  <a:gd name="T2" fmla="*/ 84 w 84"/>
                  <a:gd name="T3" fmla="*/ 70 h 70"/>
                  <a:gd name="T4" fmla="*/ 21 w 84"/>
                  <a:gd name="T5" fmla="*/ 70 h 70"/>
                  <a:gd name="T6" fmla="*/ 0 w 84"/>
                  <a:gd name="T7" fmla="*/ 49 h 70"/>
                  <a:gd name="T8" fmla="*/ 18 w 84"/>
                  <a:gd name="T9" fmla="*/ 28 h 70"/>
                  <a:gd name="T10" fmla="*/ 18 w 84"/>
                  <a:gd name="T11" fmla="*/ 28 h 70"/>
                  <a:gd name="T12" fmla="*/ 32 w 84"/>
                  <a:gd name="T13" fmla="*/ 14 h 70"/>
                  <a:gd name="T14" fmla="*/ 38 w 84"/>
                  <a:gd name="T15" fmla="*/ 15 h 70"/>
                  <a:gd name="T16" fmla="*/ 63 w 84"/>
                  <a:gd name="T17" fmla="*/ 0 h 70"/>
                  <a:gd name="T18" fmla="*/ 83 w 84"/>
                  <a:gd name="T19" fmla="*/ 8 h 70"/>
                  <a:gd name="T20" fmla="*/ 68 w 84"/>
                  <a:gd name="T21" fmla="*/ 24 h 70"/>
                  <a:gd name="T22" fmla="*/ 65 w 84"/>
                  <a:gd name="T23" fmla="*/ 29 h 70"/>
                  <a:gd name="T24" fmla="*/ 73 w 84"/>
                  <a:gd name="T25" fmla="*/ 37 h 70"/>
                  <a:gd name="T26" fmla="*/ 82 w 84"/>
                  <a:gd name="T27" fmla="*/ 37 h 70"/>
                  <a:gd name="T28" fmla="*/ 82 w 84"/>
                  <a:gd name="T29" fmla="*/ 6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70">
                    <a:moveTo>
                      <a:pt x="82" y="65"/>
                    </a:moveTo>
                    <a:cubicBezTo>
                      <a:pt x="82" y="67"/>
                      <a:pt x="83" y="69"/>
                      <a:pt x="84" y="70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10" y="70"/>
                      <a:pt x="0" y="60"/>
                      <a:pt x="0" y="49"/>
                    </a:cubicBezTo>
                    <a:cubicBezTo>
                      <a:pt x="0" y="38"/>
                      <a:pt x="8" y="30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0"/>
                      <a:pt x="24" y="14"/>
                      <a:pt x="32" y="14"/>
                    </a:cubicBezTo>
                    <a:cubicBezTo>
                      <a:pt x="34" y="14"/>
                      <a:pt x="36" y="14"/>
                      <a:pt x="38" y="15"/>
                    </a:cubicBezTo>
                    <a:cubicBezTo>
                      <a:pt x="43" y="6"/>
                      <a:pt x="52" y="0"/>
                      <a:pt x="63" y="0"/>
                    </a:cubicBezTo>
                    <a:cubicBezTo>
                      <a:pt x="71" y="0"/>
                      <a:pt x="78" y="3"/>
                      <a:pt x="83" y="8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6" y="25"/>
                      <a:pt x="65" y="27"/>
                      <a:pt x="65" y="29"/>
                    </a:cubicBezTo>
                    <a:cubicBezTo>
                      <a:pt x="65" y="33"/>
                      <a:pt x="69" y="37"/>
                      <a:pt x="73" y="37"/>
                    </a:cubicBezTo>
                    <a:cubicBezTo>
                      <a:pt x="82" y="37"/>
                      <a:pt x="82" y="37"/>
                      <a:pt x="82" y="37"/>
                    </a:cubicBezTo>
                    <a:lnTo>
                      <a:pt x="82" y="6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6" name="Freeform 171"/>
              <p:cNvSpPr>
                <a:spLocks/>
              </p:cNvSpPr>
              <p:nvPr/>
            </p:nvSpPr>
            <p:spPr bwMode="auto">
              <a:xfrm>
                <a:off x="4872" y="2102"/>
                <a:ext cx="157" cy="179"/>
              </a:xfrm>
              <a:custGeom>
                <a:avLst/>
                <a:gdLst>
                  <a:gd name="T0" fmla="*/ 33 w 65"/>
                  <a:gd name="T1" fmla="*/ 0 h 73"/>
                  <a:gd name="T2" fmla="*/ 29 w 65"/>
                  <a:gd name="T3" fmla="*/ 1 h 73"/>
                  <a:gd name="T4" fmla="*/ 2 w 65"/>
                  <a:gd name="T5" fmla="*/ 28 h 73"/>
                  <a:gd name="T6" fmla="*/ 0 w 65"/>
                  <a:gd name="T7" fmla="*/ 32 h 73"/>
                  <a:gd name="T8" fmla="*/ 5 w 65"/>
                  <a:gd name="T9" fmla="*/ 38 h 73"/>
                  <a:gd name="T10" fmla="*/ 16 w 65"/>
                  <a:gd name="T11" fmla="*/ 38 h 73"/>
                  <a:gd name="T12" fmla="*/ 16 w 65"/>
                  <a:gd name="T13" fmla="*/ 68 h 73"/>
                  <a:gd name="T14" fmla="*/ 22 w 65"/>
                  <a:gd name="T15" fmla="*/ 73 h 73"/>
                  <a:gd name="T16" fmla="*/ 43 w 65"/>
                  <a:gd name="T17" fmla="*/ 73 h 73"/>
                  <a:gd name="T18" fmla="*/ 49 w 65"/>
                  <a:gd name="T19" fmla="*/ 68 h 73"/>
                  <a:gd name="T20" fmla="*/ 49 w 65"/>
                  <a:gd name="T21" fmla="*/ 38 h 73"/>
                  <a:gd name="T22" fmla="*/ 60 w 65"/>
                  <a:gd name="T23" fmla="*/ 38 h 73"/>
                  <a:gd name="T24" fmla="*/ 65 w 65"/>
                  <a:gd name="T25" fmla="*/ 32 h 73"/>
                  <a:gd name="T26" fmla="*/ 63 w 65"/>
                  <a:gd name="T27" fmla="*/ 28 h 73"/>
                  <a:gd name="T28" fmla="*/ 36 w 65"/>
                  <a:gd name="T29" fmla="*/ 1 h 73"/>
                  <a:gd name="T30" fmla="*/ 33 w 65"/>
                  <a:gd name="T3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" h="73">
                    <a:moveTo>
                      <a:pt x="33" y="0"/>
                    </a:moveTo>
                    <a:cubicBezTo>
                      <a:pt x="31" y="0"/>
                      <a:pt x="30" y="0"/>
                      <a:pt x="29" y="1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9"/>
                      <a:pt x="0" y="31"/>
                      <a:pt x="0" y="32"/>
                    </a:cubicBezTo>
                    <a:cubicBezTo>
                      <a:pt x="0" y="35"/>
                      <a:pt x="3" y="38"/>
                      <a:pt x="5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6" y="71"/>
                      <a:pt x="19" y="73"/>
                      <a:pt x="22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6" y="73"/>
                      <a:pt x="49" y="71"/>
                      <a:pt x="49" y="6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60" y="38"/>
                      <a:pt x="60" y="38"/>
                      <a:pt x="60" y="38"/>
                    </a:cubicBezTo>
                    <a:cubicBezTo>
                      <a:pt x="63" y="38"/>
                      <a:pt x="65" y="35"/>
                      <a:pt x="65" y="32"/>
                    </a:cubicBezTo>
                    <a:cubicBezTo>
                      <a:pt x="65" y="31"/>
                      <a:pt x="64" y="29"/>
                      <a:pt x="63" y="28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0"/>
                      <a:pt x="34" y="0"/>
                      <a:pt x="3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sp>
        <p:nvSpPr>
          <p:cNvPr id="3" name="Téglalap 2"/>
          <p:cNvSpPr/>
          <p:nvPr/>
        </p:nvSpPr>
        <p:spPr>
          <a:xfrm>
            <a:off x="346363" y="1093836"/>
            <a:ext cx="8458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primer kutatási adatok az </a:t>
            </a:r>
            <a:r>
              <a:rPr lang="hu-HU" b="1" dirty="0"/>
              <a:t>IKT-szektor cégei</a:t>
            </a:r>
            <a:r>
              <a:rPr lang="hu-HU" dirty="0"/>
              <a:t> </a:t>
            </a:r>
            <a:r>
              <a:rPr lang="hu-HU" b="1" dirty="0"/>
              <a:t>körében sem mértek drámai változásokat</a:t>
            </a:r>
            <a:r>
              <a:rPr lang="hu-HU" dirty="0"/>
              <a:t>, bár e vállalati körben a használati arányok eleve jóval a nem IKT cégek mutatói felett vannak.</a:t>
            </a:r>
          </a:p>
        </p:txBody>
      </p:sp>
      <p:sp>
        <p:nvSpPr>
          <p:cNvPr id="18" name="Dia számának helye 3"/>
          <p:cNvSpPr txBox="1">
            <a:spLocks/>
          </p:cNvSpPr>
          <p:nvPr/>
        </p:nvSpPr>
        <p:spPr>
          <a:xfrm>
            <a:off x="11940000" y="5818730"/>
            <a:ext cx="252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0B5D20-90C6-47BB-A188-49E443ACD015}" type="slidenum">
              <a:rPr lang="hu-HU" b="1" smtClean="0"/>
              <a:pPr/>
              <a:t>19</a:t>
            </a:fld>
            <a:r>
              <a:rPr lang="hu-HU" b="1" dirty="0" smtClean="0"/>
              <a:t>. oldal</a:t>
            </a:r>
            <a:endParaRPr lang="hu-HU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11940000" y="5562611"/>
            <a:ext cx="252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26947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Tartalomjegyzék</a:t>
            </a:r>
          </a:p>
        </p:txBody>
      </p:sp>
      <p:graphicFrame>
        <p:nvGraphicFramePr>
          <p:cNvPr id="6" name="Tartalom hely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122028"/>
              </p:ext>
            </p:extLst>
          </p:nvPr>
        </p:nvGraphicFramePr>
        <p:xfrm>
          <a:off x="346363" y="1876926"/>
          <a:ext cx="11456904" cy="4150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a számának helye 3"/>
          <p:cNvSpPr txBox="1">
            <a:spLocks/>
          </p:cNvSpPr>
          <p:nvPr/>
        </p:nvSpPr>
        <p:spPr>
          <a:xfrm>
            <a:off x="11940000" y="5818730"/>
            <a:ext cx="252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0B5D20-90C6-47BB-A188-49E443ACD015}" type="slidenum">
              <a:rPr lang="hu-HU" b="1" smtClean="0"/>
              <a:pPr/>
              <a:t>2</a:t>
            </a:fld>
            <a:r>
              <a:rPr lang="hu-HU" b="1" dirty="0" smtClean="0"/>
              <a:t>. oldal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11940000" y="5562611"/>
            <a:ext cx="252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4754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Eredmények az </a:t>
            </a:r>
            <a:r>
              <a:rPr lang="hu-HU" dirty="0"/>
              <a:t>IKT </a:t>
            </a:r>
            <a:r>
              <a:rPr lang="hu-HU" dirty="0">
                <a:solidFill>
                  <a:schemeClr val="tx1"/>
                </a:solidFill>
              </a:rPr>
              <a:t>vállalkozások körében</a:t>
            </a:r>
            <a:br>
              <a:rPr lang="hu-HU" dirty="0">
                <a:solidFill>
                  <a:schemeClr val="tx1"/>
                </a:solidFill>
              </a:rPr>
            </a:b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AutoShape 21"/>
          <p:cNvSpPr>
            <a:spLocks noChangeAspect="1" noChangeArrowheads="1" noTextEdit="1"/>
          </p:cNvSpPr>
          <p:nvPr/>
        </p:nvSpPr>
        <p:spPr bwMode="auto">
          <a:xfrm>
            <a:off x="280944" y="5325118"/>
            <a:ext cx="961803" cy="52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2198265" y="1784992"/>
            <a:ext cx="9637420" cy="4907907"/>
          </a:xfrm>
        </p:spPr>
        <p:txBody>
          <a:bodyPr/>
          <a:lstStyle/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dirty="0"/>
              <a:t>A </a:t>
            </a:r>
            <a:r>
              <a:rPr lang="hu-HU" sz="1800" b="1" dirty="0"/>
              <a:t>szoftverek/alkalmazások</a:t>
            </a:r>
            <a:r>
              <a:rPr lang="hu-HU" sz="1800" dirty="0"/>
              <a:t> közül e vállalati körben is az online számla kibocsátására alkalmas szoftverek (81%) a legelterjedtebbek, de az IKT cégek – a nem IKT cégekhez képest – jóval tudatosabbak a különböző, egyéb szoftverek használata terén: stand </a:t>
            </a:r>
            <a:r>
              <a:rPr lang="hu-HU" sz="1800" dirty="0" err="1"/>
              <a:t>alone</a:t>
            </a:r>
            <a:r>
              <a:rPr lang="hu-HU" sz="1800" dirty="0"/>
              <a:t> vállalati adminisztrációs rendszereket több mint felük (51,6%), integrált vállalati támogató rendszereket 42%-</a:t>
            </a:r>
            <a:r>
              <a:rPr lang="hu-HU" sz="1800" dirty="0" err="1"/>
              <a:t>uk</a:t>
            </a:r>
            <a:r>
              <a:rPr lang="hu-HU" sz="1800" dirty="0"/>
              <a:t>, adatelemző szoftvereket 36,8%-</a:t>
            </a:r>
            <a:r>
              <a:rPr lang="hu-HU" sz="1800" dirty="0" err="1"/>
              <a:t>uk</a:t>
            </a:r>
            <a:r>
              <a:rPr lang="hu-HU" sz="1800" dirty="0"/>
              <a:t> használ a mindennapi munkája során. E szegmensben az elektronikus hitelesítésre alkalmas szoftverek elterjedtsége is jelentősen meghaladja (38,4% vs. 20,8%) a nem IKT cégek körében mért adatokat, és itt a növekedés (9,1%) is mérsékeltnek mondható.</a:t>
            </a: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b="1" dirty="0"/>
              <a:t>A digitális ügyintézési szolgáltatások</a:t>
            </a:r>
            <a:r>
              <a:rPr lang="hu-HU" sz="1800" dirty="0"/>
              <a:t> használata a megkérdezett IKT cégek körében 80%-</a:t>
            </a:r>
            <a:r>
              <a:rPr lang="hu-HU" sz="1800" dirty="0" err="1"/>
              <a:t>os</a:t>
            </a:r>
            <a:r>
              <a:rPr lang="hu-HU" sz="1800" dirty="0"/>
              <a:t> vagy afeletti, közülük is a legnépszerűbbek az online pénzügyi szolgáltatások (92%).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dirty="0"/>
              <a:t>A pandémiás időszak hatása a </a:t>
            </a:r>
            <a:r>
              <a:rPr lang="hu-HU" sz="1800" b="1" dirty="0"/>
              <a:t>távoli munkavégzést</a:t>
            </a:r>
            <a:r>
              <a:rPr lang="hu-HU" sz="1800" dirty="0"/>
              <a:t> támogató online megoldások közül egyedül a </a:t>
            </a:r>
            <a:r>
              <a:rPr lang="hu-HU" sz="1800" b="1" dirty="0"/>
              <a:t>kollaborációs vagy video-konferencia platformok használatában érhető tetten </a:t>
            </a:r>
            <a:r>
              <a:rPr lang="hu-HU" sz="1800" dirty="0"/>
              <a:t>(a növekedés e körben 14,4%-</a:t>
            </a:r>
            <a:r>
              <a:rPr lang="hu-HU" sz="1800" dirty="0" err="1"/>
              <a:t>os</a:t>
            </a:r>
            <a:r>
              <a:rPr lang="hu-HU" sz="1800" dirty="0"/>
              <a:t>), távmunkára alkalmas online platformokkal ebben a körben a megkérdezettek 43,2%-a rendelkezik, míg távoktatásra alkalmas megoldásokat csupán az érintettek 17%-a birtokol</a:t>
            </a:r>
            <a:r>
              <a:rPr lang="hu-HU" sz="1800" dirty="0" smtClean="0"/>
              <a:t>.</a:t>
            </a:r>
            <a:endParaRPr lang="hu-HU" sz="1800" dirty="0"/>
          </a:p>
          <a:p>
            <a:pPr>
              <a:buFont typeface="Arial" panose="020B0604020202020204" pitchFamily="34" charset="0"/>
              <a:buChar char="•"/>
            </a:pPr>
            <a:endParaRPr lang="hu-HU" sz="1800" b="1" dirty="0"/>
          </a:p>
        </p:txBody>
      </p:sp>
      <p:grpSp>
        <p:nvGrpSpPr>
          <p:cNvPr id="17" name="Csoportba foglalás 16"/>
          <p:cNvGrpSpPr/>
          <p:nvPr/>
        </p:nvGrpSpPr>
        <p:grpSpPr>
          <a:xfrm>
            <a:off x="280944" y="3282816"/>
            <a:ext cx="1463189" cy="1458517"/>
            <a:chOff x="280944" y="3282816"/>
            <a:chExt cx="1463189" cy="1458517"/>
          </a:xfrm>
        </p:grpSpPr>
        <p:sp>
          <p:nvSpPr>
            <p:cNvPr id="9" name="Ellipszis 8"/>
            <p:cNvSpPr/>
            <p:nvPr/>
          </p:nvSpPr>
          <p:spPr>
            <a:xfrm>
              <a:off x="280944" y="3282816"/>
              <a:ext cx="1463189" cy="1458517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6223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3" name="Group 169"/>
            <p:cNvGrpSpPr>
              <a:grpSpLocks noChangeAspect="1"/>
            </p:cNvGrpSpPr>
            <p:nvPr/>
          </p:nvGrpSpPr>
          <p:grpSpPr bwMode="auto">
            <a:xfrm>
              <a:off x="586005" y="3781244"/>
              <a:ext cx="853065" cy="461659"/>
              <a:chOff x="4691" y="2102"/>
              <a:chExt cx="340" cy="184"/>
            </a:xfrm>
          </p:grpSpPr>
          <p:sp>
            <p:nvSpPr>
              <p:cNvPr id="14" name="AutoShape 168"/>
              <p:cNvSpPr>
                <a:spLocks noChangeAspect="1" noChangeArrowheads="1" noTextEdit="1"/>
              </p:cNvSpPr>
              <p:nvPr/>
            </p:nvSpPr>
            <p:spPr bwMode="auto">
              <a:xfrm>
                <a:off x="4691" y="2102"/>
                <a:ext cx="3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5" name="Freeform 170"/>
              <p:cNvSpPr>
                <a:spLocks/>
              </p:cNvSpPr>
              <p:nvPr/>
            </p:nvSpPr>
            <p:spPr bwMode="auto">
              <a:xfrm>
                <a:off x="4689" y="2114"/>
                <a:ext cx="202" cy="172"/>
              </a:xfrm>
              <a:custGeom>
                <a:avLst/>
                <a:gdLst>
                  <a:gd name="T0" fmla="*/ 82 w 84"/>
                  <a:gd name="T1" fmla="*/ 65 h 70"/>
                  <a:gd name="T2" fmla="*/ 84 w 84"/>
                  <a:gd name="T3" fmla="*/ 70 h 70"/>
                  <a:gd name="T4" fmla="*/ 21 w 84"/>
                  <a:gd name="T5" fmla="*/ 70 h 70"/>
                  <a:gd name="T6" fmla="*/ 0 w 84"/>
                  <a:gd name="T7" fmla="*/ 49 h 70"/>
                  <a:gd name="T8" fmla="*/ 18 w 84"/>
                  <a:gd name="T9" fmla="*/ 28 h 70"/>
                  <a:gd name="T10" fmla="*/ 18 w 84"/>
                  <a:gd name="T11" fmla="*/ 28 h 70"/>
                  <a:gd name="T12" fmla="*/ 32 w 84"/>
                  <a:gd name="T13" fmla="*/ 14 h 70"/>
                  <a:gd name="T14" fmla="*/ 38 w 84"/>
                  <a:gd name="T15" fmla="*/ 15 h 70"/>
                  <a:gd name="T16" fmla="*/ 63 w 84"/>
                  <a:gd name="T17" fmla="*/ 0 h 70"/>
                  <a:gd name="T18" fmla="*/ 83 w 84"/>
                  <a:gd name="T19" fmla="*/ 8 h 70"/>
                  <a:gd name="T20" fmla="*/ 68 w 84"/>
                  <a:gd name="T21" fmla="*/ 24 h 70"/>
                  <a:gd name="T22" fmla="*/ 65 w 84"/>
                  <a:gd name="T23" fmla="*/ 29 h 70"/>
                  <a:gd name="T24" fmla="*/ 73 w 84"/>
                  <a:gd name="T25" fmla="*/ 37 h 70"/>
                  <a:gd name="T26" fmla="*/ 82 w 84"/>
                  <a:gd name="T27" fmla="*/ 37 h 70"/>
                  <a:gd name="T28" fmla="*/ 82 w 84"/>
                  <a:gd name="T29" fmla="*/ 6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70">
                    <a:moveTo>
                      <a:pt x="82" y="65"/>
                    </a:moveTo>
                    <a:cubicBezTo>
                      <a:pt x="82" y="67"/>
                      <a:pt x="83" y="69"/>
                      <a:pt x="84" y="70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10" y="70"/>
                      <a:pt x="0" y="60"/>
                      <a:pt x="0" y="49"/>
                    </a:cubicBezTo>
                    <a:cubicBezTo>
                      <a:pt x="0" y="38"/>
                      <a:pt x="8" y="30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0"/>
                      <a:pt x="24" y="14"/>
                      <a:pt x="32" y="14"/>
                    </a:cubicBezTo>
                    <a:cubicBezTo>
                      <a:pt x="34" y="14"/>
                      <a:pt x="36" y="14"/>
                      <a:pt x="38" y="15"/>
                    </a:cubicBezTo>
                    <a:cubicBezTo>
                      <a:pt x="43" y="6"/>
                      <a:pt x="52" y="0"/>
                      <a:pt x="63" y="0"/>
                    </a:cubicBezTo>
                    <a:cubicBezTo>
                      <a:pt x="71" y="0"/>
                      <a:pt x="78" y="3"/>
                      <a:pt x="83" y="8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6" y="25"/>
                      <a:pt x="65" y="27"/>
                      <a:pt x="65" y="29"/>
                    </a:cubicBezTo>
                    <a:cubicBezTo>
                      <a:pt x="65" y="33"/>
                      <a:pt x="69" y="37"/>
                      <a:pt x="73" y="37"/>
                    </a:cubicBezTo>
                    <a:cubicBezTo>
                      <a:pt x="82" y="37"/>
                      <a:pt x="82" y="37"/>
                      <a:pt x="82" y="37"/>
                    </a:cubicBezTo>
                    <a:lnTo>
                      <a:pt x="82" y="6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6" name="Freeform 171"/>
              <p:cNvSpPr>
                <a:spLocks/>
              </p:cNvSpPr>
              <p:nvPr/>
            </p:nvSpPr>
            <p:spPr bwMode="auto">
              <a:xfrm>
                <a:off x="4872" y="2102"/>
                <a:ext cx="157" cy="179"/>
              </a:xfrm>
              <a:custGeom>
                <a:avLst/>
                <a:gdLst>
                  <a:gd name="T0" fmla="*/ 33 w 65"/>
                  <a:gd name="T1" fmla="*/ 0 h 73"/>
                  <a:gd name="T2" fmla="*/ 29 w 65"/>
                  <a:gd name="T3" fmla="*/ 1 h 73"/>
                  <a:gd name="T4" fmla="*/ 2 w 65"/>
                  <a:gd name="T5" fmla="*/ 28 h 73"/>
                  <a:gd name="T6" fmla="*/ 0 w 65"/>
                  <a:gd name="T7" fmla="*/ 32 h 73"/>
                  <a:gd name="T8" fmla="*/ 5 w 65"/>
                  <a:gd name="T9" fmla="*/ 38 h 73"/>
                  <a:gd name="T10" fmla="*/ 16 w 65"/>
                  <a:gd name="T11" fmla="*/ 38 h 73"/>
                  <a:gd name="T12" fmla="*/ 16 w 65"/>
                  <a:gd name="T13" fmla="*/ 68 h 73"/>
                  <a:gd name="T14" fmla="*/ 22 w 65"/>
                  <a:gd name="T15" fmla="*/ 73 h 73"/>
                  <a:gd name="T16" fmla="*/ 43 w 65"/>
                  <a:gd name="T17" fmla="*/ 73 h 73"/>
                  <a:gd name="T18" fmla="*/ 49 w 65"/>
                  <a:gd name="T19" fmla="*/ 68 h 73"/>
                  <a:gd name="T20" fmla="*/ 49 w 65"/>
                  <a:gd name="T21" fmla="*/ 38 h 73"/>
                  <a:gd name="T22" fmla="*/ 60 w 65"/>
                  <a:gd name="T23" fmla="*/ 38 h 73"/>
                  <a:gd name="T24" fmla="*/ 65 w 65"/>
                  <a:gd name="T25" fmla="*/ 32 h 73"/>
                  <a:gd name="T26" fmla="*/ 63 w 65"/>
                  <a:gd name="T27" fmla="*/ 28 h 73"/>
                  <a:gd name="T28" fmla="*/ 36 w 65"/>
                  <a:gd name="T29" fmla="*/ 1 h 73"/>
                  <a:gd name="T30" fmla="*/ 33 w 65"/>
                  <a:gd name="T3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" h="73">
                    <a:moveTo>
                      <a:pt x="33" y="0"/>
                    </a:moveTo>
                    <a:cubicBezTo>
                      <a:pt x="31" y="0"/>
                      <a:pt x="30" y="0"/>
                      <a:pt x="29" y="1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9"/>
                      <a:pt x="0" y="31"/>
                      <a:pt x="0" y="32"/>
                    </a:cubicBezTo>
                    <a:cubicBezTo>
                      <a:pt x="0" y="35"/>
                      <a:pt x="3" y="38"/>
                      <a:pt x="5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6" y="71"/>
                      <a:pt x="19" y="73"/>
                      <a:pt x="22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6" y="73"/>
                      <a:pt x="49" y="71"/>
                      <a:pt x="49" y="6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60" y="38"/>
                      <a:pt x="60" y="38"/>
                      <a:pt x="60" y="38"/>
                    </a:cubicBezTo>
                    <a:cubicBezTo>
                      <a:pt x="63" y="38"/>
                      <a:pt x="65" y="35"/>
                      <a:pt x="65" y="32"/>
                    </a:cubicBezTo>
                    <a:cubicBezTo>
                      <a:pt x="65" y="31"/>
                      <a:pt x="64" y="29"/>
                      <a:pt x="63" y="28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0"/>
                      <a:pt x="34" y="0"/>
                      <a:pt x="3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sp>
        <p:nvSpPr>
          <p:cNvPr id="18" name="Dia számának helye 3"/>
          <p:cNvSpPr txBox="1">
            <a:spLocks/>
          </p:cNvSpPr>
          <p:nvPr/>
        </p:nvSpPr>
        <p:spPr>
          <a:xfrm>
            <a:off x="11940000" y="5818730"/>
            <a:ext cx="252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0B5D20-90C6-47BB-A188-49E443ACD015}" type="slidenum">
              <a:rPr lang="hu-HU" b="1" smtClean="0"/>
              <a:pPr/>
              <a:t>20</a:t>
            </a:fld>
            <a:r>
              <a:rPr lang="hu-HU" b="1" dirty="0" smtClean="0"/>
              <a:t>. oldal</a:t>
            </a:r>
            <a:endParaRPr lang="hu-HU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11940000" y="5562611"/>
            <a:ext cx="252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9727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Eredmények az </a:t>
            </a:r>
            <a:r>
              <a:rPr lang="hu-HU" dirty="0"/>
              <a:t>IKT </a:t>
            </a:r>
            <a:r>
              <a:rPr lang="hu-HU" dirty="0">
                <a:solidFill>
                  <a:schemeClr val="tx1"/>
                </a:solidFill>
              </a:rPr>
              <a:t>vállalkozások körében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7" name="AutoShape 21"/>
          <p:cNvSpPr>
            <a:spLocks noChangeAspect="1" noChangeArrowheads="1" noTextEdit="1"/>
          </p:cNvSpPr>
          <p:nvPr/>
        </p:nvSpPr>
        <p:spPr bwMode="auto">
          <a:xfrm>
            <a:off x="280944" y="5325118"/>
            <a:ext cx="961803" cy="52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2198265" y="1806319"/>
            <a:ext cx="9650298" cy="4441616"/>
          </a:xfrm>
        </p:spPr>
        <p:txBody>
          <a:bodyPr/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b="1" dirty="0"/>
              <a:t>A távoli munkavégzés </a:t>
            </a:r>
            <a:r>
              <a:rPr lang="hu-HU" sz="1800" dirty="0"/>
              <a:t>ebben a vállalati körben jóval kurrensebb a nem IKT cégek körében mért adatokhoz képest: a járványt megelőzően a vállalkozások közel felében (49,2%) a munkavállalók legalább 1%-a dolgozott </a:t>
            </a:r>
            <a:r>
              <a:rPr lang="hu-HU" sz="1800" dirty="0" err="1"/>
              <a:t>home</a:t>
            </a:r>
            <a:r>
              <a:rPr lang="hu-HU" sz="1800" dirty="0"/>
              <a:t> </a:t>
            </a:r>
            <a:r>
              <a:rPr lang="hu-HU" sz="1800" dirty="0" err="1"/>
              <a:t>office-ban</a:t>
            </a:r>
            <a:r>
              <a:rPr lang="hu-HU" sz="1800" dirty="0"/>
              <a:t>, és ez az arány a járvány idején 79,4%-</a:t>
            </a:r>
            <a:r>
              <a:rPr lang="hu-HU" sz="1800" dirty="0" err="1"/>
              <a:t>ra</a:t>
            </a:r>
            <a:r>
              <a:rPr lang="hu-HU" sz="1800" dirty="0"/>
              <a:t> ugrott. A járványt követően itt is tapasztalható némi visszarendeződés, de még így is a vállalkozások közel kétharmadában (65,6%) dolgozna a munkavállalók legalább 1%-a távolról. A megkérdezett cégek </a:t>
            </a:r>
            <a:r>
              <a:rPr lang="hu-HU" sz="1800" dirty="0" smtClean="0"/>
              <a:t>között </a:t>
            </a:r>
            <a:r>
              <a:rPr lang="hu-HU" sz="1800" dirty="0"/>
              <a:t>ugyanakkor alig volt olyan (3%), amely úgy nyilatkozott, hogy semmilyen formában nem teszi a járvány után lehetővé a munkavállalói számára a távoli </a:t>
            </a:r>
            <a:r>
              <a:rPr lang="hu-HU" sz="1800" dirty="0" smtClean="0"/>
              <a:t>munkavégzés </a:t>
            </a:r>
            <a:r>
              <a:rPr lang="hu-HU" sz="1800" dirty="0"/>
              <a:t>lehetőségét.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dirty="0"/>
              <a:t>A </a:t>
            </a:r>
            <a:r>
              <a:rPr lang="hu-HU" sz="1800" b="1" dirty="0"/>
              <a:t>digitális </a:t>
            </a:r>
            <a:r>
              <a:rPr lang="hu-HU" sz="1800" b="1" dirty="0" err="1"/>
              <a:t>nomaditás</a:t>
            </a:r>
            <a:r>
              <a:rPr lang="hu-HU" sz="1800" dirty="0"/>
              <a:t> a vállalati körben ismertebb fogalomnak számít, mint az egyéb, nem IKT vállalkozások körében: közel harmaduk (30%) válaszolta azt, hogy a járványhelyzetet megelőzően is foglalkoztatott már munkavállalókat ilyen formában (a nem IKT cégek esetében ez az arány 8,8% volt), és a járványhelyzet alatt (32,4%), </a:t>
            </a:r>
            <a:r>
              <a:rPr lang="hu-HU" sz="1800" dirty="0" smtClean="0"/>
              <a:t>valamint </a:t>
            </a:r>
            <a:r>
              <a:rPr lang="hu-HU" sz="1800" dirty="0"/>
              <a:t>azt követően (33,2%) moderált növekedés tapasztalható, illetve prognosztizálható a jövőre nézve.</a:t>
            </a:r>
          </a:p>
          <a:p>
            <a:pPr algn="l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endParaRPr lang="hu-HU" sz="1800" b="1" dirty="0"/>
          </a:p>
        </p:txBody>
      </p:sp>
      <p:grpSp>
        <p:nvGrpSpPr>
          <p:cNvPr id="17" name="Csoportba foglalás 16"/>
          <p:cNvGrpSpPr/>
          <p:nvPr/>
        </p:nvGrpSpPr>
        <p:grpSpPr>
          <a:xfrm>
            <a:off x="280944" y="3282816"/>
            <a:ext cx="1463189" cy="1458517"/>
            <a:chOff x="280944" y="3282816"/>
            <a:chExt cx="1463189" cy="1458517"/>
          </a:xfrm>
        </p:grpSpPr>
        <p:sp>
          <p:nvSpPr>
            <p:cNvPr id="9" name="Ellipszis 8"/>
            <p:cNvSpPr/>
            <p:nvPr/>
          </p:nvSpPr>
          <p:spPr>
            <a:xfrm>
              <a:off x="280944" y="3282816"/>
              <a:ext cx="1463189" cy="1458517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6223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3" name="Group 169"/>
            <p:cNvGrpSpPr>
              <a:grpSpLocks noChangeAspect="1"/>
            </p:cNvGrpSpPr>
            <p:nvPr/>
          </p:nvGrpSpPr>
          <p:grpSpPr bwMode="auto">
            <a:xfrm>
              <a:off x="586005" y="3781244"/>
              <a:ext cx="853065" cy="461659"/>
              <a:chOff x="4691" y="2102"/>
              <a:chExt cx="340" cy="184"/>
            </a:xfrm>
          </p:grpSpPr>
          <p:sp>
            <p:nvSpPr>
              <p:cNvPr id="14" name="AutoShape 168"/>
              <p:cNvSpPr>
                <a:spLocks noChangeAspect="1" noChangeArrowheads="1" noTextEdit="1"/>
              </p:cNvSpPr>
              <p:nvPr/>
            </p:nvSpPr>
            <p:spPr bwMode="auto">
              <a:xfrm>
                <a:off x="4691" y="2102"/>
                <a:ext cx="3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5" name="Freeform 170"/>
              <p:cNvSpPr>
                <a:spLocks/>
              </p:cNvSpPr>
              <p:nvPr/>
            </p:nvSpPr>
            <p:spPr bwMode="auto">
              <a:xfrm>
                <a:off x="4689" y="2114"/>
                <a:ext cx="202" cy="172"/>
              </a:xfrm>
              <a:custGeom>
                <a:avLst/>
                <a:gdLst>
                  <a:gd name="T0" fmla="*/ 82 w 84"/>
                  <a:gd name="T1" fmla="*/ 65 h 70"/>
                  <a:gd name="T2" fmla="*/ 84 w 84"/>
                  <a:gd name="T3" fmla="*/ 70 h 70"/>
                  <a:gd name="T4" fmla="*/ 21 w 84"/>
                  <a:gd name="T5" fmla="*/ 70 h 70"/>
                  <a:gd name="T6" fmla="*/ 0 w 84"/>
                  <a:gd name="T7" fmla="*/ 49 h 70"/>
                  <a:gd name="T8" fmla="*/ 18 w 84"/>
                  <a:gd name="T9" fmla="*/ 28 h 70"/>
                  <a:gd name="T10" fmla="*/ 18 w 84"/>
                  <a:gd name="T11" fmla="*/ 28 h 70"/>
                  <a:gd name="T12" fmla="*/ 32 w 84"/>
                  <a:gd name="T13" fmla="*/ 14 h 70"/>
                  <a:gd name="T14" fmla="*/ 38 w 84"/>
                  <a:gd name="T15" fmla="*/ 15 h 70"/>
                  <a:gd name="T16" fmla="*/ 63 w 84"/>
                  <a:gd name="T17" fmla="*/ 0 h 70"/>
                  <a:gd name="T18" fmla="*/ 83 w 84"/>
                  <a:gd name="T19" fmla="*/ 8 h 70"/>
                  <a:gd name="T20" fmla="*/ 68 w 84"/>
                  <a:gd name="T21" fmla="*/ 24 h 70"/>
                  <a:gd name="T22" fmla="*/ 65 w 84"/>
                  <a:gd name="T23" fmla="*/ 29 h 70"/>
                  <a:gd name="T24" fmla="*/ 73 w 84"/>
                  <a:gd name="T25" fmla="*/ 37 h 70"/>
                  <a:gd name="T26" fmla="*/ 82 w 84"/>
                  <a:gd name="T27" fmla="*/ 37 h 70"/>
                  <a:gd name="T28" fmla="*/ 82 w 84"/>
                  <a:gd name="T29" fmla="*/ 6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70">
                    <a:moveTo>
                      <a:pt x="82" y="65"/>
                    </a:moveTo>
                    <a:cubicBezTo>
                      <a:pt x="82" y="67"/>
                      <a:pt x="83" y="69"/>
                      <a:pt x="84" y="70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10" y="70"/>
                      <a:pt x="0" y="60"/>
                      <a:pt x="0" y="49"/>
                    </a:cubicBezTo>
                    <a:cubicBezTo>
                      <a:pt x="0" y="38"/>
                      <a:pt x="8" y="30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0"/>
                      <a:pt x="24" y="14"/>
                      <a:pt x="32" y="14"/>
                    </a:cubicBezTo>
                    <a:cubicBezTo>
                      <a:pt x="34" y="14"/>
                      <a:pt x="36" y="14"/>
                      <a:pt x="38" y="15"/>
                    </a:cubicBezTo>
                    <a:cubicBezTo>
                      <a:pt x="43" y="6"/>
                      <a:pt x="52" y="0"/>
                      <a:pt x="63" y="0"/>
                    </a:cubicBezTo>
                    <a:cubicBezTo>
                      <a:pt x="71" y="0"/>
                      <a:pt x="78" y="3"/>
                      <a:pt x="83" y="8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6" y="25"/>
                      <a:pt x="65" y="27"/>
                      <a:pt x="65" y="29"/>
                    </a:cubicBezTo>
                    <a:cubicBezTo>
                      <a:pt x="65" y="33"/>
                      <a:pt x="69" y="37"/>
                      <a:pt x="73" y="37"/>
                    </a:cubicBezTo>
                    <a:cubicBezTo>
                      <a:pt x="82" y="37"/>
                      <a:pt x="82" y="37"/>
                      <a:pt x="82" y="37"/>
                    </a:cubicBezTo>
                    <a:lnTo>
                      <a:pt x="82" y="6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6" name="Freeform 171"/>
              <p:cNvSpPr>
                <a:spLocks/>
              </p:cNvSpPr>
              <p:nvPr/>
            </p:nvSpPr>
            <p:spPr bwMode="auto">
              <a:xfrm>
                <a:off x="4872" y="2102"/>
                <a:ext cx="157" cy="179"/>
              </a:xfrm>
              <a:custGeom>
                <a:avLst/>
                <a:gdLst>
                  <a:gd name="T0" fmla="*/ 33 w 65"/>
                  <a:gd name="T1" fmla="*/ 0 h 73"/>
                  <a:gd name="T2" fmla="*/ 29 w 65"/>
                  <a:gd name="T3" fmla="*/ 1 h 73"/>
                  <a:gd name="T4" fmla="*/ 2 w 65"/>
                  <a:gd name="T5" fmla="*/ 28 h 73"/>
                  <a:gd name="T6" fmla="*/ 0 w 65"/>
                  <a:gd name="T7" fmla="*/ 32 h 73"/>
                  <a:gd name="T8" fmla="*/ 5 w 65"/>
                  <a:gd name="T9" fmla="*/ 38 h 73"/>
                  <a:gd name="T10" fmla="*/ 16 w 65"/>
                  <a:gd name="T11" fmla="*/ 38 h 73"/>
                  <a:gd name="T12" fmla="*/ 16 w 65"/>
                  <a:gd name="T13" fmla="*/ 68 h 73"/>
                  <a:gd name="T14" fmla="*/ 22 w 65"/>
                  <a:gd name="T15" fmla="*/ 73 h 73"/>
                  <a:gd name="T16" fmla="*/ 43 w 65"/>
                  <a:gd name="T17" fmla="*/ 73 h 73"/>
                  <a:gd name="T18" fmla="*/ 49 w 65"/>
                  <a:gd name="T19" fmla="*/ 68 h 73"/>
                  <a:gd name="T20" fmla="*/ 49 w 65"/>
                  <a:gd name="T21" fmla="*/ 38 h 73"/>
                  <a:gd name="T22" fmla="*/ 60 w 65"/>
                  <a:gd name="T23" fmla="*/ 38 h 73"/>
                  <a:gd name="T24" fmla="*/ 65 w 65"/>
                  <a:gd name="T25" fmla="*/ 32 h 73"/>
                  <a:gd name="T26" fmla="*/ 63 w 65"/>
                  <a:gd name="T27" fmla="*/ 28 h 73"/>
                  <a:gd name="T28" fmla="*/ 36 w 65"/>
                  <a:gd name="T29" fmla="*/ 1 h 73"/>
                  <a:gd name="T30" fmla="*/ 33 w 65"/>
                  <a:gd name="T3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" h="73">
                    <a:moveTo>
                      <a:pt x="33" y="0"/>
                    </a:moveTo>
                    <a:cubicBezTo>
                      <a:pt x="31" y="0"/>
                      <a:pt x="30" y="0"/>
                      <a:pt x="29" y="1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9"/>
                      <a:pt x="0" y="31"/>
                      <a:pt x="0" y="32"/>
                    </a:cubicBezTo>
                    <a:cubicBezTo>
                      <a:pt x="0" y="35"/>
                      <a:pt x="3" y="38"/>
                      <a:pt x="5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6" y="71"/>
                      <a:pt x="19" y="73"/>
                      <a:pt x="22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6" y="73"/>
                      <a:pt x="49" y="71"/>
                      <a:pt x="49" y="6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60" y="38"/>
                      <a:pt x="60" y="38"/>
                      <a:pt x="60" y="38"/>
                    </a:cubicBezTo>
                    <a:cubicBezTo>
                      <a:pt x="63" y="38"/>
                      <a:pt x="65" y="35"/>
                      <a:pt x="65" y="32"/>
                    </a:cubicBezTo>
                    <a:cubicBezTo>
                      <a:pt x="65" y="31"/>
                      <a:pt x="64" y="29"/>
                      <a:pt x="63" y="28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0"/>
                      <a:pt x="34" y="0"/>
                      <a:pt x="3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sp>
        <p:nvSpPr>
          <p:cNvPr id="18" name="Dia számának helye 3"/>
          <p:cNvSpPr txBox="1">
            <a:spLocks/>
          </p:cNvSpPr>
          <p:nvPr/>
        </p:nvSpPr>
        <p:spPr>
          <a:xfrm>
            <a:off x="11940000" y="5818730"/>
            <a:ext cx="252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0B5D20-90C6-47BB-A188-49E443ACD015}" type="slidenum">
              <a:rPr lang="hu-HU" b="1" smtClean="0"/>
              <a:pPr/>
              <a:t>21</a:t>
            </a:fld>
            <a:r>
              <a:rPr lang="hu-HU" b="1" dirty="0" smtClean="0"/>
              <a:t>. oldal</a:t>
            </a:r>
            <a:endParaRPr lang="hu-HU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11940000" y="5562611"/>
            <a:ext cx="252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7857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Eredmények az </a:t>
            </a:r>
            <a:r>
              <a:rPr lang="hu-HU" dirty="0"/>
              <a:t>IKT </a:t>
            </a:r>
            <a:r>
              <a:rPr lang="hu-HU" dirty="0">
                <a:solidFill>
                  <a:schemeClr val="tx1"/>
                </a:solidFill>
              </a:rPr>
              <a:t>vállalkozások körében</a:t>
            </a:r>
          </a:p>
        </p:txBody>
      </p:sp>
      <p:sp>
        <p:nvSpPr>
          <p:cNvPr id="7" name="AutoShape 21"/>
          <p:cNvSpPr>
            <a:spLocks noChangeAspect="1" noChangeArrowheads="1" noTextEdit="1"/>
          </p:cNvSpPr>
          <p:nvPr/>
        </p:nvSpPr>
        <p:spPr bwMode="auto">
          <a:xfrm>
            <a:off x="280944" y="5325118"/>
            <a:ext cx="961803" cy="52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2198265" y="1784993"/>
            <a:ext cx="9603206" cy="4441616"/>
          </a:xfrm>
        </p:spPr>
        <p:txBody>
          <a:bodyPr/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dirty="0"/>
              <a:t>A járványhelyzet okozta lezárások ellenére az </a:t>
            </a:r>
            <a:r>
              <a:rPr lang="hu-HU" sz="1800" b="1" dirty="0"/>
              <a:t>IKT cégek online kereskedelmi tevékenysége</a:t>
            </a:r>
            <a:r>
              <a:rPr lang="hu-HU" sz="1800" dirty="0"/>
              <a:t> terén nem mutatható ki kiugró növekedés.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dirty="0"/>
              <a:t>Az </a:t>
            </a:r>
            <a:r>
              <a:rPr lang="hu-HU" sz="1800" b="1" dirty="0"/>
              <a:t>informatikai szakemberek hiánya/elérhetetlensége</a:t>
            </a:r>
            <a:r>
              <a:rPr lang="hu-HU" sz="1800" dirty="0"/>
              <a:t> e vállalati körben jelentősebb problémaként merül fel, mint a nem IKT cégek körében: a megkérdezett vállalkozások közel negyede (24,4%) súlyos, több mint </a:t>
            </a:r>
            <a:r>
              <a:rPr lang="hu-HU" sz="1800" dirty="0" err="1"/>
              <a:t>ötödük</a:t>
            </a:r>
            <a:r>
              <a:rPr lang="hu-HU" sz="1800" dirty="0"/>
              <a:t> (20,4%) pedig közepes szintű problémaként éli meg az IT szakemberek hiányát, vagy számosságuk mértékét, noha több mint felük (55,2%) számára érdemi gondot nem jelent az ilyen szaktudással rendelkező munkavállalók elérhetőségének kérdése.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dirty="0"/>
              <a:t>Az eredményekből az is kitűnik, hogy a </a:t>
            </a:r>
            <a:r>
              <a:rPr lang="hu-HU" sz="1800" b="1" dirty="0"/>
              <a:t>munkavállalók nem megfelelő szintű digitális felkészültsége</a:t>
            </a:r>
            <a:r>
              <a:rPr lang="hu-HU" sz="1800" dirty="0"/>
              <a:t> még az IKT vállalkozások körében sem akut probléma: pusztán a megkérdezettek 11,6%-a tartja jelentős problémának a digitális készségek nem elégséges szintjét a munkavállalók körében, miközben 66,4%-</a:t>
            </a:r>
            <a:r>
              <a:rPr lang="hu-HU" sz="1800" dirty="0" err="1"/>
              <a:t>uk</a:t>
            </a:r>
            <a:r>
              <a:rPr lang="hu-HU" sz="1800" dirty="0"/>
              <a:t> számára ez a kérdés minimális problémát okoz.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1800" dirty="0"/>
          </a:p>
          <a:p>
            <a:pPr>
              <a:buFont typeface="Arial" panose="020B0604020202020204" pitchFamily="34" charset="0"/>
              <a:buChar char="•"/>
            </a:pPr>
            <a:endParaRPr lang="hu-HU" sz="1800" b="1" dirty="0"/>
          </a:p>
        </p:txBody>
      </p:sp>
      <p:grpSp>
        <p:nvGrpSpPr>
          <p:cNvPr id="17" name="Csoportba foglalás 16"/>
          <p:cNvGrpSpPr/>
          <p:nvPr/>
        </p:nvGrpSpPr>
        <p:grpSpPr>
          <a:xfrm>
            <a:off x="280944" y="3282816"/>
            <a:ext cx="1463189" cy="1458517"/>
            <a:chOff x="280944" y="3282816"/>
            <a:chExt cx="1463189" cy="1458517"/>
          </a:xfrm>
        </p:grpSpPr>
        <p:sp>
          <p:nvSpPr>
            <p:cNvPr id="9" name="Ellipszis 8"/>
            <p:cNvSpPr/>
            <p:nvPr/>
          </p:nvSpPr>
          <p:spPr>
            <a:xfrm>
              <a:off x="280944" y="3282816"/>
              <a:ext cx="1463189" cy="1458517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6223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3" name="Group 169"/>
            <p:cNvGrpSpPr>
              <a:grpSpLocks noChangeAspect="1"/>
            </p:cNvGrpSpPr>
            <p:nvPr/>
          </p:nvGrpSpPr>
          <p:grpSpPr bwMode="auto">
            <a:xfrm>
              <a:off x="586005" y="3781244"/>
              <a:ext cx="853065" cy="461659"/>
              <a:chOff x="4691" y="2102"/>
              <a:chExt cx="340" cy="184"/>
            </a:xfrm>
          </p:grpSpPr>
          <p:sp>
            <p:nvSpPr>
              <p:cNvPr id="14" name="AutoShape 168"/>
              <p:cNvSpPr>
                <a:spLocks noChangeAspect="1" noChangeArrowheads="1" noTextEdit="1"/>
              </p:cNvSpPr>
              <p:nvPr/>
            </p:nvSpPr>
            <p:spPr bwMode="auto">
              <a:xfrm>
                <a:off x="4691" y="2102"/>
                <a:ext cx="3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5" name="Freeform 170"/>
              <p:cNvSpPr>
                <a:spLocks/>
              </p:cNvSpPr>
              <p:nvPr/>
            </p:nvSpPr>
            <p:spPr bwMode="auto">
              <a:xfrm>
                <a:off x="4689" y="2114"/>
                <a:ext cx="202" cy="172"/>
              </a:xfrm>
              <a:custGeom>
                <a:avLst/>
                <a:gdLst>
                  <a:gd name="T0" fmla="*/ 82 w 84"/>
                  <a:gd name="T1" fmla="*/ 65 h 70"/>
                  <a:gd name="T2" fmla="*/ 84 w 84"/>
                  <a:gd name="T3" fmla="*/ 70 h 70"/>
                  <a:gd name="T4" fmla="*/ 21 w 84"/>
                  <a:gd name="T5" fmla="*/ 70 h 70"/>
                  <a:gd name="T6" fmla="*/ 0 w 84"/>
                  <a:gd name="T7" fmla="*/ 49 h 70"/>
                  <a:gd name="T8" fmla="*/ 18 w 84"/>
                  <a:gd name="T9" fmla="*/ 28 h 70"/>
                  <a:gd name="T10" fmla="*/ 18 w 84"/>
                  <a:gd name="T11" fmla="*/ 28 h 70"/>
                  <a:gd name="T12" fmla="*/ 32 w 84"/>
                  <a:gd name="T13" fmla="*/ 14 h 70"/>
                  <a:gd name="T14" fmla="*/ 38 w 84"/>
                  <a:gd name="T15" fmla="*/ 15 h 70"/>
                  <a:gd name="T16" fmla="*/ 63 w 84"/>
                  <a:gd name="T17" fmla="*/ 0 h 70"/>
                  <a:gd name="T18" fmla="*/ 83 w 84"/>
                  <a:gd name="T19" fmla="*/ 8 h 70"/>
                  <a:gd name="T20" fmla="*/ 68 w 84"/>
                  <a:gd name="T21" fmla="*/ 24 h 70"/>
                  <a:gd name="T22" fmla="*/ 65 w 84"/>
                  <a:gd name="T23" fmla="*/ 29 h 70"/>
                  <a:gd name="T24" fmla="*/ 73 w 84"/>
                  <a:gd name="T25" fmla="*/ 37 h 70"/>
                  <a:gd name="T26" fmla="*/ 82 w 84"/>
                  <a:gd name="T27" fmla="*/ 37 h 70"/>
                  <a:gd name="T28" fmla="*/ 82 w 84"/>
                  <a:gd name="T29" fmla="*/ 6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70">
                    <a:moveTo>
                      <a:pt x="82" y="65"/>
                    </a:moveTo>
                    <a:cubicBezTo>
                      <a:pt x="82" y="67"/>
                      <a:pt x="83" y="69"/>
                      <a:pt x="84" y="70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10" y="70"/>
                      <a:pt x="0" y="60"/>
                      <a:pt x="0" y="49"/>
                    </a:cubicBezTo>
                    <a:cubicBezTo>
                      <a:pt x="0" y="38"/>
                      <a:pt x="8" y="30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0"/>
                      <a:pt x="24" y="14"/>
                      <a:pt x="32" y="14"/>
                    </a:cubicBezTo>
                    <a:cubicBezTo>
                      <a:pt x="34" y="14"/>
                      <a:pt x="36" y="14"/>
                      <a:pt x="38" y="15"/>
                    </a:cubicBezTo>
                    <a:cubicBezTo>
                      <a:pt x="43" y="6"/>
                      <a:pt x="52" y="0"/>
                      <a:pt x="63" y="0"/>
                    </a:cubicBezTo>
                    <a:cubicBezTo>
                      <a:pt x="71" y="0"/>
                      <a:pt x="78" y="3"/>
                      <a:pt x="83" y="8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6" y="25"/>
                      <a:pt x="65" y="27"/>
                      <a:pt x="65" y="29"/>
                    </a:cubicBezTo>
                    <a:cubicBezTo>
                      <a:pt x="65" y="33"/>
                      <a:pt x="69" y="37"/>
                      <a:pt x="73" y="37"/>
                    </a:cubicBezTo>
                    <a:cubicBezTo>
                      <a:pt x="82" y="37"/>
                      <a:pt x="82" y="37"/>
                      <a:pt x="82" y="37"/>
                    </a:cubicBezTo>
                    <a:lnTo>
                      <a:pt x="82" y="6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6" name="Freeform 171"/>
              <p:cNvSpPr>
                <a:spLocks/>
              </p:cNvSpPr>
              <p:nvPr/>
            </p:nvSpPr>
            <p:spPr bwMode="auto">
              <a:xfrm>
                <a:off x="4872" y="2102"/>
                <a:ext cx="157" cy="179"/>
              </a:xfrm>
              <a:custGeom>
                <a:avLst/>
                <a:gdLst>
                  <a:gd name="T0" fmla="*/ 33 w 65"/>
                  <a:gd name="T1" fmla="*/ 0 h 73"/>
                  <a:gd name="T2" fmla="*/ 29 w 65"/>
                  <a:gd name="T3" fmla="*/ 1 h 73"/>
                  <a:gd name="T4" fmla="*/ 2 w 65"/>
                  <a:gd name="T5" fmla="*/ 28 h 73"/>
                  <a:gd name="T6" fmla="*/ 0 w 65"/>
                  <a:gd name="T7" fmla="*/ 32 h 73"/>
                  <a:gd name="T8" fmla="*/ 5 w 65"/>
                  <a:gd name="T9" fmla="*/ 38 h 73"/>
                  <a:gd name="T10" fmla="*/ 16 w 65"/>
                  <a:gd name="T11" fmla="*/ 38 h 73"/>
                  <a:gd name="T12" fmla="*/ 16 w 65"/>
                  <a:gd name="T13" fmla="*/ 68 h 73"/>
                  <a:gd name="T14" fmla="*/ 22 w 65"/>
                  <a:gd name="T15" fmla="*/ 73 h 73"/>
                  <a:gd name="T16" fmla="*/ 43 w 65"/>
                  <a:gd name="T17" fmla="*/ 73 h 73"/>
                  <a:gd name="T18" fmla="*/ 49 w 65"/>
                  <a:gd name="T19" fmla="*/ 68 h 73"/>
                  <a:gd name="T20" fmla="*/ 49 w 65"/>
                  <a:gd name="T21" fmla="*/ 38 h 73"/>
                  <a:gd name="T22" fmla="*/ 60 w 65"/>
                  <a:gd name="T23" fmla="*/ 38 h 73"/>
                  <a:gd name="T24" fmla="*/ 65 w 65"/>
                  <a:gd name="T25" fmla="*/ 32 h 73"/>
                  <a:gd name="T26" fmla="*/ 63 w 65"/>
                  <a:gd name="T27" fmla="*/ 28 h 73"/>
                  <a:gd name="T28" fmla="*/ 36 w 65"/>
                  <a:gd name="T29" fmla="*/ 1 h 73"/>
                  <a:gd name="T30" fmla="*/ 33 w 65"/>
                  <a:gd name="T3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" h="73">
                    <a:moveTo>
                      <a:pt x="33" y="0"/>
                    </a:moveTo>
                    <a:cubicBezTo>
                      <a:pt x="31" y="0"/>
                      <a:pt x="30" y="0"/>
                      <a:pt x="29" y="1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9"/>
                      <a:pt x="0" y="31"/>
                      <a:pt x="0" y="32"/>
                    </a:cubicBezTo>
                    <a:cubicBezTo>
                      <a:pt x="0" y="35"/>
                      <a:pt x="3" y="38"/>
                      <a:pt x="5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6" y="71"/>
                      <a:pt x="19" y="73"/>
                      <a:pt x="22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6" y="73"/>
                      <a:pt x="49" y="71"/>
                      <a:pt x="49" y="6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60" y="38"/>
                      <a:pt x="60" y="38"/>
                      <a:pt x="60" y="38"/>
                    </a:cubicBezTo>
                    <a:cubicBezTo>
                      <a:pt x="63" y="38"/>
                      <a:pt x="65" y="35"/>
                      <a:pt x="65" y="32"/>
                    </a:cubicBezTo>
                    <a:cubicBezTo>
                      <a:pt x="65" y="31"/>
                      <a:pt x="64" y="29"/>
                      <a:pt x="63" y="28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0"/>
                      <a:pt x="34" y="0"/>
                      <a:pt x="3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sp>
        <p:nvSpPr>
          <p:cNvPr id="18" name="Dia számának helye 3"/>
          <p:cNvSpPr txBox="1">
            <a:spLocks/>
          </p:cNvSpPr>
          <p:nvPr/>
        </p:nvSpPr>
        <p:spPr>
          <a:xfrm>
            <a:off x="11940000" y="5818730"/>
            <a:ext cx="252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0B5D20-90C6-47BB-A188-49E443ACD015}" type="slidenum">
              <a:rPr lang="hu-HU" b="1" smtClean="0"/>
              <a:pPr/>
              <a:t>22</a:t>
            </a:fld>
            <a:r>
              <a:rPr lang="hu-HU" b="1" dirty="0" smtClean="0"/>
              <a:t>. oldal</a:t>
            </a:r>
            <a:endParaRPr lang="hu-HU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11940000" y="5562611"/>
            <a:ext cx="252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3625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övegdoboz 13">
            <a:extLst>
              <a:ext uri="{FF2B5EF4-FFF2-40B4-BE49-F238E27FC236}">
                <a16:creationId xmlns:a16="http://schemas.microsoft.com/office/drawing/2014/main" id="{CA199C7C-D0F8-45E2-8B08-76F8CA322F65}"/>
              </a:ext>
            </a:extLst>
          </p:cNvPr>
          <p:cNvSpPr txBox="1"/>
          <p:nvPr/>
        </p:nvSpPr>
        <p:spPr>
          <a:xfrm>
            <a:off x="1332411" y="2462740"/>
            <a:ext cx="9622972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4. Következtetések</a:t>
            </a:r>
          </a:p>
        </p:txBody>
      </p:sp>
      <p:sp>
        <p:nvSpPr>
          <p:cNvPr id="5" name="Dia számának helye 3"/>
          <p:cNvSpPr txBox="1">
            <a:spLocks/>
          </p:cNvSpPr>
          <p:nvPr/>
        </p:nvSpPr>
        <p:spPr>
          <a:xfrm>
            <a:off x="11940000" y="5818730"/>
            <a:ext cx="252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0B5D20-90C6-47BB-A188-49E443ACD015}" type="slidenum">
              <a:rPr lang="hu-HU" b="1" smtClean="0"/>
              <a:pPr/>
              <a:t>23</a:t>
            </a:fld>
            <a:r>
              <a:rPr lang="hu-HU" b="1" dirty="0" smtClean="0"/>
              <a:t>. oldal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1940000" y="5562611"/>
            <a:ext cx="252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68115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6363" y="294278"/>
            <a:ext cx="8880763" cy="704790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Következtetések - </a:t>
            </a:r>
            <a:r>
              <a:rPr lang="hu-HU" dirty="0"/>
              <a:t>nem IKT </a:t>
            </a:r>
            <a:r>
              <a:rPr lang="hu-HU" dirty="0">
                <a:solidFill>
                  <a:schemeClr val="tx1"/>
                </a:solidFill>
              </a:rPr>
              <a:t>vállalkozások</a:t>
            </a:r>
            <a:br>
              <a:rPr lang="hu-HU" dirty="0">
                <a:solidFill>
                  <a:schemeClr val="tx1"/>
                </a:solidFill>
              </a:rPr>
            </a:b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94826" y="4296605"/>
            <a:ext cx="9827573" cy="13419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hu-HU" sz="1800" dirty="0"/>
          </a:p>
          <a:p>
            <a:pPr>
              <a:buFont typeface="Arial" panose="020B0604020202020204" pitchFamily="34" charset="0"/>
              <a:buChar char="•"/>
            </a:pPr>
            <a:endParaRPr lang="hu-HU" sz="1800" dirty="0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630527" y="2636097"/>
            <a:ext cx="1463189" cy="1458517"/>
            <a:chOff x="280944" y="3282816"/>
            <a:chExt cx="1550170" cy="1498600"/>
          </a:xfrm>
        </p:grpSpPr>
        <p:sp>
          <p:nvSpPr>
            <p:cNvPr id="9" name="Ellipszis 8"/>
            <p:cNvSpPr/>
            <p:nvPr/>
          </p:nvSpPr>
          <p:spPr>
            <a:xfrm>
              <a:off x="280944" y="3282816"/>
              <a:ext cx="1550170" cy="149860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6223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6" name="Group 22"/>
            <p:cNvGrpSpPr>
              <a:grpSpLocks noChangeAspect="1"/>
            </p:cNvGrpSpPr>
            <p:nvPr/>
          </p:nvGrpSpPr>
          <p:grpSpPr bwMode="auto">
            <a:xfrm>
              <a:off x="538963" y="3755588"/>
              <a:ext cx="1026555" cy="553052"/>
              <a:chOff x="3705" y="2085"/>
              <a:chExt cx="271" cy="146"/>
            </a:xfrm>
          </p:grpSpPr>
          <p:sp>
            <p:nvSpPr>
              <p:cNvPr id="7" name="AutoShape 21"/>
              <p:cNvSpPr>
                <a:spLocks noChangeAspect="1" noChangeArrowheads="1" noTextEdit="1"/>
              </p:cNvSpPr>
              <p:nvPr/>
            </p:nvSpPr>
            <p:spPr bwMode="auto">
              <a:xfrm>
                <a:off x="3705" y="2087"/>
                <a:ext cx="26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3707" y="2085"/>
                <a:ext cx="269" cy="146"/>
              </a:xfrm>
              <a:custGeom>
                <a:avLst/>
                <a:gdLst/>
                <a:ahLst/>
                <a:cxnLst>
                  <a:cxn ang="0">
                    <a:pos x="34" y="6"/>
                  </a:cxn>
                  <a:cxn ang="0">
                    <a:pos x="45" y="14"/>
                  </a:cxn>
                  <a:cxn ang="0">
                    <a:pos x="31" y="17"/>
                  </a:cxn>
                  <a:cxn ang="0">
                    <a:pos x="27" y="45"/>
                  </a:cxn>
                  <a:cxn ang="0">
                    <a:pos x="32" y="46"/>
                  </a:cxn>
                  <a:cxn ang="0">
                    <a:pos x="32" y="48"/>
                  </a:cxn>
                  <a:cxn ang="0">
                    <a:pos x="31" y="52"/>
                  </a:cxn>
                  <a:cxn ang="0">
                    <a:pos x="27" y="49"/>
                  </a:cxn>
                  <a:cxn ang="0">
                    <a:pos x="19" y="52"/>
                  </a:cxn>
                  <a:cxn ang="0">
                    <a:pos x="15" y="0"/>
                  </a:cxn>
                  <a:cxn ang="0">
                    <a:pos x="86" y="13"/>
                  </a:cxn>
                  <a:cxn ang="0">
                    <a:pos x="65" y="11"/>
                  </a:cxn>
                  <a:cxn ang="0">
                    <a:pos x="42" y="21"/>
                  </a:cxn>
                  <a:cxn ang="0">
                    <a:pos x="51" y="20"/>
                  </a:cxn>
                  <a:cxn ang="0">
                    <a:pos x="84" y="33"/>
                  </a:cxn>
                  <a:cxn ang="0">
                    <a:pos x="84" y="33"/>
                  </a:cxn>
                  <a:cxn ang="0">
                    <a:pos x="82" y="40"/>
                  </a:cxn>
                  <a:cxn ang="0">
                    <a:pos x="64" y="35"/>
                  </a:cxn>
                  <a:cxn ang="0">
                    <a:pos x="77" y="43"/>
                  </a:cxn>
                  <a:cxn ang="0">
                    <a:pos x="75" y="46"/>
                  </a:cxn>
                  <a:cxn ang="0">
                    <a:pos x="57" y="41"/>
                  </a:cxn>
                  <a:cxn ang="0">
                    <a:pos x="70" y="52"/>
                  </a:cxn>
                  <a:cxn ang="0">
                    <a:pos x="52" y="48"/>
                  </a:cxn>
                  <a:cxn ang="0">
                    <a:pos x="63" y="58"/>
                  </a:cxn>
                  <a:cxn ang="0">
                    <a:pos x="54" y="52"/>
                  </a:cxn>
                  <a:cxn ang="0">
                    <a:pos x="49" y="52"/>
                  </a:cxn>
                  <a:cxn ang="0">
                    <a:pos x="46" y="51"/>
                  </a:cxn>
                  <a:cxn ang="0">
                    <a:pos x="40" y="44"/>
                  </a:cxn>
                  <a:cxn ang="0">
                    <a:pos x="45" y="59"/>
                  </a:cxn>
                  <a:cxn ang="0">
                    <a:pos x="48" y="56"/>
                  </a:cxn>
                  <a:cxn ang="0">
                    <a:pos x="52" y="61"/>
                  </a:cxn>
                  <a:cxn ang="0">
                    <a:pos x="62" y="62"/>
                  </a:cxn>
                  <a:cxn ang="0">
                    <a:pos x="63" y="62"/>
                  </a:cxn>
                  <a:cxn ang="0">
                    <a:pos x="69" y="56"/>
                  </a:cxn>
                  <a:cxn ang="0">
                    <a:pos x="70" y="56"/>
                  </a:cxn>
                  <a:cxn ang="0">
                    <a:pos x="75" y="50"/>
                  </a:cxn>
                  <a:cxn ang="0">
                    <a:pos x="80" y="47"/>
                  </a:cxn>
                  <a:cxn ang="0">
                    <a:pos x="95" y="43"/>
                  </a:cxn>
                  <a:cxn ang="0">
                    <a:pos x="114" y="43"/>
                  </a:cxn>
                  <a:cxn ang="0">
                    <a:pos x="84" y="5"/>
                  </a:cxn>
                  <a:cxn ang="0">
                    <a:pos x="34" y="53"/>
                  </a:cxn>
                  <a:cxn ang="0">
                    <a:pos x="39" y="46"/>
                  </a:cxn>
                </a:cxnLst>
                <a:rect l="0" t="0" r="r" b="b"/>
                <a:pathLst>
                  <a:path w="114" h="62">
                    <a:moveTo>
                      <a:pt x="15" y="0"/>
                    </a:moveTo>
                    <a:cubicBezTo>
                      <a:pt x="34" y="6"/>
                      <a:pt x="34" y="6"/>
                      <a:pt x="34" y="6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4"/>
                      <a:pt x="28" y="44"/>
                      <a:pt x="28" y="44"/>
                    </a:cubicBezTo>
                    <a:cubicBezTo>
                      <a:pt x="28" y="44"/>
                      <a:pt x="32" y="44"/>
                      <a:pt x="32" y="46"/>
                    </a:cubicBezTo>
                    <a:cubicBezTo>
                      <a:pt x="32" y="46"/>
                      <a:pt x="32" y="47"/>
                      <a:pt x="32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1" y="50"/>
                      <a:pt x="31" y="52"/>
                      <a:pt x="31" y="52"/>
                    </a:cubicBezTo>
                    <a:cubicBezTo>
                      <a:pt x="31" y="52"/>
                      <a:pt x="28" y="51"/>
                      <a:pt x="28" y="50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  <a:moveTo>
                      <a:pt x="84" y="5"/>
                    </a:moveTo>
                    <a:cubicBezTo>
                      <a:pt x="86" y="13"/>
                      <a:pt x="86" y="13"/>
                      <a:pt x="86" y="13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4"/>
                      <a:pt x="44" y="24"/>
                    </a:cubicBezTo>
                    <a:cubicBezTo>
                      <a:pt x="47" y="24"/>
                      <a:pt x="51" y="20"/>
                      <a:pt x="51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5" y="34"/>
                      <a:pt x="84" y="39"/>
                      <a:pt x="82" y="40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78" y="42"/>
                      <a:pt x="78" y="43"/>
                      <a:pt x="77" y="43"/>
                    </a:cubicBezTo>
                    <a:cubicBezTo>
                      <a:pt x="77" y="44"/>
                      <a:pt x="77" y="44"/>
                      <a:pt x="77" y="45"/>
                    </a:cubicBezTo>
                    <a:cubicBezTo>
                      <a:pt x="76" y="45"/>
                      <a:pt x="76" y="46"/>
                      <a:pt x="75" y="46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72" y="48"/>
                      <a:pt x="72" y="48"/>
                      <a:pt x="72" y="48"/>
                    </a:cubicBezTo>
                    <a:cubicBezTo>
                      <a:pt x="72" y="49"/>
                      <a:pt x="71" y="52"/>
                      <a:pt x="70" y="52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2" y="48"/>
                      <a:pt x="52" y="48"/>
                      <a:pt x="52" y="4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65" y="55"/>
                      <a:pt x="64" y="58"/>
                      <a:pt x="63" y="58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4" y="53"/>
                      <a:pt x="54" y="52"/>
                      <a:pt x="54" y="52"/>
                    </a:cubicBezTo>
                    <a:cubicBezTo>
                      <a:pt x="54" y="50"/>
                      <a:pt x="49" y="49"/>
                      <a:pt x="49" y="49"/>
                    </a:cubicBezTo>
                    <a:cubicBezTo>
                      <a:pt x="49" y="49"/>
                      <a:pt x="49" y="50"/>
                      <a:pt x="49" y="52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47" y="50"/>
                      <a:pt x="47" y="48"/>
                      <a:pt x="47" y="47"/>
                    </a:cubicBezTo>
                    <a:cubicBezTo>
                      <a:pt x="47" y="45"/>
                      <a:pt x="40" y="44"/>
                      <a:pt x="40" y="44"/>
                    </a:cubicBezTo>
                    <a:cubicBezTo>
                      <a:pt x="40" y="44"/>
                      <a:pt x="39" y="54"/>
                      <a:pt x="40" y="56"/>
                    </a:cubicBezTo>
                    <a:cubicBezTo>
                      <a:pt x="41" y="59"/>
                      <a:pt x="45" y="59"/>
                      <a:pt x="45" y="59"/>
                    </a:cubicBezTo>
                    <a:cubicBezTo>
                      <a:pt x="45" y="59"/>
                      <a:pt x="45" y="57"/>
                      <a:pt x="46" y="55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57"/>
                      <a:pt x="48" y="58"/>
                      <a:pt x="49" y="58"/>
                    </a:cubicBezTo>
                    <a:cubicBezTo>
                      <a:pt x="50" y="60"/>
                      <a:pt x="52" y="61"/>
                      <a:pt x="52" y="61"/>
                    </a:cubicBezTo>
                    <a:cubicBezTo>
                      <a:pt x="52" y="61"/>
                      <a:pt x="53" y="59"/>
                      <a:pt x="53" y="58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3" y="62"/>
                      <a:pt x="63" y="62"/>
                      <a:pt x="63" y="62"/>
                    </a:cubicBezTo>
                    <a:cubicBezTo>
                      <a:pt x="66" y="62"/>
                      <a:pt x="68" y="59"/>
                      <a:pt x="68" y="56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70" y="56"/>
                      <a:pt x="70" y="56"/>
                      <a:pt x="70" y="56"/>
                    </a:cubicBezTo>
                    <a:cubicBezTo>
                      <a:pt x="72" y="56"/>
                      <a:pt x="73" y="55"/>
                      <a:pt x="74" y="53"/>
                    </a:cubicBezTo>
                    <a:cubicBezTo>
                      <a:pt x="75" y="52"/>
                      <a:pt x="75" y="51"/>
                      <a:pt x="75" y="50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7" y="49"/>
                      <a:pt x="79" y="48"/>
                      <a:pt x="80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114" y="43"/>
                      <a:pt x="114" y="43"/>
                      <a:pt x="114" y="43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84" y="5"/>
                      <a:pt x="84" y="5"/>
                      <a:pt x="84" y="5"/>
                    </a:cubicBezTo>
                    <a:close/>
                    <a:moveTo>
                      <a:pt x="34" y="44"/>
                    </a:moveTo>
                    <a:cubicBezTo>
                      <a:pt x="34" y="44"/>
                      <a:pt x="33" y="51"/>
                      <a:pt x="34" y="53"/>
                    </a:cubicBezTo>
                    <a:cubicBezTo>
                      <a:pt x="35" y="54"/>
                      <a:pt x="37" y="55"/>
                      <a:pt x="37" y="55"/>
                    </a:cubicBezTo>
                    <a:cubicBezTo>
                      <a:pt x="37" y="55"/>
                      <a:pt x="39" y="48"/>
                      <a:pt x="39" y="46"/>
                    </a:cubicBezTo>
                    <a:cubicBezTo>
                      <a:pt x="38" y="45"/>
                      <a:pt x="34" y="44"/>
                      <a:pt x="34" y="4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122317"/>
              </p:ext>
            </p:extLst>
          </p:nvPr>
        </p:nvGraphicFramePr>
        <p:xfrm>
          <a:off x="2428876" y="1509748"/>
          <a:ext cx="8972549" cy="415984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907830">
                  <a:extLst>
                    <a:ext uri="{9D8B030D-6E8A-4147-A177-3AD203B41FA5}">
                      <a16:colId xmlns:a16="http://schemas.microsoft.com/office/drawing/2014/main" val="3204248570"/>
                    </a:ext>
                  </a:extLst>
                </a:gridCol>
                <a:gridCol w="2088249">
                  <a:extLst>
                    <a:ext uri="{9D8B030D-6E8A-4147-A177-3AD203B41FA5}">
                      <a16:colId xmlns:a16="http://schemas.microsoft.com/office/drawing/2014/main" val="129746606"/>
                    </a:ext>
                  </a:extLst>
                </a:gridCol>
                <a:gridCol w="2095859">
                  <a:extLst>
                    <a:ext uri="{9D8B030D-6E8A-4147-A177-3AD203B41FA5}">
                      <a16:colId xmlns:a16="http://schemas.microsoft.com/office/drawing/2014/main" val="3038587754"/>
                    </a:ext>
                  </a:extLst>
                </a:gridCol>
                <a:gridCol w="1880611">
                  <a:extLst>
                    <a:ext uri="{9D8B030D-6E8A-4147-A177-3AD203B41FA5}">
                      <a16:colId xmlns:a16="http://schemas.microsoft.com/office/drawing/2014/main" val="631868808"/>
                    </a:ext>
                  </a:extLst>
                </a:gridCol>
              </a:tblGrid>
              <a:tr h="72073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Az alábbiak közül milyen eszközökkel rendelkezik az Önök </a:t>
                      </a:r>
                      <a:r>
                        <a:rPr lang="hu-H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vállalkozása?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Igen, a COVID-19 </a:t>
                      </a:r>
                      <a:r>
                        <a:rPr lang="hu-HU" sz="1200" b="1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hu-HU" sz="120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járvány </a:t>
                      </a: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előtt is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Igen, a COVID-19 </a:t>
                      </a:r>
                      <a:r>
                        <a:rPr lang="hu-HU" sz="1200" b="1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hu-HU" sz="120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járvány </a:t>
                      </a: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idején kezdték el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Növekedés a COVID-19 </a:t>
                      </a:r>
                      <a:r>
                        <a:rPr lang="hu-HU" sz="1200" b="1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hu-HU" sz="120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előtti </a:t>
                      </a: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állapothoz képest </a:t>
                      </a:r>
                      <a:r>
                        <a:rPr lang="hu-HU" sz="1200" b="1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hu-HU" sz="120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a bázis %-</a:t>
                      </a:r>
                      <a:r>
                        <a:rPr lang="hu-HU" sz="1200" b="1" dirty="0" err="1">
                          <a:solidFill>
                            <a:schemeClr val="tx1"/>
                          </a:solidFill>
                          <a:effectLst/>
                        </a:rPr>
                        <a:t>ában</a:t>
                      </a: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231433"/>
                  </a:ext>
                </a:extLst>
              </a:tr>
              <a:tr h="4712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Ipar 4.0 megoldások (pl. robotok, szenzorok)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4,9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0,3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106,1%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186595"/>
                  </a:ext>
                </a:extLst>
              </a:tr>
              <a:tr h="4712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e-számla kibocsátására alkalmas számlázó program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107,4%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5927952"/>
                  </a:ext>
                </a:extLst>
              </a:tr>
              <a:tr h="4712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integrált vállalati támogató rendszerek (pl. ERP, VIR, CRM)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11,6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0,7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106,0%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429701"/>
                  </a:ext>
                </a:extLst>
              </a:tr>
              <a:tr h="22176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távmunka platform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chemeClr val="tx1"/>
                          </a:solidFill>
                          <a:effectLst/>
                        </a:rPr>
                        <a:t>13,7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3,1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122,6%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56851"/>
                  </a:ext>
                </a:extLst>
              </a:tr>
              <a:tr h="22176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távoktatás platform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6,5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1,9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129,2%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534766"/>
                  </a:ext>
                </a:extLst>
              </a:tr>
              <a:tr h="9702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kollaborációs vagy video-konferencia platform (MS365, </a:t>
                      </a:r>
                      <a:r>
                        <a:rPr lang="hu-HU" sz="1200" b="1" dirty="0" err="1">
                          <a:solidFill>
                            <a:schemeClr val="tx1"/>
                          </a:solidFill>
                          <a:effectLst/>
                        </a:rPr>
                        <a:t>Slack</a:t>
                      </a: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u-HU" sz="1200" b="1" dirty="0" err="1">
                          <a:solidFill>
                            <a:schemeClr val="tx1"/>
                          </a:solidFill>
                          <a:effectLst/>
                        </a:rPr>
                        <a:t>Trello</a:t>
                      </a: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u-HU" sz="1200" b="1" dirty="0" err="1">
                          <a:solidFill>
                            <a:schemeClr val="tx1"/>
                          </a:solidFill>
                          <a:effectLst/>
                        </a:rPr>
                        <a:t>Teams</a:t>
                      </a: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, Zoom, Skype </a:t>
                      </a:r>
                      <a:r>
                        <a:rPr lang="hu-HU" sz="1200" b="1" dirty="0" err="1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 Business, stb.)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27,1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7,7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128,4%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2534855"/>
                  </a:ext>
                </a:extLst>
              </a:tr>
              <a:tr h="22176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önálló webshop/webáruház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9,4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0,7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107,4%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977786"/>
                  </a:ext>
                </a:extLst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46363" y="862682"/>
            <a:ext cx="80525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sz="1600" i="0" u="none" strike="noStrike" cap="none" normalizeH="0" baseline="0" dirty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kumimoji="0" lang="hu-HU" altLang="hu-HU" sz="1600" i="0" u="none" strike="noStrike" cap="none" normalizeH="0" baseline="0" dirty="0" bmk="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z érdemi vagy jelentős növekedést mutató szegmensek </a:t>
            </a:r>
            <a:r>
              <a:rPr kumimoji="0" lang="hu-HU" altLang="hu-HU" sz="1600" b="1" i="0" u="none" strike="noStrike" cap="none" normalizeH="0" baseline="0" dirty="0" bmk="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 digitális eszközök, megoldások, szolgáltatások </a:t>
            </a:r>
            <a:r>
              <a:rPr kumimoji="0" lang="hu-HU" altLang="hu-HU" sz="1600" i="0" u="none" strike="noStrike" cap="none" normalizeH="0" baseline="0" dirty="0" bmk="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területén</a:t>
            </a:r>
            <a:endParaRPr kumimoji="0" lang="hu-HU" altLang="hu-HU" sz="160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346363" y="5835834"/>
            <a:ext cx="114760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hu-HU" sz="1600" dirty="0">
                <a:ea typeface="Calibri" panose="020F0502020204030204" pitchFamily="34" charset="0"/>
                <a:cs typeface="Arial" panose="020B0604020202020204" pitchFamily="34" charset="0"/>
              </a:rPr>
              <a:t>A pandémia idején a </a:t>
            </a:r>
            <a:r>
              <a:rPr lang="hu-HU" sz="1600" b="1" dirty="0">
                <a:ea typeface="Calibri" panose="020F0502020204030204" pitchFamily="34" charset="0"/>
                <a:cs typeface="Arial" panose="020B0604020202020204" pitchFamily="34" charset="0"/>
              </a:rPr>
              <a:t>legnagyobb arányban a távmunka, távoktatási, illetve a távoli munkavégzéshez szükséges kollaborációs platformok igénybevétele nőtt, </a:t>
            </a:r>
            <a:r>
              <a:rPr lang="hu-HU" sz="1600" dirty="0">
                <a:ea typeface="Calibri" panose="020F0502020204030204" pitchFamily="34" charset="0"/>
                <a:cs typeface="Arial" panose="020B0604020202020204" pitchFamily="34" charset="0"/>
              </a:rPr>
              <a:t>de érdemi bővülés mutatkozik az </a:t>
            </a:r>
            <a:r>
              <a:rPr lang="hu-HU" sz="1600" b="1" dirty="0">
                <a:ea typeface="Calibri" panose="020F0502020204030204" pitchFamily="34" charset="0"/>
                <a:cs typeface="Arial" panose="020B0604020202020204" pitchFamily="34" charset="0"/>
              </a:rPr>
              <a:t>Ipar 4.0 megoldások</a:t>
            </a:r>
            <a:r>
              <a:rPr lang="hu-HU" sz="1600" dirty="0">
                <a:ea typeface="Calibri" panose="020F0502020204030204" pitchFamily="34" charset="0"/>
                <a:cs typeface="Arial" panose="020B0604020202020204" pitchFamily="34" charset="0"/>
              </a:rPr>
              <a:t>, a </a:t>
            </a:r>
            <a:r>
              <a:rPr lang="hu-HU" sz="1600" b="1" dirty="0">
                <a:ea typeface="Calibri" panose="020F0502020204030204" pitchFamily="34" charset="0"/>
                <a:cs typeface="Arial" panose="020B0604020202020204" pitchFamily="34" charset="0"/>
              </a:rPr>
              <a:t>felhőalapú szolgáltatások</a:t>
            </a:r>
            <a:r>
              <a:rPr lang="hu-HU" sz="1600" dirty="0">
                <a:ea typeface="Calibri" panose="020F0502020204030204" pitchFamily="34" charset="0"/>
                <a:cs typeface="Arial" panose="020B0604020202020204" pitchFamily="34" charset="0"/>
              </a:rPr>
              <a:t>, az </a:t>
            </a:r>
            <a:r>
              <a:rPr lang="hu-HU" sz="1600" b="1" dirty="0">
                <a:ea typeface="Calibri" panose="020F0502020204030204" pitchFamily="34" charset="0"/>
                <a:cs typeface="Arial" panose="020B0604020202020204" pitchFamily="34" charset="0"/>
              </a:rPr>
              <a:t>elektronikus számlázás</a:t>
            </a:r>
            <a:r>
              <a:rPr lang="hu-HU" sz="1600" dirty="0">
                <a:ea typeface="Calibri" panose="020F0502020204030204" pitchFamily="34" charset="0"/>
                <a:cs typeface="Arial" panose="020B0604020202020204" pitchFamily="34" charset="0"/>
              </a:rPr>
              <a:t>, az integrált </a:t>
            </a:r>
            <a:r>
              <a:rPr lang="hu-HU" sz="1600" b="1" dirty="0">
                <a:ea typeface="Calibri" panose="020F0502020204030204" pitchFamily="34" charset="0"/>
                <a:cs typeface="Arial" panose="020B0604020202020204" pitchFamily="34" charset="0"/>
              </a:rPr>
              <a:t>vállalati támogató rendszerek </a:t>
            </a:r>
            <a:r>
              <a:rPr lang="hu-HU" sz="1600" dirty="0">
                <a:ea typeface="Calibri" panose="020F0502020204030204" pitchFamily="34" charset="0"/>
                <a:cs typeface="Arial" panose="020B0604020202020204" pitchFamily="34" charset="0"/>
              </a:rPr>
              <a:t>és a </a:t>
            </a:r>
            <a:r>
              <a:rPr lang="hu-HU" sz="1600" b="1" dirty="0">
                <a:ea typeface="Calibri" panose="020F0502020204030204" pitchFamily="34" charset="0"/>
                <a:cs typeface="Arial" panose="020B0604020202020204" pitchFamily="34" charset="0"/>
              </a:rPr>
              <a:t>webshopok, webáruházak </a:t>
            </a:r>
            <a:r>
              <a:rPr lang="hu-HU" sz="1600" dirty="0">
                <a:ea typeface="Calibri" panose="020F0502020204030204" pitchFamily="34" charset="0"/>
                <a:cs typeface="Arial" panose="020B0604020202020204" pitchFamily="34" charset="0"/>
              </a:rPr>
              <a:t>használatában is.</a:t>
            </a:r>
            <a:endParaRPr lang="hu-H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ia számának helye 3"/>
          <p:cNvSpPr txBox="1">
            <a:spLocks/>
          </p:cNvSpPr>
          <p:nvPr/>
        </p:nvSpPr>
        <p:spPr>
          <a:xfrm>
            <a:off x="11940000" y="5818730"/>
            <a:ext cx="252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0B5D20-90C6-47BB-A188-49E443ACD015}" type="slidenum">
              <a:rPr lang="hu-HU" b="1" smtClean="0"/>
              <a:pPr/>
              <a:t>24</a:t>
            </a:fld>
            <a:r>
              <a:rPr lang="hu-HU" b="1" dirty="0" smtClean="0"/>
              <a:t>. oldal</a:t>
            </a:r>
            <a:endParaRPr lang="hu-HU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1940000" y="5562611"/>
            <a:ext cx="252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2168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6363" y="294278"/>
            <a:ext cx="8880763" cy="704790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Következtetések - </a:t>
            </a:r>
            <a:r>
              <a:rPr lang="hu-HU" dirty="0"/>
              <a:t>nem IKT </a:t>
            </a:r>
            <a:r>
              <a:rPr lang="hu-HU" dirty="0">
                <a:solidFill>
                  <a:schemeClr val="tx1"/>
                </a:solidFill>
              </a:rPr>
              <a:t>vállalkozások</a:t>
            </a:r>
            <a:br>
              <a:rPr lang="hu-HU" dirty="0">
                <a:solidFill>
                  <a:schemeClr val="tx1"/>
                </a:solidFill>
              </a:rPr>
            </a:b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94826" y="4296605"/>
            <a:ext cx="9827573" cy="13419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hu-HU" sz="1800" dirty="0"/>
          </a:p>
          <a:p>
            <a:pPr>
              <a:buFont typeface="Arial" panose="020B0604020202020204" pitchFamily="34" charset="0"/>
              <a:buChar char="•"/>
            </a:pPr>
            <a:endParaRPr lang="hu-HU" sz="1800" dirty="0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630527" y="2636097"/>
            <a:ext cx="1463189" cy="1458517"/>
            <a:chOff x="280944" y="3282816"/>
            <a:chExt cx="1550170" cy="1498600"/>
          </a:xfrm>
        </p:grpSpPr>
        <p:sp>
          <p:nvSpPr>
            <p:cNvPr id="9" name="Ellipszis 8"/>
            <p:cNvSpPr/>
            <p:nvPr/>
          </p:nvSpPr>
          <p:spPr>
            <a:xfrm>
              <a:off x="280944" y="3282816"/>
              <a:ext cx="1550170" cy="149860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6223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6" name="Group 22"/>
            <p:cNvGrpSpPr>
              <a:grpSpLocks noChangeAspect="1"/>
            </p:cNvGrpSpPr>
            <p:nvPr/>
          </p:nvGrpSpPr>
          <p:grpSpPr bwMode="auto">
            <a:xfrm>
              <a:off x="538964" y="3763166"/>
              <a:ext cx="1018979" cy="537900"/>
              <a:chOff x="3705" y="2087"/>
              <a:chExt cx="269" cy="142"/>
            </a:xfrm>
          </p:grpSpPr>
          <p:sp>
            <p:nvSpPr>
              <p:cNvPr id="7" name="AutoShape 21"/>
              <p:cNvSpPr>
                <a:spLocks noChangeAspect="1" noChangeArrowheads="1" noTextEdit="1"/>
              </p:cNvSpPr>
              <p:nvPr/>
            </p:nvSpPr>
            <p:spPr bwMode="auto">
              <a:xfrm>
                <a:off x="3705" y="2087"/>
                <a:ext cx="26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3707" y="2085"/>
                <a:ext cx="269" cy="146"/>
              </a:xfrm>
              <a:custGeom>
                <a:avLst/>
                <a:gdLst/>
                <a:ahLst/>
                <a:cxnLst>
                  <a:cxn ang="0">
                    <a:pos x="34" y="6"/>
                  </a:cxn>
                  <a:cxn ang="0">
                    <a:pos x="45" y="14"/>
                  </a:cxn>
                  <a:cxn ang="0">
                    <a:pos x="31" y="17"/>
                  </a:cxn>
                  <a:cxn ang="0">
                    <a:pos x="27" y="45"/>
                  </a:cxn>
                  <a:cxn ang="0">
                    <a:pos x="32" y="46"/>
                  </a:cxn>
                  <a:cxn ang="0">
                    <a:pos x="32" y="48"/>
                  </a:cxn>
                  <a:cxn ang="0">
                    <a:pos x="31" y="52"/>
                  </a:cxn>
                  <a:cxn ang="0">
                    <a:pos x="27" y="49"/>
                  </a:cxn>
                  <a:cxn ang="0">
                    <a:pos x="19" y="52"/>
                  </a:cxn>
                  <a:cxn ang="0">
                    <a:pos x="15" y="0"/>
                  </a:cxn>
                  <a:cxn ang="0">
                    <a:pos x="86" y="13"/>
                  </a:cxn>
                  <a:cxn ang="0">
                    <a:pos x="65" y="11"/>
                  </a:cxn>
                  <a:cxn ang="0">
                    <a:pos x="42" y="21"/>
                  </a:cxn>
                  <a:cxn ang="0">
                    <a:pos x="51" y="20"/>
                  </a:cxn>
                  <a:cxn ang="0">
                    <a:pos x="84" y="33"/>
                  </a:cxn>
                  <a:cxn ang="0">
                    <a:pos x="84" y="33"/>
                  </a:cxn>
                  <a:cxn ang="0">
                    <a:pos x="82" y="40"/>
                  </a:cxn>
                  <a:cxn ang="0">
                    <a:pos x="64" y="35"/>
                  </a:cxn>
                  <a:cxn ang="0">
                    <a:pos x="77" y="43"/>
                  </a:cxn>
                  <a:cxn ang="0">
                    <a:pos x="75" y="46"/>
                  </a:cxn>
                  <a:cxn ang="0">
                    <a:pos x="57" y="41"/>
                  </a:cxn>
                  <a:cxn ang="0">
                    <a:pos x="70" y="52"/>
                  </a:cxn>
                  <a:cxn ang="0">
                    <a:pos x="52" y="48"/>
                  </a:cxn>
                  <a:cxn ang="0">
                    <a:pos x="63" y="58"/>
                  </a:cxn>
                  <a:cxn ang="0">
                    <a:pos x="54" y="52"/>
                  </a:cxn>
                  <a:cxn ang="0">
                    <a:pos x="49" y="52"/>
                  </a:cxn>
                  <a:cxn ang="0">
                    <a:pos x="46" y="51"/>
                  </a:cxn>
                  <a:cxn ang="0">
                    <a:pos x="40" y="44"/>
                  </a:cxn>
                  <a:cxn ang="0">
                    <a:pos x="45" y="59"/>
                  </a:cxn>
                  <a:cxn ang="0">
                    <a:pos x="48" y="56"/>
                  </a:cxn>
                  <a:cxn ang="0">
                    <a:pos x="52" y="61"/>
                  </a:cxn>
                  <a:cxn ang="0">
                    <a:pos x="62" y="62"/>
                  </a:cxn>
                  <a:cxn ang="0">
                    <a:pos x="63" y="62"/>
                  </a:cxn>
                  <a:cxn ang="0">
                    <a:pos x="69" y="56"/>
                  </a:cxn>
                  <a:cxn ang="0">
                    <a:pos x="70" y="56"/>
                  </a:cxn>
                  <a:cxn ang="0">
                    <a:pos x="75" y="50"/>
                  </a:cxn>
                  <a:cxn ang="0">
                    <a:pos x="80" y="47"/>
                  </a:cxn>
                  <a:cxn ang="0">
                    <a:pos x="95" y="43"/>
                  </a:cxn>
                  <a:cxn ang="0">
                    <a:pos x="114" y="43"/>
                  </a:cxn>
                  <a:cxn ang="0">
                    <a:pos x="84" y="5"/>
                  </a:cxn>
                  <a:cxn ang="0">
                    <a:pos x="34" y="53"/>
                  </a:cxn>
                  <a:cxn ang="0">
                    <a:pos x="39" y="46"/>
                  </a:cxn>
                </a:cxnLst>
                <a:rect l="0" t="0" r="r" b="b"/>
                <a:pathLst>
                  <a:path w="114" h="62">
                    <a:moveTo>
                      <a:pt x="15" y="0"/>
                    </a:moveTo>
                    <a:cubicBezTo>
                      <a:pt x="34" y="6"/>
                      <a:pt x="34" y="6"/>
                      <a:pt x="34" y="6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4"/>
                      <a:pt x="28" y="44"/>
                      <a:pt x="28" y="44"/>
                    </a:cubicBezTo>
                    <a:cubicBezTo>
                      <a:pt x="28" y="44"/>
                      <a:pt x="32" y="44"/>
                      <a:pt x="32" y="46"/>
                    </a:cubicBezTo>
                    <a:cubicBezTo>
                      <a:pt x="32" y="46"/>
                      <a:pt x="32" y="47"/>
                      <a:pt x="32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1" y="50"/>
                      <a:pt x="31" y="52"/>
                      <a:pt x="31" y="52"/>
                    </a:cubicBezTo>
                    <a:cubicBezTo>
                      <a:pt x="31" y="52"/>
                      <a:pt x="28" y="51"/>
                      <a:pt x="28" y="50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  <a:moveTo>
                      <a:pt x="84" y="5"/>
                    </a:moveTo>
                    <a:cubicBezTo>
                      <a:pt x="86" y="13"/>
                      <a:pt x="86" y="13"/>
                      <a:pt x="86" y="13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4"/>
                      <a:pt x="44" y="24"/>
                    </a:cubicBezTo>
                    <a:cubicBezTo>
                      <a:pt x="47" y="24"/>
                      <a:pt x="51" y="20"/>
                      <a:pt x="51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5" y="34"/>
                      <a:pt x="84" y="39"/>
                      <a:pt x="82" y="40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78" y="42"/>
                      <a:pt x="78" y="43"/>
                      <a:pt x="77" y="43"/>
                    </a:cubicBezTo>
                    <a:cubicBezTo>
                      <a:pt x="77" y="44"/>
                      <a:pt x="77" y="44"/>
                      <a:pt x="77" y="45"/>
                    </a:cubicBezTo>
                    <a:cubicBezTo>
                      <a:pt x="76" y="45"/>
                      <a:pt x="76" y="46"/>
                      <a:pt x="75" y="46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72" y="48"/>
                      <a:pt x="72" y="48"/>
                      <a:pt x="72" y="48"/>
                    </a:cubicBezTo>
                    <a:cubicBezTo>
                      <a:pt x="72" y="49"/>
                      <a:pt x="71" y="52"/>
                      <a:pt x="70" y="52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2" y="48"/>
                      <a:pt x="52" y="48"/>
                      <a:pt x="52" y="4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65" y="55"/>
                      <a:pt x="64" y="58"/>
                      <a:pt x="63" y="58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4" y="53"/>
                      <a:pt x="54" y="52"/>
                      <a:pt x="54" y="52"/>
                    </a:cubicBezTo>
                    <a:cubicBezTo>
                      <a:pt x="54" y="50"/>
                      <a:pt x="49" y="49"/>
                      <a:pt x="49" y="49"/>
                    </a:cubicBezTo>
                    <a:cubicBezTo>
                      <a:pt x="49" y="49"/>
                      <a:pt x="49" y="50"/>
                      <a:pt x="49" y="52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47" y="50"/>
                      <a:pt x="47" y="48"/>
                      <a:pt x="47" y="47"/>
                    </a:cubicBezTo>
                    <a:cubicBezTo>
                      <a:pt x="47" y="45"/>
                      <a:pt x="40" y="44"/>
                      <a:pt x="40" y="44"/>
                    </a:cubicBezTo>
                    <a:cubicBezTo>
                      <a:pt x="40" y="44"/>
                      <a:pt x="39" y="54"/>
                      <a:pt x="40" y="56"/>
                    </a:cubicBezTo>
                    <a:cubicBezTo>
                      <a:pt x="41" y="59"/>
                      <a:pt x="45" y="59"/>
                      <a:pt x="45" y="59"/>
                    </a:cubicBezTo>
                    <a:cubicBezTo>
                      <a:pt x="45" y="59"/>
                      <a:pt x="45" y="57"/>
                      <a:pt x="46" y="55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57"/>
                      <a:pt x="48" y="58"/>
                      <a:pt x="49" y="58"/>
                    </a:cubicBezTo>
                    <a:cubicBezTo>
                      <a:pt x="50" y="60"/>
                      <a:pt x="52" y="61"/>
                      <a:pt x="52" y="61"/>
                    </a:cubicBezTo>
                    <a:cubicBezTo>
                      <a:pt x="52" y="61"/>
                      <a:pt x="53" y="59"/>
                      <a:pt x="53" y="58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3" y="62"/>
                      <a:pt x="63" y="62"/>
                      <a:pt x="63" y="62"/>
                    </a:cubicBezTo>
                    <a:cubicBezTo>
                      <a:pt x="66" y="62"/>
                      <a:pt x="68" y="59"/>
                      <a:pt x="68" y="56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70" y="56"/>
                      <a:pt x="70" y="56"/>
                      <a:pt x="70" y="56"/>
                    </a:cubicBezTo>
                    <a:cubicBezTo>
                      <a:pt x="72" y="56"/>
                      <a:pt x="73" y="55"/>
                      <a:pt x="74" y="53"/>
                    </a:cubicBezTo>
                    <a:cubicBezTo>
                      <a:pt x="75" y="52"/>
                      <a:pt x="75" y="51"/>
                      <a:pt x="75" y="50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7" y="49"/>
                      <a:pt x="79" y="48"/>
                      <a:pt x="80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114" y="43"/>
                      <a:pt x="114" y="43"/>
                      <a:pt x="114" y="43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84" y="5"/>
                      <a:pt x="84" y="5"/>
                      <a:pt x="84" y="5"/>
                    </a:cubicBezTo>
                    <a:close/>
                    <a:moveTo>
                      <a:pt x="34" y="44"/>
                    </a:moveTo>
                    <a:cubicBezTo>
                      <a:pt x="34" y="44"/>
                      <a:pt x="33" y="51"/>
                      <a:pt x="34" y="53"/>
                    </a:cubicBezTo>
                    <a:cubicBezTo>
                      <a:pt x="35" y="54"/>
                      <a:pt x="37" y="55"/>
                      <a:pt x="37" y="55"/>
                    </a:cubicBezTo>
                    <a:cubicBezTo>
                      <a:pt x="37" y="55"/>
                      <a:pt x="39" y="48"/>
                      <a:pt x="39" y="46"/>
                    </a:cubicBezTo>
                    <a:cubicBezTo>
                      <a:pt x="38" y="45"/>
                      <a:pt x="34" y="44"/>
                      <a:pt x="34" y="4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46363" y="921046"/>
            <a:ext cx="80525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sz="1600" i="0" u="none" strike="noStrike" cap="none" normalizeH="0" baseline="0" dirty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kumimoji="0" lang="hu-HU" altLang="hu-HU" sz="1600" i="0" u="none" strike="noStrike" cap="none" normalizeH="0" baseline="0" dirty="0" bmk="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z érdemi vagy jelentős növekedést mutató szegmensek az </a:t>
            </a:r>
            <a:r>
              <a:rPr kumimoji="0" lang="hu-HU" altLang="hu-HU" sz="1600" b="1" i="0" u="none" strike="noStrike" cap="none" normalizeH="0" baseline="0" dirty="0" bmk="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online kereskedelem</a:t>
            </a:r>
            <a:r>
              <a:rPr kumimoji="0" lang="hu-HU" altLang="hu-HU" sz="1600" b="1" i="0" u="none" strike="noStrike" cap="none" normalizeH="0" dirty="0" bmk="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hu-HU" altLang="hu-HU" sz="1600" i="0" u="none" strike="noStrike" cap="none" normalizeH="0" baseline="0" dirty="0" bmk="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területén</a:t>
            </a:r>
            <a:endParaRPr kumimoji="0" lang="hu-HU" altLang="hu-HU" sz="160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346363" y="5398375"/>
            <a:ext cx="114760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u-HU" sz="1600" dirty="0"/>
              <a:t>Az </a:t>
            </a:r>
            <a:r>
              <a:rPr lang="hu-HU" sz="1600" b="1" dirty="0"/>
              <a:t>online kereskedelemmel</a:t>
            </a:r>
            <a:r>
              <a:rPr lang="hu-HU" sz="1600" dirty="0"/>
              <a:t> összefüggő tevékenységek közül </a:t>
            </a:r>
            <a:r>
              <a:rPr lang="hu-HU" sz="1600" b="1" dirty="0"/>
              <a:t>a belföldi online értékesítés esetében érdemi </a:t>
            </a:r>
            <a:r>
              <a:rPr lang="hu-HU" sz="1600" dirty="0"/>
              <a:t>(5%-</a:t>
            </a:r>
            <a:r>
              <a:rPr lang="hu-HU" sz="1600" dirty="0" err="1"/>
              <a:t>os</a:t>
            </a:r>
            <a:r>
              <a:rPr lang="hu-HU" sz="1600" dirty="0"/>
              <a:t>) a </a:t>
            </a:r>
            <a:r>
              <a:rPr lang="hu-HU" sz="1600" b="1" dirty="0"/>
              <a:t>növekedés</a:t>
            </a:r>
            <a:r>
              <a:rPr lang="hu-HU" sz="1600" dirty="0"/>
              <a:t>. Az értékesítés platformjai közül mind a saját fejlesztésű vagy bérelt webáruházak, mind a hazai platformok, mind pedig a saját applikációk használata érdemben bővült.</a:t>
            </a:r>
          </a:p>
          <a:p>
            <a:pPr lvl="0" algn="just">
              <a:spcAft>
                <a:spcPts val="0"/>
              </a:spcAft>
            </a:pPr>
            <a:endParaRPr lang="hu-H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749615"/>
              </p:ext>
            </p:extLst>
          </p:nvPr>
        </p:nvGraphicFramePr>
        <p:xfrm>
          <a:off x="2604317" y="1695450"/>
          <a:ext cx="8530408" cy="326707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32602">
                  <a:extLst>
                    <a:ext uri="{9D8B030D-6E8A-4147-A177-3AD203B41FA5}">
                      <a16:colId xmlns:a16="http://schemas.microsoft.com/office/drawing/2014/main" val="3022053933"/>
                    </a:ext>
                  </a:extLst>
                </a:gridCol>
                <a:gridCol w="2132602">
                  <a:extLst>
                    <a:ext uri="{9D8B030D-6E8A-4147-A177-3AD203B41FA5}">
                      <a16:colId xmlns:a16="http://schemas.microsoft.com/office/drawing/2014/main" val="341550152"/>
                    </a:ext>
                  </a:extLst>
                </a:gridCol>
                <a:gridCol w="2132602">
                  <a:extLst>
                    <a:ext uri="{9D8B030D-6E8A-4147-A177-3AD203B41FA5}">
                      <a16:colId xmlns:a16="http://schemas.microsoft.com/office/drawing/2014/main" val="2396241887"/>
                    </a:ext>
                  </a:extLst>
                </a:gridCol>
                <a:gridCol w="2132602">
                  <a:extLst>
                    <a:ext uri="{9D8B030D-6E8A-4147-A177-3AD203B41FA5}">
                      <a16:colId xmlns:a16="http://schemas.microsoft.com/office/drawing/2014/main" val="2789993021"/>
                    </a:ext>
                  </a:extLst>
                </a:gridCol>
              </a:tblGrid>
              <a:tr h="12566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Online kereskedelem használata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Igen, a COVID-19 </a:t>
                      </a:r>
                      <a: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járvány 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előtt is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Igen, a COVID-19 </a:t>
                      </a:r>
                      <a: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járvány 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idején kezdték el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Növekedés a COVID-19 előtti állapothoz képest </a:t>
                      </a:r>
                      <a: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a bázis %-</a:t>
                      </a:r>
                      <a:r>
                        <a:rPr lang="hu-HU" sz="1400" b="1" dirty="0" err="1">
                          <a:solidFill>
                            <a:schemeClr val="tx1"/>
                          </a:solidFill>
                          <a:effectLst/>
                        </a:rPr>
                        <a:t>ában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724529"/>
                  </a:ext>
                </a:extLst>
              </a:tr>
              <a:tr h="11726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hazai e-kereskedelmi platformon </a:t>
                      </a:r>
                      <a: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pl. Vatera, Jófogás)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23,7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106,3%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6110118"/>
                  </a:ext>
                </a:extLst>
              </a:tr>
              <a:tr h="8377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Saját (céges) applikáción keresztül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21,7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106,5%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683912"/>
                  </a:ext>
                </a:extLst>
              </a:tr>
            </a:tbl>
          </a:graphicData>
        </a:graphic>
      </p:graphicFrame>
      <p:sp>
        <p:nvSpPr>
          <p:cNvPr id="15" name="Dia számának helye 3"/>
          <p:cNvSpPr txBox="1">
            <a:spLocks/>
          </p:cNvSpPr>
          <p:nvPr/>
        </p:nvSpPr>
        <p:spPr>
          <a:xfrm>
            <a:off x="11940000" y="5818730"/>
            <a:ext cx="252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0B5D20-90C6-47BB-A188-49E443ACD015}" type="slidenum">
              <a:rPr lang="hu-HU" b="1" smtClean="0"/>
              <a:pPr/>
              <a:t>25</a:t>
            </a:fld>
            <a:r>
              <a:rPr lang="hu-HU" b="1" dirty="0" smtClean="0"/>
              <a:t>. oldal</a:t>
            </a:r>
            <a:endParaRPr lang="hu-HU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1940000" y="5562611"/>
            <a:ext cx="252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6903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6363" y="294278"/>
            <a:ext cx="8880763" cy="704790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Következtetések - </a:t>
            </a:r>
            <a:r>
              <a:rPr lang="hu-HU" dirty="0"/>
              <a:t>nem IKT </a:t>
            </a:r>
            <a:r>
              <a:rPr lang="hu-HU" dirty="0">
                <a:solidFill>
                  <a:schemeClr val="tx1"/>
                </a:solidFill>
              </a:rPr>
              <a:t>vállalkozások</a:t>
            </a:r>
            <a:br>
              <a:rPr lang="hu-HU" dirty="0">
                <a:solidFill>
                  <a:schemeClr val="tx1"/>
                </a:solidFill>
              </a:rPr>
            </a:b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94826" y="4296605"/>
            <a:ext cx="9827573" cy="13419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hu-HU" sz="1800" dirty="0"/>
          </a:p>
          <a:p>
            <a:pPr>
              <a:buFont typeface="Arial" panose="020B0604020202020204" pitchFamily="34" charset="0"/>
              <a:buChar char="•"/>
            </a:pPr>
            <a:endParaRPr lang="hu-HU" sz="1800" dirty="0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630527" y="2636097"/>
            <a:ext cx="1463189" cy="1458517"/>
            <a:chOff x="280944" y="3282816"/>
            <a:chExt cx="1550170" cy="1498600"/>
          </a:xfrm>
        </p:grpSpPr>
        <p:sp>
          <p:nvSpPr>
            <p:cNvPr id="9" name="Ellipszis 8"/>
            <p:cNvSpPr/>
            <p:nvPr/>
          </p:nvSpPr>
          <p:spPr>
            <a:xfrm>
              <a:off x="280944" y="3282816"/>
              <a:ext cx="1550170" cy="149860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6223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6" name="Group 22"/>
            <p:cNvGrpSpPr>
              <a:grpSpLocks noChangeAspect="1"/>
            </p:cNvGrpSpPr>
            <p:nvPr/>
          </p:nvGrpSpPr>
          <p:grpSpPr bwMode="auto">
            <a:xfrm>
              <a:off x="538964" y="3763166"/>
              <a:ext cx="1018979" cy="537900"/>
              <a:chOff x="3705" y="2087"/>
              <a:chExt cx="269" cy="142"/>
            </a:xfrm>
          </p:grpSpPr>
          <p:sp>
            <p:nvSpPr>
              <p:cNvPr id="7" name="AutoShape 21"/>
              <p:cNvSpPr>
                <a:spLocks noChangeAspect="1" noChangeArrowheads="1" noTextEdit="1"/>
              </p:cNvSpPr>
              <p:nvPr/>
            </p:nvSpPr>
            <p:spPr bwMode="auto">
              <a:xfrm>
                <a:off x="3705" y="2087"/>
                <a:ext cx="26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3707" y="2085"/>
                <a:ext cx="269" cy="146"/>
              </a:xfrm>
              <a:custGeom>
                <a:avLst/>
                <a:gdLst/>
                <a:ahLst/>
                <a:cxnLst>
                  <a:cxn ang="0">
                    <a:pos x="34" y="6"/>
                  </a:cxn>
                  <a:cxn ang="0">
                    <a:pos x="45" y="14"/>
                  </a:cxn>
                  <a:cxn ang="0">
                    <a:pos x="31" y="17"/>
                  </a:cxn>
                  <a:cxn ang="0">
                    <a:pos x="27" y="45"/>
                  </a:cxn>
                  <a:cxn ang="0">
                    <a:pos x="32" y="46"/>
                  </a:cxn>
                  <a:cxn ang="0">
                    <a:pos x="32" y="48"/>
                  </a:cxn>
                  <a:cxn ang="0">
                    <a:pos x="31" y="52"/>
                  </a:cxn>
                  <a:cxn ang="0">
                    <a:pos x="27" y="49"/>
                  </a:cxn>
                  <a:cxn ang="0">
                    <a:pos x="19" y="52"/>
                  </a:cxn>
                  <a:cxn ang="0">
                    <a:pos x="15" y="0"/>
                  </a:cxn>
                  <a:cxn ang="0">
                    <a:pos x="86" y="13"/>
                  </a:cxn>
                  <a:cxn ang="0">
                    <a:pos x="65" y="11"/>
                  </a:cxn>
                  <a:cxn ang="0">
                    <a:pos x="42" y="21"/>
                  </a:cxn>
                  <a:cxn ang="0">
                    <a:pos x="51" y="20"/>
                  </a:cxn>
                  <a:cxn ang="0">
                    <a:pos x="84" y="33"/>
                  </a:cxn>
                  <a:cxn ang="0">
                    <a:pos x="84" y="33"/>
                  </a:cxn>
                  <a:cxn ang="0">
                    <a:pos x="82" y="40"/>
                  </a:cxn>
                  <a:cxn ang="0">
                    <a:pos x="64" y="35"/>
                  </a:cxn>
                  <a:cxn ang="0">
                    <a:pos x="77" y="43"/>
                  </a:cxn>
                  <a:cxn ang="0">
                    <a:pos x="75" y="46"/>
                  </a:cxn>
                  <a:cxn ang="0">
                    <a:pos x="57" y="41"/>
                  </a:cxn>
                  <a:cxn ang="0">
                    <a:pos x="70" y="52"/>
                  </a:cxn>
                  <a:cxn ang="0">
                    <a:pos x="52" y="48"/>
                  </a:cxn>
                  <a:cxn ang="0">
                    <a:pos x="63" y="58"/>
                  </a:cxn>
                  <a:cxn ang="0">
                    <a:pos x="54" y="52"/>
                  </a:cxn>
                  <a:cxn ang="0">
                    <a:pos x="49" y="52"/>
                  </a:cxn>
                  <a:cxn ang="0">
                    <a:pos x="46" y="51"/>
                  </a:cxn>
                  <a:cxn ang="0">
                    <a:pos x="40" y="44"/>
                  </a:cxn>
                  <a:cxn ang="0">
                    <a:pos x="45" y="59"/>
                  </a:cxn>
                  <a:cxn ang="0">
                    <a:pos x="48" y="56"/>
                  </a:cxn>
                  <a:cxn ang="0">
                    <a:pos x="52" y="61"/>
                  </a:cxn>
                  <a:cxn ang="0">
                    <a:pos x="62" y="62"/>
                  </a:cxn>
                  <a:cxn ang="0">
                    <a:pos x="63" y="62"/>
                  </a:cxn>
                  <a:cxn ang="0">
                    <a:pos x="69" y="56"/>
                  </a:cxn>
                  <a:cxn ang="0">
                    <a:pos x="70" y="56"/>
                  </a:cxn>
                  <a:cxn ang="0">
                    <a:pos x="75" y="50"/>
                  </a:cxn>
                  <a:cxn ang="0">
                    <a:pos x="80" y="47"/>
                  </a:cxn>
                  <a:cxn ang="0">
                    <a:pos x="95" y="43"/>
                  </a:cxn>
                  <a:cxn ang="0">
                    <a:pos x="114" y="43"/>
                  </a:cxn>
                  <a:cxn ang="0">
                    <a:pos x="84" y="5"/>
                  </a:cxn>
                  <a:cxn ang="0">
                    <a:pos x="34" y="53"/>
                  </a:cxn>
                  <a:cxn ang="0">
                    <a:pos x="39" y="46"/>
                  </a:cxn>
                </a:cxnLst>
                <a:rect l="0" t="0" r="r" b="b"/>
                <a:pathLst>
                  <a:path w="114" h="62">
                    <a:moveTo>
                      <a:pt x="15" y="0"/>
                    </a:moveTo>
                    <a:cubicBezTo>
                      <a:pt x="34" y="6"/>
                      <a:pt x="34" y="6"/>
                      <a:pt x="34" y="6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4"/>
                      <a:pt x="28" y="44"/>
                      <a:pt x="28" y="44"/>
                    </a:cubicBezTo>
                    <a:cubicBezTo>
                      <a:pt x="28" y="44"/>
                      <a:pt x="32" y="44"/>
                      <a:pt x="32" y="46"/>
                    </a:cubicBezTo>
                    <a:cubicBezTo>
                      <a:pt x="32" y="46"/>
                      <a:pt x="32" y="47"/>
                      <a:pt x="32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1" y="50"/>
                      <a:pt x="31" y="52"/>
                      <a:pt x="31" y="52"/>
                    </a:cubicBezTo>
                    <a:cubicBezTo>
                      <a:pt x="31" y="52"/>
                      <a:pt x="28" y="51"/>
                      <a:pt x="28" y="50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  <a:moveTo>
                      <a:pt x="84" y="5"/>
                    </a:moveTo>
                    <a:cubicBezTo>
                      <a:pt x="86" y="13"/>
                      <a:pt x="86" y="13"/>
                      <a:pt x="86" y="13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4"/>
                      <a:pt x="44" y="24"/>
                    </a:cubicBezTo>
                    <a:cubicBezTo>
                      <a:pt x="47" y="24"/>
                      <a:pt x="51" y="20"/>
                      <a:pt x="51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5" y="34"/>
                      <a:pt x="84" y="39"/>
                      <a:pt x="82" y="40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78" y="42"/>
                      <a:pt x="78" y="43"/>
                      <a:pt x="77" y="43"/>
                    </a:cubicBezTo>
                    <a:cubicBezTo>
                      <a:pt x="77" y="44"/>
                      <a:pt x="77" y="44"/>
                      <a:pt x="77" y="45"/>
                    </a:cubicBezTo>
                    <a:cubicBezTo>
                      <a:pt x="76" y="45"/>
                      <a:pt x="76" y="46"/>
                      <a:pt x="75" y="46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72" y="48"/>
                      <a:pt x="72" y="48"/>
                      <a:pt x="72" y="48"/>
                    </a:cubicBezTo>
                    <a:cubicBezTo>
                      <a:pt x="72" y="49"/>
                      <a:pt x="71" y="52"/>
                      <a:pt x="70" y="52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2" y="48"/>
                      <a:pt x="52" y="48"/>
                      <a:pt x="52" y="4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65" y="55"/>
                      <a:pt x="64" y="58"/>
                      <a:pt x="63" y="58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4" y="53"/>
                      <a:pt x="54" y="52"/>
                      <a:pt x="54" y="52"/>
                    </a:cubicBezTo>
                    <a:cubicBezTo>
                      <a:pt x="54" y="50"/>
                      <a:pt x="49" y="49"/>
                      <a:pt x="49" y="49"/>
                    </a:cubicBezTo>
                    <a:cubicBezTo>
                      <a:pt x="49" y="49"/>
                      <a:pt x="49" y="50"/>
                      <a:pt x="49" y="52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47" y="50"/>
                      <a:pt x="47" y="48"/>
                      <a:pt x="47" y="47"/>
                    </a:cubicBezTo>
                    <a:cubicBezTo>
                      <a:pt x="47" y="45"/>
                      <a:pt x="40" y="44"/>
                      <a:pt x="40" y="44"/>
                    </a:cubicBezTo>
                    <a:cubicBezTo>
                      <a:pt x="40" y="44"/>
                      <a:pt x="39" y="54"/>
                      <a:pt x="40" y="56"/>
                    </a:cubicBezTo>
                    <a:cubicBezTo>
                      <a:pt x="41" y="59"/>
                      <a:pt x="45" y="59"/>
                      <a:pt x="45" y="59"/>
                    </a:cubicBezTo>
                    <a:cubicBezTo>
                      <a:pt x="45" y="59"/>
                      <a:pt x="45" y="57"/>
                      <a:pt x="46" y="55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57"/>
                      <a:pt x="48" y="58"/>
                      <a:pt x="49" y="58"/>
                    </a:cubicBezTo>
                    <a:cubicBezTo>
                      <a:pt x="50" y="60"/>
                      <a:pt x="52" y="61"/>
                      <a:pt x="52" y="61"/>
                    </a:cubicBezTo>
                    <a:cubicBezTo>
                      <a:pt x="52" y="61"/>
                      <a:pt x="53" y="59"/>
                      <a:pt x="53" y="58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3" y="62"/>
                      <a:pt x="63" y="62"/>
                      <a:pt x="63" y="62"/>
                    </a:cubicBezTo>
                    <a:cubicBezTo>
                      <a:pt x="66" y="62"/>
                      <a:pt x="68" y="59"/>
                      <a:pt x="68" y="56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70" y="56"/>
                      <a:pt x="70" y="56"/>
                      <a:pt x="70" y="56"/>
                    </a:cubicBezTo>
                    <a:cubicBezTo>
                      <a:pt x="72" y="56"/>
                      <a:pt x="73" y="55"/>
                      <a:pt x="74" y="53"/>
                    </a:cubicBezTo>
                    <a:cubicBezTo>
                      <a:pt x="75" y="52"/>
                      <a:pt x="75" y="51"/>
                      <a:pt x="75" y="50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7" y="49"/>
                      <a:pt x="79" y="48"/>
                      <a:pt x="80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114" y="43"/>
                      <a:pt x="114" y="43"/>
                      <a:pt x="114" y="43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84" y="5"/>
                      <a:pt x="84" y="5"/>
                      <a:pt x="84" y="5"/>
                    </a:cubicBezTo>
                    <a:close/>
                    <a:moveTo>
                      <a:pt x="34" y="44"/>
                    </a:moveTo>
                    <a:cubicBezTo>
                      <a:pt x="34" y="44"/>
                      <a:pt x="33" y="51"/>
                      <a:pt x="34" y="53"/>
                    </a:cubicBezTo>
                    <a:cubicBezTo>
                      <a:pt x="35" y="54"/>
                      <a:pt x="37" y="55"/>
                      <a:pt x="37" y="55"/>
                    </a:cubicBezTo>
                    <a:cubicBezTo>
                      <a:pt x="37" y="55"/>
                      <a:pt x="39" y="48"/>
                      <a:pt x="39" y="46"/>
                    </a:cubicBezTo>
                    <a:cubicBezTo>
                      <a:pt x="38" y="45"/>
                      <a:pt x="34" y="44"/>
                      <a:pt x="34" y="4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46363" y="877323"/>
            <a:ext cx="80525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sz="1600" i="0" u="none" strike="noStrike" cap="none" normalizeH="0" baseline="0" dirty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kumimoji="0" lang="hu-HU" altLang="hu-HU" sz="1600" i="0" u="none" strike="noStrike" cap="none" normalizeH="0" baseline="0" dirty="0" bmk="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z érdemi vagy jelentős növekedést mutató szegmensek a </a:t>
            </a:r>
            <a:r>
              <a:rPr kumimoji="0" lang="hu-HU" altLang="hu-HU" sz="1600" b="1" i="0" u="none" strike="noStrike" cap="none" normalizeH="0" baseline="0" dirty="0" err="1" bmk="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home</a:t>
            </a:r>
            <a:r>
              <a:rPr kumimoji="0" lang="hu-HU" altLang="hu-HU" sz="1600" b="1" i="0" u="none" strike="noStrike" cap="none" normalizeH="0" baseline="0" dirty="0" bmk="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hu-HU" altLang="hu-HU" sz="1600" b="1" i="0" u="none" strike="noStrike" cap="none" normalizeH="0" baseline="0" dirty="0" err="1" bmk="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office</a:t>
            </a:r>
            <a:r>
              <a:rPr kumimoji="0" lang="hu-HU" altLang="hu-HU" sz="1600" b="1" i="0" u="none" strike="noStrike" cap="none" normalizeH="0" baseline="0" dirty="0" bmk="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hu-HU" altLang="hu-HU" sz="1600" i="0" u="none" strike="noStrike" cap="none" normalizeH="0" baseline="0" dirty="0" bmk="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területén</a:t>
            </a:r>
            <a:endParaRPr kumimoji="0" lang="hu-HU" altLang="hu-HU" sz="160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346363" y="5178845"/>
            <a:ext cx="114760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u-HU" sz="1600" dirty="0"/>
              <a:t>Szignifikáns mértékben nőtt a </a:t>
            </a:r>
            <a:r>
              <a:rPr lang="hu-HU" sz="1600" b="1" dirty="0" err="1"/>
              <a:t>home</a:t>
            </a:r>
            <a:r>
              <a:rPr lang="hu-HU" sz="1600" b="1" dirty="0"/>
              <a:t> </a:t>
            </a:r>
            <a:r>
              <a:rPr lang="hu-HU" sz="1600" b="1" dirty="0" err="1"/>
              <a:t>office</a:t>
            </a:r>
            <a:r>
              <a:rPr lang="hu-HU" sz="1600" dirty="0" err="1"/>
              <a:t>-ban</a:t>
            </a:r>
            <a:r>
              <a:rPr lang="hu-HU" sz="1600" dirty="0"/>
              <a:t> (otthonról) dolgozók aránya a </a:t>
            </a:r>
            <a:r>
              <a:rPr lang="hu-HU" sz="1600" dirty="0" err="1"/>
              <a:t>pandémia</a:t>
            </a:r>
            <a:r>
              <a:rPr lang="hu-HU" sz="1600" dirty="0"/>
              <a:t> idején. A válaszadó cégek mindössze 14,5%-</a:t>
            </a:r>
            <a:r>
              <a:rPr lang="hu-HU" sz="1600" dirty="0" err="1"/>
              <a:t>ánál</a:t>
            </a:r>
            <a:r>
              <a:rPr lang="hu-HU" sz="1600" dirty="0"/>
              <a:t> volt példa </a:t>
            </a:r>
            <a:r>
              <a:rPr lang="hu-HU" sz="1600" dirty="0" err="1"/>
              <a:t>home</a:t>
            </a:r>
            <a:r>
              <a:rPr lang="hu-HU" sz="1600" dirty="0"/>
              <a:t> </a:t>
            </a:r>
            <a:r>
              <a:rPr lang="hu-HU" sz="1600" dirty="0" err="1"/>
              <a:t>office-ra</a:t>
            </a:r>
            <a:r>
              <a:rPr lang="hu-HU" sz="1600" dirty="0"/>
              <a:t> a járványhelyzet előtt, ami a COVID idején 36,4%-</a:t>
            </a:r>
            <a:r>
              <a:rPr lang="hu-HU" sz="1600" dirty="0" err="1"/>
              <a:t>ra</a:t>
            </a:r>
            <a:r>
              <a:rPr lang="hu-HU" sz="1600" dirty="0"/>
              <a:t> ugrott. Ezen belül háromszorosára nőtt azoknak a cégeknek az aránya (5,6%-</a:t>
            </a:r>
            <a:r>
              <a:rPr lang="hu-HU" sz="1600" dirty="0" err="1"/>
              <a:t>ról</a:t>
            </a:r>
            <a:r>
              <a:rPr lang="hu-HU" sz="1600" dirty="0"/>
              <a:t> 16,3%-</a:t>
            </a:r>
            <a:r>
              <a:rPr lang="hu-HU" sz="1600" dirty="0" err="1"/>
              <a:t>ra</a:t>
            </a:r>
            <a:r>
              <a:rPr lang="hu-HU" sz="1600" dirty="0"/>
              <a:t>), amelyeknél a munkavállalók több mint fele </a:t>
            </a:r>
            <a:r>
              <a:rPr lang="hu-HU" sz="1600" dirty="0" err="1"/>
              <a:t>home</a:t>
            </a:r>
            <a:r>
              <a:rPr lang="hu-HU" sz="1600" dirty="0"/>
              <a:t> </a:t>
            </a:r>
            <a:r>
              <a:rPr lang="hu-HU" sz="1600" dirty="0" err="1"/>
              <a:t>office-ban</a:t>
            </a:r>
            <a:r>
              <a:rPr lang="hu-HU" sz="1600" dirty="0"/>
              <a:t> dolgozott a </a:t>
            </a:r>
            <a:r>
              <a:rPr lang="hu-HU" sz="1600" dirty="0" err="1"/>
              <a:t>pandémia</a:t>
            </a:r>
            <a:r>
              <a:rPr lang="hu-HU" sz="1600" dirty="0"/>
              <a:t> idején. A korábbi 14,5%-</a:t>
            </a:r>
            <a:r>
              <a:rPr lang="hu-HU" sz="1600" dirty="0" err="1"/>
              <a:t>kal</a:t>
            </a:r>
            <a:r>
              <a:rPr lang="hu-HU" sz="1600" dirty="0"/>
              <a:t> szemben a cégek 22,2%-a nyilatkozott úgy, hogy a járvány elmúltával is lehetővé teszi a </a:t>
            </a:r>
            <a:r>
              <a:rPr lang="hu-HU" sz="1600" dirty="0" err="1"/>
              <a:t>home</a:t>
            </a:r>
            <a:r>
              <a:rPr lang="hu-HU" sz="1600" dirty="0"/>
              <a:t> </a:t>
            </a:r>
            <a:r>
              <a:rPr lang="hu-HU" sz="1600" dirty="0" err="1"/>
              <a:t>office</a:t>
            </a:r>
            <a:r>
              <a:rPr lang="hu-HU" sz="1600" dirty="0"/>
              <a:t> munkavégzést.</a:t>
            </a:r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914943"/>
              </p:ext>
            </p:extLst>
          </p:nvPr>
        </p:nvGraphicFramePr>
        <p:xfrm>
          <a:off x="2761974" y="1568759"/>
          <a:ext cx="8548805" cy="327576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483226">
                  <a:extLst>
                    <a:ext uri="{9D8B030D-6E8A-4147-A177-3AD203B41FA5}">
                      <a16:colId xmlns:a16="http://schemas.microsoft.com/office/drawing/2014/main" val="1683171630"/>
                    </a:ext>
                  </a:extLst>
                </a:gridCol>
                <a:gridCol w="863292">
                  <a:extLst>
                    <a:ext uri="{9D8B030D-6E8A-4147-A177-3AD203B41FA5}">
                      <a16:colId xmlns:a16="http://schemas.microsoft.com/office/drawing/2014/main" val="17448933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36914787"/>
                    </a:ext>
                  </a:extLst>
                </a:gridCol>
                <a:gridCol w="921895">
                  <a:extLst>
                    <a:ext uri="{9D8B030D-6E8A-4147-A177-3AD203B41FA5}">
                      <a16:colId xmlns:a16="http://schemas.microsoft.com/office/drawing/2014/main" val="1376159390"/>
                    </a:ext>
                  </a:extLst>
                </a:gridCol>
                <a:gridCol w="3365992">
                  <a:extLst>
                    <a:ext uri="{9D8B030D-6E8A-4147-A177-3AD203B41FA5}">
                      <a16:colId xmlns:a16="http://schemas.microsoft.com/office/drawing/2014/main" val="1468370292"/>
                    </a:ext>
                  </a:extLst>
                </a:gridCol>
              </a:tblGrid>
              <a:tr h="12080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A munkavállalók mekkora hányada dolgozott/dolgozna Önöknél…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1-50%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51-100%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Növekedés a COVID-19 hatására </a:t>
                      </a:r>
                      <a: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a járvány előtti időszak arányában)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635636"/>
                  </a:ext>
                </a:extLst>
              </a:tr>
              <a:tr h="7138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home office-ban a járványhelyzetet megelőzően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84,8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8,9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5,6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1431652"/>
                  </a:ext>
                </a:extLst>
              </a:tr>
              <a:tr h="5270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home office-ban a járványhelyzet alatt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63,2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20,1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16,3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251%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010445"/>
                  </a:ext>
                </a:extLst>
              </a:tr>
              <a:tr h="7138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err="1">
                          <a:solidFill>
                            <a:schemeClr val="tx1"/>
                          </a:solidFill>
                          <a:effectLst/>
                        </a:rPr>
                        <a:t>home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400" b="1" dirty="0" err="1">
                          <a:solidFill>
                            <a:schemeClr val="tx1"/>
                          </a:solidFill>
                          <a:effectLst/>
                        </a:rPr>
                        <a:t>office-ban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 a járványhelyzet elmúltával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77,1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14,4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7,8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153%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8440981"/>
                  </a:ext>
                </a:extLst>
              </a:tr>
            </a:tbl>
          </a:graphicData>
        </a:graphic>
      </p:graphicFrame>
      <p:sp>
        <p:nvSpPr>
          <p:cNvPr id="15" name="Dia számának helye 3"/>
          <p:cNvSpPr txBox="1">
            <a:spLocks/>
          </p:cNvSpPr>
          <p:nvPr/>
        </p:nvSpPr>
        <p:spPr>
          <a:xfrm>
            <a:off x="11940000" y="5818730"/>
            <a:ext cx="252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0B5D20-90C6-47BB-A188-49E443ACD015}" type="slidenum">
              <a:rPr lang="hu-HU" b="1" smtClean="0"/>
              <a:pPr/>
              <a:t>26</a:t>
            </a:fld>
            <a:r>
              <a:rPr lang="hu-HU" b="1" dirty="0" smtClean="0"/>
              <a:t>. oldal</a:t>
            </a:r>
            <a:endParaRPr lang="hu-HU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1940000" y="5562611"/>
            <a:ext cx="252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7422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6363" y="294278"/>
            <a:ext cx="8880763" cy="704790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Következtetések - </a:t>
            </a:r>
            <a:r>
              <a:rPr lang="hu-HU" dirty="0"/>
              <a:t>nem IKT </a:t>
            </a:r>
            <a:r>
              <a:rPr lang="hu-HU" dirty="0">
                <a:solidFill>
                  <a:schemeClr val="tx1"/>
                </a:solidFill>
              </a:rPr>
              <a:t>vállalkozások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94826" y="4296605"/>
            <a:ext cx="9827573" cy="13419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hu-HU" sz="1800" dirty="0"/>
          </a:p>
          <a:p>
            <a:pPr>
              <a:buFont typeface="Arial" panose="020B0604020202020204" pitchFamily="34" charset="0"/>
              <a:buChar char="•"/>
            </a:pPr>
            <a:endParaRPr lang="hu-HU" sz="1800" dirty="0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630527" y="2636097"/>
            <a:ext cx="1463189" cy="1458517"/>
            <a:chOff x="280944" y="3282816"/>
            <a:chExt cx="1550170" cy="1498600"/>
          </a:xfrm>
        </p:grpSpPr>
        <p:sp>
          <p:nvSpPr>
            <p:cNvPr id="9" name="Ellipszis 8"/>
            <p:cNvSpPr/>
            <p:nvPr/>
          </p:nvSpPr>
          <p:spPr>
            <a:xfrm>
              <a:off x="280944" y="3282816"/>
              <a:ext cx="1550170" cy="149860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6223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6" name="Group 22"/>
            <p:cNvGrpSpPr>
              <a:grpSpLocks noChangeAspect="1"/>
            </p:cNvGrpSpPr>
            <p:nvPr/>
          </p:nvGrpSpPr>
          <p:grpSpPr bwMode="auto">
            <a:xfrm>
              <a:off x="538964" y="3763166"/>
              <a:ext cx="1018979" cy="537900"/>
              <a:chOff x="3705" y="2087"/>
              <a:chExt cx="269" cy="142"/>
            </a:xfrm>
          </p:grpSpPr>
          <p:sp>
            <p:nvSpPr>
              <p:cNvPr id="7" name="AutoShape 21"/>
              <p:cNvSpPr>
                <a:spLocks noChangeAspect="1" noChangeArrowheads="1" noTextEdit="1"/>
              </p:cNvSpPr>
              <p:nvPr/>
            </p:nvSpPr>
            <p:spPr bwMode="auto">
              <a:xfrm>
                <a:off x="3705" y="2087"/>
                <a:ext cx="26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3707" y="2085"/>
                <a:ext cx="269" cy="146"/>
              </a:xfrm>
              <a:custGeom>
                <a:avLst/>
                <a:gdLst/>
                <a:ahLst/>
                <a:cxnLst>
                  <a:cxn ang="0">
                    <a:pos x="34" y="6"/>
                  </a:cxn>
                  <a:cxn ang="0">
                    <a:pos x="45" y="14"/>
                  </a:cxn>
                  <a:cxn ang="0">
                    <a:pos x="31" y="17"/>
                  </a:cxn>
                  <a:cxn ang="0">
                    <a:pos x="27" y="45"/>
                  </a:cxn>
                  <a:cxn ang="0">
                    <a:pos x="32" y="46"/>
                  </a:cxn>
                  <a:cxn ang="0">
                    <a:pos x="32" y="48"/>
                  </a:cxn>
                  <a:cxn ang="0">
                    <a:pos x="31" y="52"/>
                  </a:cxn>
                  <a:cxn ang="0">
                    <a:pos x="27" y="49"/>
                  </a:cxn>
                  <a:cxn ang="0">
                    <a:pos x="19" y="52"/>
                  </a:cxn>
                  <a:cxn ang="0">
                    <a:pos x="15" y="0"/>
                  </a:cxn>
                  <a:cxn ang="0">
                    <a:pos x="86" y="13"/>
                  </a:cxn>
                  <a:cxn ang="0">
                    <a:pos x="65" y="11"/>
                  </a:cxn>
                  <a:cxn ang="0">
                    <a:pos x="42" y="21"/>
                  </a:cxn>
                  <a:cxn ang="0">
                    <a:pos x="51" y="20"/>
                  </a:cxn>
                  <a:cxn ang="0">
                    <a:pos x="84" y="33"/>
                  </a:cxn>
                  <a:cxn ang="0">
                    <a:pos x="84" y="33"/>
                  </a:cxn>
                  <a:cxn ang="0">
                    <a:pos x="82" y="40"/>
                  </a:cxn>
                  <a:cxn ang="0">
                    <a:pos x="64" y="35"/>
                  </a:cxn>
                  <a:cxn ang="0">
                    <a:pos x="77" y="43"/>
                  </a:cxn>
                  <a:cxn ang="0">
                    <a:pos x="75" y="46"/>
                  </a:cxn>
                  <a:cxn ang="0">
                    <a:pos x="57" y="41"/>
                  </a:cxn>
                  <a:cxn ang="0">
                    <a:pos x="70" y="52"/>
                  </a:cxn>
                  <a:cxn ang="0">
                    <a:pos x="52" y="48"/>
                  </a:cxn>
                  <a:cxn ang="0">
                    <a:pos x="63" y="58"/>
                  </a:cxn>
                  <a:cxn ang="0">
                    <a:pos x="54" y="52"/>
                  </a:cxn>
                  <a:cxn ang="0">
                    <a:pos x="49" y="52"/>
                  </a:cxn>
                  <a:cxn ang="0">
                    <a:pos x="46" y="51"/>
                  </a:cxn>
                  <a:cxn ang="0">
                    <a:pos x="40" y="44"/>
                  </a:cxn>
                  <a:cxn ang="0">
                    <a:pos x="45" y="59"/>
                  </a:cxn>
                  <a:cxn ang="0">
                    <a:pos x="48" y="56"/>
                  </a:cxn>
                  <a:cxn ang="0">
                    <a:pos x="52" y="61"/>
                  </a:cxn>
                  <a:cxn ang="0">
                    <a:pos x="62" y="62"/>
                  </a:cxn>
                  <a:cxn ang="0">
                    <a:pos x="63" y="62"/>
                  </a:cxn>
                  <a:cxn ang="0">
                    <a:pos x="69" y="56"/>
                  </a:cxn>
                  <a:cxn ang="0">
                    <a:pos x="70" y="56"/>
                  </a:cxn>
                  <a:cxn ang="0">
                    <a:pos x="75" y="50"/>
                  </a:cxn>
                  <a:cxn ang="0">
                    <a:pos x="80" y="47"/>
                  </a:cxn>
                  <a:cxn ang="0">
                    <a:pos x="95" y="43"/>
                  </a:cxn>
                  <a:cxn ang="0">
                    <a:pos x="114" y="43"/>
                  </a:cxn>
                  <a:cxn ang="0">
                    <a:pos x="84" y="5"/>
                  </a:cxn>
                  <a:cxn ang="0">
                    <a:pos x="34" y="53"/>
                  </a:cxn>
                  <a:cxn ang="0">
                    <a:pos x="39" y="46"/>
                  </a:cxn>
                </a:cxnLst>
                <a:rect l="0" t="0" r="r" b="b"/>
                <a:pathLst>
                  <a:path w="114" h="62">
                    <a:moveTo>
                      <a:pt x="15" y="0"/>
                    </a:moveTo>
                    <a:cubicBezTo>
                      <a:pt x="34" y="6"/>
                      <a:pt x="34" y="6"/>
                      <a:pt x="34" y="6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4"/>
                      <a:pt x="28" y="44"/>
                      <a:pt x="28" y="44"/>
                    </a:cubicBezTo>
                    <a:cubicBezTo>
                      <a:pt x="28" y="44"/>
                      <a:pt x="32" y="44"/>
                      <a:pt x="32" y="46"/>
                    </a:cubicBezTo>
                    <a:cubicBezTo>
                      <a:pt x="32" y="46"/>
                      <a:pt x="32" y="47"/>
                      <a:pt x="32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1" y="50"/>
                      <a:pt x="31" y="52"/>
                      <a:pt x="31" y="52"/>
                    </a:cubicBezTo>
                    <a:cubicBezTo>
                      <a:pt x="31" y="52"/>
                      <a:pt x="28" y="51"/>
                      <a:pt x="28" y="50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  <a:moveTo>
                      <a:pt x="84" y="5"/>
                    </a:moveTo>
                    <a:cubicBezTo>
                      <a:pt x="86" y="13"/>
                      <a:pt x="86" y="13"/>
                      <a:pt x="86" y="13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4"/>
                      <a:pt x="44" y="24"/>
                    </a:cubicBezTo>
                    <a:cubicBezTo>
                      <a:pt x="47" y="24"/>
                      <a:pt x="51" y="20"/>
                      <a:pt x="51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5" y="34"/>
                      <a:pt x="84" y="39"/>
                      <a:pt x="82" y="40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78" y="42"/>
                      <a:pt x="78" y="43"/>
                      <a:pt x="77" y="43"/>
                    </a:cubicBezTo>
                    <a:cubicBezTo>
                      <a:pt x="77" y="44"/>
                      <a:pt x="77" y="44"/>
                      <a:pt x="77" y="45"/>
                    </a:cubicBezTo>
                    <a:cubicBezTo>
                      <a:pt x="76" y="45"/>
                      <a:pt x="76" y="46"/>
                      <a:pt x="75" y="46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72" y="48"/>
                      <a:pt x="72" y="48"/>
                      <a:pt x="72" y="48"/>
                    </a:cubicBezTo>
                    <a:cubicBezTo>
                      <a:pt x="72" y="49"/>
                      <a:pt x="71" y="52"/>
                      <a:pt x="70" y="52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2" y="48"/>
                      <a:pt x="52" y="48"/>
                      <a:pt x="52" y="4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65" y="55"/>
                      <a:pt x="64" y="58"/>
                      <a:pt x="63" y="58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4" y="53"/>
                      <a:pt x="54" y="52"/>
                      <a:pt x="54" y="52"/>
                    </a:cubicBezTo>
                    <a:cubicBezTo>
                      <a:pt x="54" y="50"/>
                      <a:pt x="49" y="49"/>
                      <a:pt x="49" y="49"/>
                    </a:cubicBezTo>
                    <a:cubicBezTo>
                      <a:pt x="49" y="49"/>
                      <a:pt x="49" y="50"/>
                      <a:pt x="49" y="52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47" y="50"/>
                      <a:pt x="47" y="48"/>
                      <a:pt x="47" y="47"/>
                    </a:cubicBezTo>
                    <a:cubicBezTo>
                      <a:pt x="47" y="45"/>
                      <a:pt x="40" y="44"/>
                      <a:pt x="40" y="44"/>
                    </a:cubicBezTo>
                    <a:cubicBezTo>
                      <a:pt x="40" y="44"/>
                      <a:pt x="39" y="54"/>
                      <a:pt x="40" y="56"/>
                    </a:cubicBezTo>
                    <a:cubicBezTo>
                      <a:pt x="41" y="59"/>
                      <a:pt x="45" y="59"/>
                      <a:pt x="45" y="59"/>
                    </a:cubicBezTo>
                    <a:cubicBezTo>
                      <a:pt x="45" y="59"/>
                      <a:pt x="45" y="57"/>
                      <a:pt x="46" y="55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57"/>
                      <a:pt x="48" y="58"/>
                      <a:pt x="49" y="58"/>
                    </a:cubicBezTo>
                    <a:cubicBezTo>
                      <a:pt x="50" y="60"/>
                      <a:pt x="52" y="61"/>
                      <a:pt x="52" y="61"/>
                    </a:cubicBezTo>
                    <a:cubicBezTo>
                      <a:pt x="52" y="61"/>
                      <a:pt x="53" y="59"/>
                      <a:pt x="53" y="58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3" y="62"/>
                      <a:pt x="63" y="62"/>
                      <a:pt x="63" y="62"/>
                    </a:cubicBezTo>
                    <a:cubicBezTo>
                      <a:pt x="66" y="62"/>
                      <a:pt x="68" y="59"/>
                      <a:pt x="68" y="56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70" y="56"/>
                      <a:pt x="70" y="56"/>
                      <a:pt x="70" y="56"/>
                    </a:cubicBezTo>
                    <a:cubicBezTo>
                      <a:pt x="72" y="56"/>
                      <a:pt x="73" y="55"/>
                      <a:pt x="74" y="53"/>
                    </a:cubicBezTo>
                    <a:cubicBezTo>
                      <a:pt x="75" y="52"/>
                      <a:pt x="75" y="51"/>
                      <a:pt x="75" y="50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7" y="49"/>
                      <a:pt x="79" y="48"/>
                      <a:pt x="80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114" y="43"/>
                      <a:pt x="114" y="43"/>
                      <a:pt x="114" y="43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84" y="5"/>
                      <a:pt x="84" y="5"/>
                      <a:pt x="84" y="5"/>
                    </a:cubicBezTo>
                    <a:close/>
                    <a:moveTo>
                      <a:pt x="34" y="44"/>
                    </a:moveTo>
                    <a:cubicBezTo>
                      <a:pt x="34" y="44"/>
                      <a:pt x="33" y="51"/>
                      <a:pt x="34" y="53"/>
                    </a:cubicBezTo>
                    <a:cubicBezTo>
                      <a:pt x="35" y="54"/>
                      <a:pt x="37" y="55"/>
                      <a:pt x="37" y="55"/>
                    </a:cubicBezTo>
                    <a:cubicBezTo>
                      <a:pt x="37" y="55"/>
                      <a:pt x="39" y="48"/>
                      <a:pt x="39" y="46"/>
                    </a:cubicBezTo>
                    <a:cubicBezTo>
                      <a:pt x="38" y="45"/>
                      <a:pt x="34" y="44"/>
                      <a:pt x="34" y="4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46363" y="890578"/>
            <a:ext cx="80525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sz="1600" i="0" u="none" strike="noStrike" cap="none" normalizeH="0" baseline="0" dirty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kumimoji="0" lang="hu-HU" altLang="hu-HU" sz="1600" i="0" u="none" strike="noStrike" cap="none" normalizeH="0" baseline="0" dirty="0" bmk="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z érdemi vagy jelentős növekedést mutató szegmensek a </a:t>
            </a:r>
            <a:r>
              <a:rPr kumimoji="0" lang="hu-HU" altLang="hu-HU" sz="1600" b="1" i="0" u="none" strike="noStrike" cap="none" normalizeH="0" baseline="0" dirty="0" bmk="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digitális </a:t>
            </a:r>
            <a:r>
              <a:rPr kumimoji="0" lang="hu-HU" altLang="hu-HU" sz="1600" b="1" i="0" u="none" strike="noStrike" cap="none" normalizeH="0" baseline="0" dirty="0" err="1" bmk="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nomaditás</a:t>
            </a:r>
            <a:r>
              <a:rPr kumimoji="0" lang="hu-HU" altLang="hu-HU" sz="1600" b="1" i="0" u="none" strike="noStrike" cap="none" normalizeH="0" baseline="0" dirty="0" bmk="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hu-HU" altLang="hu-HU" sz="1600" i="0" u="none" strike="noStrike" cap="none" normalizeH="0" baseline="0" dirty="0" bmk="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területén</a:t>
            </a:r>
            <a:endParaRPr kumimoji="0" lang="hu-HU" altLang="hu-HU" sz="160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346363" y="5711508"/>
            <a:ext cx="114760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u-HU" sz="1600" dirty="0"/>
              <a:t>A megkérdezett nem IKT vállalkozások körében a </a:t>
            </a:r>
            <a:r>
              <a:rPr lang="hu-HU" sz="1600" dirty="0" err="1"/>
              <a:t>pandémia</a:t>
            </a:r>
            <a:r>
              <a:rPr lang="hu-HU" sz="1600" dirty="0"/>
              <a:t> idején (alacsony bázisról ugyan, de) 25%-</a:t>
            </a:r>
            <a:r>
              <a:rPr lang="hu-HU" sz="1600" dirty="0" err="1"/>
              <a:t>kal</a:t>
            </a:r>
            <a:r>
              <a:rPr lang="hu-HU" sz="1600" dirty="0"/>
              <a:t>, 11,1%-</a:t>
            </a:r>
            <a:r>
              <a:rPr lang="hu-HU" sz="1600" dirty="0" err="1"/>
              <a:t>ra</a:t>
            </a:r>
            <a:r>
              <a:rPr lang="hu-HU" sz="1600" dirty="0"/>
              <a:t> </a:t>
            </a:r>
            <a:r>
              <a:rPr lang="hu-HU" sz="1600" b="1" dirty="0"/>
              <a:t>nőtt a munkavállalókat digitális </a:t>
            </a:r>
            <a:r>
              <a:rPr lang="hu-HU" sz="1600" b="1" dirty="0" err="1"/>
              <a:t>nomaditás</a:t>
            </a:r>
            <a:r>
              <a:rPr lang="hu-HU" sz="1600" dirty="0"/>
              <a:t> </a:t>
            </a:r>
            <a:r>
              <a:rPr lang="hu-HU" sz="1600" b="1" dirty="0"/>
              <a:t>formájában is foglalkoztató </a:t>
            </a:r>
            <a:r>
              <a:rPr lang="hu-HU" sz="1600" dirty="0"/>
              <a:t>vállalkozások aránya, és ezt többségük a járványt követően is tervezi fenntartani.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99369"/>
              </p:ext>
            </p:extLst>
          </p:nvPr>
        </p:nvGraphicFramePr>
        <p:xfrm>
          <a:off x="2495551" y="1550612"/>
          <a:ext cx="8880765" cy="372311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76153">
                  <a:extLst>
                    <a:ext uri="{9D8B030D-6E8A-4147-A177-3AD203B41FA5}">
                      <a16:colId xmlns:a16="http://schemas.microsoft.com/office/drawing/2014/main" val="2577813885"/>
                    </a:ext>
                  </a:extLst>
                </a:gridCol>
                <a:gridCol w="1776153">
                  <a:extLst>
                    <a:ext uri="{9D8B030D-6E8A-4147-A177-3AD203B41FA5}">
                      <a16:colId xmlns:a16="http://schemas.microsoft.com/office/drawing/2014/main" val="671661809"/>
                    </a:ext>
                  </a:extLst>
                </a:gridCol>
                <a:gridCol w="1776153">
                  <a:extLst>
                    <a:ext uri="{9D8B030D-6E8A-4147-A177-3AD203B41FA5}">
                      <a16:colId xmlns:a16="http://schemas.microsoft.com/office/drawing/2014/main" val="569521168"/>
                    </a:ext>
                  </a:extLst>
                </a:gridCol>
                <a:gridCol w="1776153">
                  <a:extLst>
                    <a:ext uri="{9D8B030D-6E8A-4147-A177-3AD203B41FA5}">
                      <a16:colId xmlns:a16="http://schemas.microsoft.com/office/drawing/2014/main" val="2772109107"/>
                    </a:ext>
                  </a:extLst>
                </a:gridCol>
                <a:gridCol w="1776153">
                  <a:extLst>
                    <a:ext uri="{9D8B030D-6E8A-4147-A177-3AD203B41FA5}">
                      <a16:colId xmlns:a16="http://schemas.microsoft.com/office/drawing/2014/main" val="1311813755"/>
                    </a:ext>
                  </a:extLst>
                </a:gridCol>
              </a:tblGrid>
              <a:tr h="156385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Digitális nomádok foglakoztatása…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Igen, de csak IT munkakörben egy-két embert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Igen, az IT területen jellemző ez a forma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Igen, minden erre alkalmas munkakörben előfordul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Növekedés a </a:t>
                      </a:r>
                      <a: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COVID-19 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hatására </a:t>
                      </a:r>
                      <a: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a járvány előtti időszak arányában)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19252"/>
                  </a:ext>
                </a:extLst>
              </a:tr>
              <a:tr h="75958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a járványhelyzetet megelőzően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3,1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0,7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7375261"/>
                  </a:ext>
                </a:extLst>
              </a:tr>
              <a:tr h="3574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a járványhelyzet alatt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4,2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5,9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126%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592357"/>
                  </a:ext>
                </a:extLst>
              </a:tr>
              <a:tr h="75958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a járványhelyzetet követően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3,7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5,4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116%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8958324"/>
                  </a:ext>
                </a:extLst>
              </a:tr>
            </a:tbl>
          </a:graphicData>
        </a:graphic>
      </p:graphicFrame>
      <p:sp>
        <p:nvSpPr>
          <p:cNvPr id="15" name="Dia számának helye 3"/>
          <p:cNvSpPr txBox="1">
            <a:spLocks/>
          </p:cNvSpPr>
          <p:nvPr/>
        </p:nvSpPr>
        <p:spPr>
          <a:xfrm>
            <a:off x="11940000" y="5818730"/>
            <a:ext cx="252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0B5D20-90C6-47BB-A188-49E443ACD015}" type="slidenum">
              <a:rPr lang="hu-HU" b="1" smtClean="0"/>
              <a:pPr/>
              <a:t>27</a:t>
            </a:fld>
            <a:r>
              <a:rPr lang="hu-HU" b="1" dirty="0" smtClean="0"/>
              <a:t>. oldal</a:t>
            </a:r>
            <a:endParaRPr lang="hu-HU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1940000" y="5562611"/>
            <a:ext cx="252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2941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6363" y="294278"/>
            <a:ext cx="8880763" cy="704790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Következtetések - </a:t>
            </a:r>
            <a:r>
              <a:rPr lang="hu-HU" dirty="0"/>
              <a:t>IKT </a:t>
            </a:r>
            <a:r>
              <a:rPr lang="hu-HU" dirty="0">
                <a:solidFill>
                  <a:schemeClr val="tx1"/>
                </a:solidFill>
              </a:rPr>
              <a:t>vállalkozások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94826" y="4296605"/>
            <a:ext cx="9827573" cy="13419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hu-HU" sz="1800" dirty="0"/>
          </a:p>
          <a:p>
            <a:pPr>
              <a:buFont typeface="Arial" panose="020B0604020202020204" pitchFamily="34" charset="0"/>
              <a:buChar char="•"/>
            </a:pPr>
            <a:endParaRPr lang="hu-HU" sz="1800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46362" y="800129"/>
            <a:ext cx="88807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600" dirty="0" bmk="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kumimoji="0" lang="hu-HU" altLang="hu-HU" sz="1600" i="0" u="none" strike="noStrike" cap="none" normalizeH="0" baseline="0" dirty="0" bmk="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z érdemi vagy jelentős növekedést mutató </a:t>
            </a:r>
            <a:r>
              <a:rPr lang="hu-HU" altLang="hu-HU" sz="1600" dirty="0" bmk="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szegmensek </a:t>
            </a:r>
            <a:r>
              <a:rPr lang="hu-HU" altLang="hu-HU" sz="1600" b="1" dirty="0" bmk="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digitális eszközök, megoldások, szolgáltatások </a:t>
            </a:r>
            <a:r>
              <a:rPr lang="hu-HU" altLang="hu-HU" sz="1600" dirty="0" bmk="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területén</a:t>
            </a:r>
            <a:endParaRPr kumimoji="0" lang="hu-HU" altLang="hu-HU" sz="160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346362" y="5476733"/>
            <a:ext cx="114760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u-HU" sz="1600" dirty="0"/>
              <a:t>Az IKT-szektor cégei körében sem történtek drámai változások a </a:t>
            </a:r>
            <a:r>
              <a:rPr lang="hu-HU" sz="1600" b="1" dirty="0"/>
              <a:t>digitális technológiák</a:t>
            </a:r>
            <a:r>
              <a:rPr lang="hu-HU" sz="1600" dirty="0"/>
              <a:t> járványhelyzet idején történő használatát illetően, bár e vállalati körben a használati arányok eleve jóval a nem-IKT cégek mutatói felett vannak. Kivételt képez ez alól az </a:t>
            </a:r>
            <a:r>
              <a:rPr lang="hu-HU" sz="1600" b="1" dirty="0"/>
              <a:t>Ipar 4.0 megoldások, illetve az elektronikus hitelesítésre alkalmas szoftverek alkalmazása, amiben érdemi, továbbá a kollaborációs vagy video-konferencia platformok használata, amiben szignifikáns növekedés történt a COVID idején</a:t>
            </a:r>
            <a:r>
              <a:rPr lang="hu-HU" sz="1600" dirty="0"/>
              <a:t>.</a:t>
            </a:r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630527" y="2661404"/>
            <a:ext cx="1463189" cy="1458517"/>
            <a:chOff x="280944" y="3282816"/>
            <a:chExt cx="1463189" cy="1458517"/>
          </a:xfrm>
        </p:grpSpPr>
        <p:sp>
          <p:nvSpPr>
            <p:cNvPr id="16" name="Ellipszis 15"/>
            <p:cNvSpPr/>
            <p:nvPr/>
          </p:nvSpPr>
          <p:spPr>
            <a:xfrm>
              <a:off x="280944" y="3282816"/>
              <a:ext cx="1463189" cy="1458517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6223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7" name="Group 169"/>
            <p:cNvGrpSpPr>
              <a:grpSpLocks noChangeAspect="1"/>
            </p:cNvGrpSpPr>
            <p:nvPr/>
          </p:nvGrpSpPr>
          <p:grpSpPr bwMode="auto">
            <a:xfrm>
              <a:off x="586005" y="3781244"/>
              <a:ext cx="853065" cy="461659"/>
              <a:chOff x="4691" y="2102"/>
              <a:chExt cx="340" cy="184"/>
            </a:xfrm>
          </p:grpSpPr>
          <p:sp>
            <p:nvSpPr>
              <p:cNvPr id="18" name="AutoShape 168"/>
              <p:cNvSpPr>
                <a:spLocks noChangeAspect="1" noChangeArrowheads="1" noTextEdit="1"/>
              </p:cNvSpPr>
              <p:nvPr/>
            </p:nvSpPr>
            <p:spPr bwMode="auto">
              <a:xfrm>
                <a:off x="4691" y="2102"/>
                <a:ext cx="3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9" name="Freeform 170"/>
              <p:cNvSpPr>
                <a:spLocks/>
              </p:cNvSpPr>
              <p:nvPr/>
            </p:nvSpPr>
            <p:spPr bwMode="auto">
              <a:xfrm>
                <a:off x="4689" y="2114"/>
                <a:ext cx="202" cy="172"/>
              </a:xfrm>
              <a:custGeom>
                <a:avLst/>
                <a:gdLst>
                  <a:gd name="T0" fmla="*/ 82 w 84"/>
                  <a:gd name="T1" fmla="*/ 65 h 70"/>
                  <a:gd name="T2" fmla="*/ 84 w 84"/>
                  <a:gd name="T3" fmla="*/ 70 h 70"/>
                  <a:gd name="T4" fmla="*/ 21 w 84"/>
                  <a:gd name="T5" fmla="*/ 70 h 70"/>
                  <a:gd name="T6" fmla="*/ 0 w 84"/>
                  <a:gd name="T7" fmla="*/ 49 h 70"/>
                  <a:gd name="T8" fmla="*/ 18 w 84"/>
                  <a:gd name="T9" fmla="*/ 28 h 70"/>
                  <a:gd name="T10" fmla="*/ 18 w 84"/>
                  <a:gd name="T11" fmla="*/ 28 h 70"/>
                  <a:gd name="T12" fmla="*/ 32 w 84"/>
                  <a:gd name="T13" fmla="*/ 14 h 70"/>
                  <a:gd name="T14" fmla="*/ 38 w 84"/>
                  <a:gd name="T15" fmla="*/ 15 h 70"/>
                  <a:gd name="T16" fmla="*/ 63 w 84"/>
                  <a:gd name="T17" fmla="*/ 0 h 70"/>
                  <a:gd name="T18" fmla="*/ 83 w 84"/>
                  <a:gd name="T19" fmla="*/ 8 h 70"/>
                  <a:gd name="T20" fmla="*/ 68 w 84"/>
                  <a:gd name="T21" fmla="*/ 24 h 70"/>
                  <a:gd name="T22" fmla="*/ 65 w 84"/>
                  <a:gd name="T23" fmla="*/ 29 h 70"/>
                  <a:gd name="T24" fmla="*/ 73 w 84"/>
                  <a:gd name="T25" fmla="*/ 37 h 70"/>
                  <a:gd name="T26" fmla="*/ 82 w 84"/>
                  <a:gd name="T27" fmla="*/ 37 h 70"/>
                  <a:gd name="T28" fmla="*/ 82 w 84"/>
                  <a:gd name="T29" fmla="*/ 6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70">
                    <a:moveTo>
                      <a:pt x="82" y="65"/>
                    </a:moveTo>
                    <a:cubicBezTo>
                      <a:pt x="82" y="67"/>
                      <a:pt x="83" y="69"/>
                      <a:pt x="84" y="70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10" y="70"/>
                      <a:pt x="0" y="60"/>
                      <a:pt x="0" y="49"/>
                    </a:cubicBezTo>
                    <a:cubicBezTo>
                      <a:pt x="0" y="38"/>
                      <a:pt x="8" y="30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0"/>
                      <a:pt x="24" y="14"/>
                      <a:pt x="32" y="14"/>
                    </a:cubicBezTo>
                    <a:cubicBezTo>
                      <a:pt x="34" y="14"/>
                      <a:pt x="36" y="14"/>
                      <a:pt x="38" y="15"/>
                    </a:cubicBezTo>
                    <a:cubicBezTo>
                      <a:pt x="43" y="6"/>
                      <a:pt x="52" y="0"/>
                      <a:pt x="63" y="0"/>
                    </a:cubicBezTo>
                    <a:cubicBezTo>
                      <a:pt x="71" y="0"/>
                      <a:pt x="78" y="3"/>
                      <a:pt x="83" y="8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6" y="25"/>
                      <a:pt x="65" y="27"/>
                      <a:pt x="65" y="29"/>
                    </a:cubicBezTo>
                    <a:cubicBezTo>
                      <a:pt x="65" y="33"/>
                      <a:pt x="69" y="37"/>
                      <a:pt x="73" y="37"/>
                    </a:cubicBezTo>
                    <a:cubicBezTo>
                      <a:pt x="82" y="37"/>
                      <a:pt x="82" y="37"/>
                      <a:pt x="82" y="37"/>
                    </a:cubicBezTo>
                    <a:lnTo>
                      <a:pt x="82" y="6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0" name="Freeform 171"/>
              <p:cNvSpPr>
                <a:spLocks/>
              </p:cNvSpPr>
              <p:nvPr/>
            </p:nvSpPr>
            <p:spPr bwMode="auto">
              <a:xfrm>
                <a:off x="4872" y="2102"/>
                <a:ext cx="157" cy="179"/>
              </a:xfrm>
              <a:custGeom>
                <a:avLst/>
                <a:gdLst>
                  <a:gd name="T0" fmla="*/ 33 w 65"/>
                  <a:gd name="T1" fmla="*/ 0 h 73"/>
                  <a:gd name="T2" fmla="*/ 29 w 65"/>
                  <a:gd name="T3" fmla="*/ 1 h 73"/>
                  <a:gd name="T4" fmla="*/ 2 w 65"/>
                  <a:gd name="T5" fmla="*/ 28 h 73"/>
                  <a:gd name="T6" fmla="*/ 0 w 65"/>
                  <a:gd name="T7" fmla="*/ 32 h 73"/>
                  <a:gd name="T8" fmla="*/ 5 w 65"/>
                  <a:gd name="T9" fmla="*/ 38 h 73"/>
                  <a:gd name="T10" fmla="*/ 16 w 65"/>
                  <a:gd name="T11" fmla="*/ 38 h 73"/>
                  <a:gd name="T12" fmla="*/ 16 w 65"/>
                  <a:gd name="T13" fmla="*/ 68 h 73"/>
                  <a:gd name="T14" fmla="*/ 22 w 65"/>
                  <a:gd name="T15" fmla="*/ 73 h 73"/>
                  <a:gd name="T16" fmla="*/ 43 w 65"/>
                  <a:gd name="T17" fmla="*/ 73 h 73"/>
                  <a:gd name="T18" fmla="*/ 49 w 65"/>
                  <a:gd name="T19" fmla="*/ 68 h 73"/>
                  <a:gd name="T20" fmla="*/ 49 w 65"/>
                  <a:gd name="T21" fmla="*/ 38 h 73"/>
                  <a:gd name="T22" fmla="*/ 60 w 65"/>
                  <a:gd name="T23" fmla="*/ 38 h 73"/>
                  <a:gd name="T24" fmla="*/ 65 w 65"/>
                  <a:gd name="T25" fmla="*/ 32 h 73"/>
                  <a:gd name="T26" fmla="*/ 63 w 65"/>
                  <a:gd name="T27" fmla="*/ 28 h 73"/>
                  <a:gd name="T28" fmla="*/ 36 w 65"/>
                  <a:gd name="T29" fmla="*/ 1 h 73"/>
                  <a:gd name="T30" fmla="*/ 33 w 65"/>
                  <a:gd name="T3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" h="73">
                    <a:moveTo>
                      <a:pt x="33" y="0"/>
                    </a:moveTo>
                    <a:cubicBezTo>
                      <a:pt x="31" y="0"/>
                      <a:pt x="30" y="0"/>
                      <a:pt x="29" y="1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9"/>
                      <a:pt x="0" y="31"/>
                      <a:pt x="0" y="32"/>
                    </a:cubicBezTo>
                    <a:cubicBezTo>
                      <a:pt x="0" y="35"/>
                      <a:pt x="3" y="38"/>
                      <a:pt x="5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6" y="71"/>
                      <a:pt x="19" y="73"/>
                      <a:pt x="22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6" y="73"/>
                      <a:pt x="49" y="71"/>
                      <a:pt x="49" y="6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60" y="38"/>
                      <a:pt x="60" y="38"/>
                      <a:pt x="60" y="38"/>
                    </a:cubicBezTo>
                    <a:cubicBezTo>
                      <a:pt x="63" y="38"/>
                      <a:pt x="65" y="35"/>
                      <a:pt x="65" y="32"/>
                    </a:cubicBezTo>
                    <a:cubicBezTo>
                      <a:pt x="65" y="31"/>
                      <a:pt x="64" y="29"/>
                      <a:pt x="63" y="28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0"/>
                      <a:pt x="34" y="0"/>
                      <a:pt x="3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859751"/>
              </p:ext>
            </p:extLst>
          </p:nvPr>
        </p:nvGraphicFramePr>
        <p:xfrm>
          <a:off x="2683155" y="1524070"/>
          <a:ext cx="8699220" cy="373918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74805">
                  <a:extLst>
                    <a:ext uri="{9D8B030D-6E8A-4147-A177-3AD203B41FA5}">
                      <a16:colId xmlns:a16="http://schemas.microsoft.com/office/drawing/2014/main" val="3104636109"/>
                    </a:ext>
                  </a:extLst>
                </a:gridCol>
                <a:gridCol w="2174805">
                  <a:extLst>
                    <a:ext uri="{9D8B030D-6E8A-4147-A177-3AD203B41FA5}">
                      <a16:colId xmlns:a16="http://schemas.microsoft.com/office/drawing/2014/main" val="1190206300"/>
                    </a:ext>
                  </a:extLst>
                </a:gridCol>
                <a:gridCol w="2174805">
                  <a:extLst>
                    <a:ext uri="{9D8B030D-6E8A-4147-A177-3AD203B41FA5}">
                      <a16:colId xmlns:a16="http://schemas.microsoft.com/office/drawing/2014/main" val="493777997"/>
                    </a:ext>
                  </a:extLst>
                </a:gridCol>
                <a:gridCol w="2174805">
                  <a:extLst>
                    <a:ext uri="{9D8B030D-6E8A-4147-A177-3AD203B41FA5}">
                      <a16:colId xmlns:a16="http://schemas.microsoft.com/office/drawing/2014/main" val="3295178779"/>
                    </a:ext>
                  </a:extLst>
                </a:gridCol>
              </a:tblGrid>
              <a:tr h="85882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Az alábbiak közül milyen eszközökkel rendelkezik az Önök </a:t>
                      </a:r>
                      <a: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vállalkozása?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Igen, a COVID-19 </a:t>
                      </a:r>
                      <a: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járvány 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előtt is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Igen, a COVID-19 </a:t>
                      </a:r>
                      <a: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járvány 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idején kezdték el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Növekedés a COVID-19 előtti állapothoz képest </a:t>
                      </a:r>
                      <a: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a bázis %-</a:t>
                      </a:r>
                      <a:r>
                        <a:rPr lang="hu-HU" sz="1400" b="1" dirty="0" err="1">
                          <a:solidFill>
                            <a:schemeClr val="tx1"/>
                          </a:solidFill>
                          <a:effectLst/>
                        </a:rPr>
                        <a:t>ában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826306"/>
                  </a:ext>
                </a:extLst>
              </a:tr>
              <a:tr h="56153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Ipar 4.0 megoldások </a:t>
                      </a:r>
                      <a: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pl. robotok, szenzorok)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10,4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0,8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107,7%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2384490"/>
                  </a:ext>
                </a:extLst>
              </a:tr>
              <a:tr h="145338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kollaborációs vagy video-konferencia platform (MS365, </a:t>
                      </a:r>
                      <a:r>
                        <a:rPr lang="hu-HU" sz="1400" b="1" dirty="0" err="1">
                          <a:solidFill>
                            <a:schemeClr val="tx1"/>
                          </a:solidFill>
                          <a:effectLst/>
                        </a:rPr>
                        <a:t>Slack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u-HU" sz="1400" b="1" dirty="0" err="1">
                          <a:solidFill>
                            <a:schemeClr val="tx1"/>
                          </a:solidFill>
                          <a:effectLst/>
                        </a:rPr>
                        <a:t>Trello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u-HU" sz="1400" b="1" dirty="0" err="1">
                          <a:solidFill>
                            <a:schemeClr val="tx1"/>
                          </a:solidFill>
                          <a:effectLst/>
                        </a:rPr>
                        <a:t>Teams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, Zoom, Skype </a:t>
                      </a:r>
                      <a:r>
                        <a:rPr lang="hu-HU" sz="1400" b="1" dirty="0" err="1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 Business, stb.)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61,2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8,8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114,4%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532552"/>
                  </a:ext>
                </a:extLst>
              </a:tr>
              <a:tr h="56153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elektronikus hitelesítésre alkalmas szoftver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35,2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3,2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109,1%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9793016"/>
                  </a:ext>
                </a:extLst>
              </a:tr>
            </a:tbl>
          </a:graphicData>
        </a:graphic>
      </p:graphicFrame>
      <p:sp>
        <p:nvSpPr>
          <p:cNvPr id="21" name="Dia számának helye 3"/>
          <p:cNvSpPr txBox="1">
            <a:spLocks/>
          </p:cNvSpPr>
          <p:nvPr/>
        </p:nvSpPr>
        <p:spPr>
          <a:xfrm>
            <a:off x="11940000" y="5818730"/>
            <a:ext cx="252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0B5D20-90C6-47BB-A188-49E443ACD015}" type="slidenum">
              <a:rPr lang="hu-HU" b="1" smtClean="0"/>
              <a:pPr/>
              <a:t>28</a:t>
            </a:fld>
            <a:r>
              <a:rPr lang="hu-HU" b="1" dirty="0" smtClean="0"/>
              <a:t>. oldal</a:t>
            </a:r>
            <a:endParaRPr lang="hu-HU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11940000" y="5562611"/>
            <a:ext cx="252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1641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6363" y="294278"/>
            <a:ext cx="8880763" cy="704790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Következtetések - </a:t>
            </a:r>
            <a:r>
              <a:rPr lang="hu-HU" dirty="0"/>
              <a:t>IKT </a:t>
            </a:r>
            <a:r>
              <a:rPr lang="hu-HU" dirty="0">
                <a:solidFill>
                  <a:schemeClr val="tx1"/>
                </a:solidFill>
              </a:rPr>
              <a:t>vállalkozások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94826" y="4296605"/>
            <a:ext cx="9827573" cy="13419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hu-HU" sz="1800" dirty="0"/>
          </a:p>
          <a:p>
            <a:pPr>
              <a:buFont typeface="Arial" panose="020B0604020202020204" pitchFamily="34" charset="0"/>
              <a:buChar char="•"/>
            </a:pPr>
            <a:endParaRPr lang="hu-HU" sz="1800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46363" y="909729"/>
            <a:ext cx="80525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sz="1600" i="0" u="none" strike="noStrike" cap="none" normalizeH="0" baseline="0" dirty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kumimoji="0" lang="hu-HU" altLang="hu-HU" sz="1600" i="0" u="none" strike="noStrike" cap="none" normalizeH="0" baseline="0" dirty="0" bmk="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z érdemi vagy jelentős növekedést mutató szegmensek az </a:t>
            </a:r>
            <a:r>
              <a:rPr kumimoji="0" lang="hu-HU" altLang="hu-HU" sz="1600" b="1" i="0" u="none" strike="noStrike" cap="none" normalizeH="0" baseline="0" dirty="0" bmk="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online kereskedelem </a:t>
            </a:r>
            <a:r>
              <a:rPr kumimoji="0" lang="hu-HU" altLang="hu-HU" sz="1600" i="0" u="none" strike="noStrike" cap="none" normalizeH="0" baseline="0" dirty="0" bmk="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területén</a:t>
            </a:r>
            <a:endParaRPr kumimoji="0" lang="hu-HU" altLang="hu-HU" sz="160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346363" y="5774640"/>
            <a:ext cx="114704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u-HU" sz="1600" dirty="0"/>
              <a:t>A járványhelyzet okozta lezárások ellenére az IKT cégek </a:t>
            </a:r>
            <a:r>
              <a:rPr lang="hu-HU" sz="1600" b="1" dirty="0"/>
              <a:t>online kereskedelmi tevékenysége</a:t>
            </a:r>
            <a:r>
              <a:rPr lang="hu-HU" sz="1600" dirty="0"/>
              <a:t> terén </a:t>
            </a:r>
            <a:r>
              <a:rPr lang="hu-HU" sz="1600" b="1" dirty="0"/>
              <a:t>nem mutatható ki kiugró növekedés</a:t>
            </a:r>
            <a:r>
              <a:rPr lang="hu-HU" sz="1600" dirty="0"/>
              <a:t>, ugyanakkor a különböző értékesítési platformok használatában erős növekedés mutatható ki.</a:t>
            </a:r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630527" y="2661404"/>
            <a:ext cx="1463189" cy="1458517"/>
            <a:chOff x="280944" y="3282816"/>
            <a:chExt cx="1463189" cy="1458517"/>
          </a:xfrm>
        </p:grpSpPr>
        <p:sp>
          <p:nvSpPr>
            <p:cNvPr id="16" name="Ellipszis 15"/>
            <p:cNvSpPr/>
            <p:nvPr/>
          </p:nvSpPr>
          <p:spPr>
            <a:xfrm>
              <a:off x="280944" y="3282816"/>
              <a:ext cx="1463189" cy="1458517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6223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7" name="Group 169"/>
            <p:cNvGrpSpPr>
              <a:grpSpLocks noChangeAspect="1"/>
            </p:cNvGrpSpPr>
            <p:nvPr/>
          </p:nvGrpSpPr>
          <p:grpSpPr bwMode="auto">
            <a:xfrm>
              <a:off x="586005" y="3781244"/>
              <a:ext cx="853065" cy="461659"/>
              <a:chOff x="4691" y="2102"/>
              <a:chExt cx="340" cy="184"/>
            </a:xfrm>
          </p:grpSpPr>
          <p:sp>
            <p:nvSpPr>
              <p:cNvPr id="18" name="AutoShape 168"/>
              <p:cNvSpPr>
                <a:spLocks noChangeAspect="1" noChangeArrowheads="1" noTextEdit="1"/>
              </p:cNvSpPr>
              <p:nvPr/>
            </p:nvSpPr>
            <p:spPr bwMode="auto">
              <a:xfrm>
                <a:off x="4691" y="2102"/>
                <a:ext cx="3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9" name="Freeform 170"/>
              <p:cNvSpPr>
                <a:spLocks/>
              </p:cNvSpPr>
              <p:nvPr/>
            </p:nvSpPr>
            <p:spPr bwMode="auto">
              <a:xfrm>
                <a:off x="4689" y="2114"/>
                <a:ext cx="202" cy="172"/>
              </a:xfrm>
              <a:custGeom>
                <a:avLst/>
                <a:gdLst>
                  <a:gd name="T0" fmla="*/ 82 w 84"/>
                  <a:gd name="T1" fmla="*/ 65 h 70"/>
                  <a:gd name="T2" fmla="*/ 84 w 84"/>
                  <a:gd name="T3" fmla="*/ 70 h 70"/>
                  <a:gd name="T4" fmla="*/ 21 w 84"/>
                  <a:gd name="T5" fmla="*/ 70 h 70"/>
                  <a:gd name="T6" fmla="*/ 0 w 84"/>
                  <a:gd name="T7" fmla="*/ 49 h 70"/>
                  <a:gd name="T8" fmla="*/ 18 w 84"/>
                  <a:gd name="T9" fmla="*/ 28 h 70"/>
                  <a:gd name="T10" fmla="*/ 18 w 84"/>
                  <a:gd name="T11" fmla="*/ 28 h 70"/>
                  <a:gd name="T12" fmla="*/ 32 w 84"/>
                  <a:gd name="T13" fmla="*/ 14 h 70"/>
                  <a:gd name="T14" fmla="*/ 38 w 84"/>
                  <a:gd name="T15" fmla="*/ 15 h 70"/>
                  <a:gd name="T16" fmla="*/ 63 w 84"/>
                  <a:gd name="T17" fmla="*/ 0 h 70"/>
                  <a:gd name="T18" fmla="*/ 83 w 84"/>
                  <a:gd name="T19" fmla="*/ 8 h 70"/>
                  <a:gd name="T20" fmla="*/ 68 w 84"/>
                  <a:gd name="T21" fmla="*/ 24 h 70"/>
                  <a:gd name="T22" fmla="*/ 65 w 84"/>
                  <a:gd name="T23" fmla="*/ 29 h 70"/>
                  <a:gd name="T24" fmla="*/ 73 w 84"/>
                  <a:gd name="T25" fmla="*/ 37 h 70"/>
                  <a:gd name="T26" fmla="*/ 82 w 84"/>
                  <a:gd name="T27" fmla="*/ 37 h 70"/>
                  <a:gd name="T28" fmla="*/ 82 w 84"/>
                  <a:gd name="T29" fmla="*/ 6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70">
                    <a:moveTo>
                      <a:pt x="82" y="65"/>
                    </a:moveTo>
                    <a:cubicBezTo>
                      <a:pt x="82" y="67"/>
                      <a:pt x="83" y="69"/>
                      <a:pt x="84" y="70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10" y="70"/>
                      <a:pt x="0" y="60"/>
                      <a:pt x="0" y="49"/>
                    </a:cubicBezTo>
                    <a:cubicBezTo>
                      <a:pt x="0" y="38"/>
                      <a:pt x="8" y="30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0"/>
                      <a:pt x="24" y="14"/>
                      <a:pt x="32" y="14"/>
                    </a:cubicBezTo>
                    <a:cubicBezTo>
                      <a:pt x="34" y="14"/>
                      <a:pt x="36" y="14"/>
                      <a:pt x="38" y="15"/>
                    </a:cubicBezTo>
                    <a:cubicBezTo>
                      <a:pt x="43" y="6"/>
                      <a:pt x="52" y="0"/>
                      <a:pt x="63" y="0"/>
                    </a:cubicBezTo>
                    <a:cubicBezTo>
                      <a:pt x="71" y="0"/>
                      <a:pt x="78" y="3"/>
                      <a:pt x="83" y="8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6" y="25"/>
                      <a:pt x="65" y="27"/>
                      <a:pt x="65" y="29"/>
                    </a:cubicBezTo>
                    <a:cubicBezTo>
                      <a:pt x="65" y="33"/>
                      <a:pt x="69" y="37"/>
                      <a:pt x="73" y="37"/>
                    </a:cubicBezTo>
                    <a:cubicBezTo>
                      <a:pt x="82" y="37"/>
                      <a:pt x="82" y="37"/>
                      <a:pt x="82" y="37"/>
                    </a:cubicBezTo>
                    <a:lnTo>
                      <a:pt x="82" y="6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0" name="Freeform 171"/>
              <p:cNvSpPr>
                <a:spLocks/>
              </p:cNvSpPr>
              <p:nvPr/>
            </p:nvSpPr>
            <p:spPr bwMode="auto">
              <a:xfrm>
                <a:off x="4872" y="2102"/>
                <a:ext cx="157" cy="179"/>
              </a:xfrm>
              <a:custGeom>
                <a:avLst/>
                <a:gdLst>
                  <a:gd name="T0" fmla="*/ 33 w 65"/>
                  <a:gd name="T1" fmla="*/ 0 h 73"/>
                  <a:gd name="T2" fmla="*/ 29 w 65"/>
                  <a:gd name="T3" fmla="*/ 1 h 73"/>
                  <a:gd name="T4" fmla="*/ 2 w 65"/>
                  <a:gd name="T5" fmla="*/ 28 h 73"/>
                  <a:gd name="T6" fmla="*/ 0 w 65"/>
                  <a:gd name="T7" fmla="*/ 32 h 73"/>
                  <a:gd name="T8" fmla="*/ 5 w 65"/>
                  <a:gd name="T9" fmla="*/ 38 h 73"/>
                  <a:gd name="T10" fmla="*/ 16 w 65"/>
                  <a:gd name="T11" fmla="*/ 38 h 73"/>
                  <a:gd name="T12" fmla="*/ 16 w 65"/>
                  <a:gd name="T13" fmla="*/ 68 h 73"/>
                  <a:gd name="T14" fmla="*/ 22 w 65"/>
                  <a:gd name="T15" fmla="*/ 73 h 73"/>
                  <a:gd name="T16" fmla="*/ 43 w 65"/>
                  <a:gd name="T17" fmla="*/ 73 h 73"/>
                  <a:gd name="T18" fmla="*/ 49 w 65"/>
                  <a:gd name="T19" fmla="*/ 68 h 73"/>
                  <a:gd name="T20" fmla="*/ 49 w 65"/>
                  <a:gd name="T21" fmla="*/ 38 h 73"/>
                  <a:gd name="T22" fmla="*/ 60 w 65"/>
                  <a:gd name="T23" fmla="*/ 38 h 73"/>
                  <a:gd name="T24" fmla="*/ 65 w 65"/>
                  <a:gd name="T25" fmla="*/ 32 h 73"/>
                  <a:gd name="T26" fmla="*/ 63 w 65"/>
                  <a:gd name="T27" fmla="*/ 28 h 73"/>
                  <a:gd name="T28" fmla="*/ 36 w 65"/>
                  <a:gd name="T29" fmla="*/ 1 h 73"/>
                  <a:gd name="T30" fmla="*/ 33 w 65"/>
                  <a:gd name="T3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" h="73">
                    <a:moveTo>
                      <a:pt x="33" y="0"/>
                    </a:moveTo>
                    <a:cubicBezTo>
                      <a:pt x="31" y="0"/>
                      <a:pt x="30" y="0"/>
                      <a:pt x="29" y="1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9"/>
                      <a:pt x="0" y="31"/>
                      <a:pt x="0" y="32"/>
                    </a:cubicBezTo>
                    <a:cubicBezTo>
                      <a:pt x="0" y="35"/>
                      <a:pt x="3" y="38"/>
                      <a:pt x="5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6" y="71"/>
                      <a:pt x="19" y="73"/>
                      <a:pt x="22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6" y="73"/>
                      <a:pt x="49" y="71"/>
                      <a:pt x="49" y="6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60" y="38"/>
                      <a:pt x="60" y="38"/>
                      <a:pt x="60" y="38"/>
                    </a:cubicBezTo>
                    <a:cubicBezTo>
                      <a:pt x="63" y="38"/>
                      <a:pt x="65" y="35"/>
                      <a:pt x="65" y="32"/>
                    </a:cubicBezTo>
                    <a:cubicBezTo>
                      <a:pt x="65" y="31"/>
                      <a:pt x="64" y="29"/>
                      <a:pt x="63" y="28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0"/>
                      <a:pt x="34" y="0"/>
                      <a:pt x="3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735006"/>
              </p:ext>
            </p:extLst>
          </p:nvPr>
        </p:nvGraphicFramePr>
        <p:xfrm>
          <a:off x="2393759" y="1522164"/>
          <a:ext cx="8962020" cy="391324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240505">
                  <a:extLst>
                    <a:ext uri="{9D8B030D-6E8A-4147-A177-3AD203B41FA5}">
                      <a16:colId xmlns:a16="http://schemas.microsoft.com/office/drawing/2014/main" val="536956684"/>
                    </a:ext>
                  </a:extLst>
                </a:gridCol>
                <a:gridCol w="2240505">
                  <a:extLst>
                    <a:ext uri="{9D8B030D-6E8A-4147-A177-3AD203B41FA5}">
                      <a16:colId xmlns:a16="http://schemas.microsoft.com/office/drawing/2014/main" val="2951683168"/>
                    </a:ext>
                  </a:extLst>
                </a:gridCol>
                <a:gridCol w="2240505">
                  <a:extLst>
                    <a:ext uri="{9D8B030D-6E8A-4147-A177-3AD203B41FA5}">
                      <a16:colId xmlns:a16="http://schemas.microsoft.com/office/drawing/2014/main" val="1189815782"/>
                    </a:ext>
                  </a:extLst>
                </a:gridCol>
                <a:gridCol w="2240505">
                  <a:extLst>
                    <a:ext uri="{9D8B030D-6E8A-4147-A177-3AD203B41FA5}">
                      <a16:colId xmlns:a16="http://schemas.microsoft.com/office/drawing/2014/main" val="3156611712"/>
                    </a:ext>
                  </a:extLst>
                </a:gridCol>
              </a:tblGrid>
              <a:tr h="6214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Online kereskedelem használata</a:t>
                      </a:r>
                      <a:endParaRPr lang="hu-HU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Igen, a COVID-19 </a:t>
                      </a:r>
                      <a:r>
                        <a:rPr lang="hu-HU" sz="1300" b="1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hu-HU" sz="130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300" b="1" dirty="0" smtClean="0">
                          <a:solidFill>
                            <a:schemeClr val="tx1"/>
                          </a:solidFill>
                          <a:effectLst/>
                        </a:rPr>
                        <a:t>járvány </a:t>
                      </a: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előtt is</a:t>
                      </a:r>
                      <a:endParaRPr lang="hu-HU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Igen, a COVID-19 </a:t>
                      </a:r>
                      <a:r>
                        <a:rPr lang="hu-HU" sz="1300" b="1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hu-HU" sz="130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300" b="1" dirty="0" smtClean="0">
                          <a:solidFill>
                            <a:schemeClr val="tx1"/>
                          </a:solidFill>
                          <a:effectLst/>
                        </a:rPr>
                        <a:t>járvány </a:t>
                      </a: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idején kezdték el</a:t>
                      </a:r>
                      <a:endParaRPr lang="hu-HU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Növekedés a COVID-19 </a:t>
                      </a:r>
                      <a:r>
                        <a:rPr lang="hu-HU" sz="1300" b="1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hu-HU" sz="130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300" b="1" dirty="0" smtClean="0">
                          <a:solidFill>
                            <a:schemeClr val="tx1"/>
                          </a:solidFill>
                          <a:effectLst/>
                        </a:rPr>
                        <a:t>előtti </a:t>
                      </a: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állapothoz képest </a:t>
                      </a:r>
                      <a:r>
                        <a:rPr lang="hu-HU" sz="1300" b="1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hu-HU" sz="130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300" b="1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a bázis %-</a:t>
                      </a:r>
                      <a:r>
                        <a:rPr lang="hu-HU" sz="1300" b="1" dirty="0" err="1">
                          <a:solidFill>
                            <a:schemeClr val="tx1"/>
                          </a:solidFill>
                          <a:effectLst/>
                        </a:rPr>
                        <a:t>ában</a:t>
                      </a: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hu-HU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607581"/>
                  </a:ext>
                </a:extLst>
              </a:tr>
              <a:tr h="83651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saját fejlesztésű vagy bérelt webshop (pl. </a:t>
                      </a:r>
                      <a:r>
                        <a:rPr lang="hu-HU" sz="1200" b="1" dirty="0" err="1">
                          <a:solidFill>
                            <a:schemeClr val="tx1"/>
                          </a:solidFill>
                          <a:effectLst/>
                        </a:rPr>
                        <a:t>Magento</a:t>
                      </a: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u-HU" sz="1200" b="1" dirty="0" err="1">
                          <a:solidFill>
                            <a:schemeClr val="tx1"/>
                          </a:solidFill>
                          <a:effectLst/>
                        </a:rPr>
                        <a:t>BigCommerce</a:t>
                      </a: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200" b="1" dirty="0" err="1">
                          <a:solidFill>
                            <a:schemeClr val="tx1"/>
                          </a:solidFill>
                          <a:effectLst/>
                        </a:rPr>
                        <a:t>OpenCart</a:t>
                      </a: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) keresztül</a:t>
                      </a:r>
                      <a:endParaRPr lang="hu-H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chemeClr val="tx1"/>
                          </a:solidFill>
                          <a:effectLst/>
                        </a:rPr>
                        <a:t>31,1</a:t>
                      </a:r>
                      <a:endParaRPr lang="hu-HU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hu-HU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chemeClr val="tx1"/>
                          </a:solidFill>
                          <a:effectLst/>
                        </a:rPr>
                        <a:t>116,1%</a:t>
                      </a:r>
                      <a:endParaRPr lang="hu-HU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2183498"/>
                  </a:ext>
                </a:extLst>
              </a:tr>
              <a:tr h="6214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saját fejlesztésű vagy bérelt webáruház (pl. </a:t>
                      </a:r>
                      <a:r>
                        <a:rPr lang="hu-HU" sz="1200" b="1" dirty="0" err="1">
                          <a:solidFill>
                            <a:schemeClr val="tx1"/>
                          </a:solidFill>
                          <a:effectLst/>
                        </a:rPr>
                        <a:t>Shopify</a:t>
                      </a: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u-HU" sz="1200" b="1" dirty="0" err="1">
                          <a:solidFill>
                            <a:schemeClr val="tx1"/>
                          </a:solidFill>
                          <a:effectLst/>
                        </a:rPr>
                        <a:t>Shoprenter</a:t>
                      </a: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) keresztül</a:t>
                      </a:r>
                      <a:endParaRPr lang="hu-H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hu-H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endParaRPr lang="hu-H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107,1%</a:t>
                      </a:r>
                      <a:endParaRPr lang="hu-H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578883"/>
                  </a:ext>
                </a:extLst>
              </a:tr>
              <a:tr h="6214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nemzetközi e-kereskedelmi platformon (pl. </a:t>
                      </a:r>
                      <a:r>
                        <a:rPr lang="hu-HU" sz="1200" b="1" dirty="0" err="1">
                          <a:solidFill>
                            <a:schemeClr val="tx1"/>
                          </a:solidFill>
                          <a:effectLst/>
                        </a:rPr>
                        <a:t>Ebay</a:t>
                      </a: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, Amazon, Facebook, stb.)</a:t>
                      </a:r>
                      <a:endParaRPr lang="hu-H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chemeClr val="tx1"/>
                          </a:solidFill>
                          <a:effectLst/>
                        </a:rPr>
                        <a:t>23,8</a:t>
                      </a:r>
                      <a:endParaRPr lang="hu-HU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endParaRPr lang="hu-HU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chemeClr val="tx1"/>
                          </a:solidFill>
                          <a:effectLst/>
                        </a:rPr>
                        <a:t>110,5%</a:t>
                      </a:r>
                      <a:endParaRPr lang="hu-HU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1409324"/>
                  </a:ext>
                </a:extLst>
              </a:tr>
              <a:tr h="40630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saját (céges) applikáción keresztül</a:t>
                      </a:r>
                      <a:endParaRPr lang="hu-H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hu-H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3,8</a:t>
                      </a:r>
                      <a:endParaRPr lang="hu-H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</a:rPr>
                        <a:t>115,2%</a:t>
                      </a:r>
                      <a:endParaRPr lang="hu-H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201287"/>
                  </a:ext>
                </a:extLst>
              </a:tr>
            </a:tbl>
          </a:graphicData>
        </a:graphic>
      </p:graphicFrame>
      <p:sp>
        <p:nvSpPr>
          <p:cNvPr id="21" name="Dia számának helye 3"/>
          <p:cNvSpPr txBox="1">
            <a:spLocks/>
          </p:cNvSpPr>
          <p:nvPr/>
        </p:nvSpPr>
        <p:spPr>
          <a:xfrm>
            <a:off x="11940000" y="5818730"/>
            <a:ext cx="252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0B5D20-90C6-47BB-A188-49E443ACD015}" type="slidenum">
              <a:rPr lang="hu-HU" b="1" smtClean="0"/>
              <a:pPr/>
              <a:t>29</a:t>
            </a:fld>
            <a:r>
              <a:rPr lang="hu-HU" b="1" dirty="0" smtClean="0"/>
              <a:t>. oldal</a:t>
            </a:r>
            <a:endParaRPr lang="hu-HU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11940000" y="5562611"/>
            <a:ext cx="252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3219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övegdoboz 13">
            <a:extLst>
              <a:ext uri="{FF2B5EF4-FFF2-40B4-BE49-F238E27FC236}">
                <a16:creationId xmlns:a16="http://schemas.microsoft.com/office/drawing/2014/main" id="{CA199C7C-D0F8-45E2-8B08-76F8CA322F65}"/>
              </a:ext>
            </a:extLst>
          </p:cNvPr>
          <p:cNvSpPr txBox="1"/>
          <p:nvPr/>
        </p:nvSpPr>
        <p:spPr>
          <a:xfrm>
            <a:off x="1155561" y="3044279"/>
            <a:ext cx="9622972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1. Bevezetés</a:t>
            </a:r>
          </a:p>
        </p:txBody>
      </p:sp>
      <p:sp>
        <p:nvSpPr>
          <p:cNvPr id="5" name="Dia számának helye 3"/>
          <p:cNvSpPr txBox="1">
            <a:spLocks/>
          </p:cNvSpPr>
          <p:nvPr/>
        </p:nvSpPr>
        <p:spPr>
          <a:xfrm>
            <a:off x="11940000" y="5818730"/>
            <a:ext cx="252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0B5D20-90C6-47BB-A188-49E443ACD015}" type="slidenum">
              <a:rPr lang="hu-HU" b="1" smtClean="0"/>
              <a:pPr/>
              <a:t>3</a:t>
            </a:fld>
            <a:r>
              <a:rPr lang="hu-HU" b="1" dirty="0" smtClean="0"/>
              <a:t>. oldal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1940000" y="5562611"/>
            <a:ext cx="252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9682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6363" y="294278"/>
            <a:ext cx="8880763" cy="704790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Következtetések - </a:t>
            </a:r>
            <a:r>
              <a:rPr lang="hu-HU" dirty="0"/>
              <a:t>IKT </a:t>
            </a:r>
            <a:r>
              <a:rPr lang="hu-HU" dirty="0">
                <a:solidFill>
                  <a:schemeClr val="tx1"/>
                </a:solidFill>
              </a:rPr>
              <a:t>vállalkozások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94826" y="4296605"/>
            <a:ext cx="9827573" cy="13419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hu-HU" sz="1800" dirty="0"/>
          </a:p>
          <a:p>
            <a:pPr>
              <a:buFont typeface="Arial" panose="020B0604020202020204" pitchFamily="34" charset="0"/>
              <a:buChar char="•"/>
            </a:pPr>
            <a:endParaRPr lang="hu-HU" sz="1800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46363" y="836064"/>
            <a:ext cx="80525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sz="1600" i="0" u="none" strike="noStrike" cap="none" normalizeH="0" baseline="0" dirty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kumimoji="0" lang="hu-HU" altLang="hu-HU" sz="1600" i="0" u="none" strike="noStrike" cap="none" normalizeH="0" baseline="0" dirty="0" bmk="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z érdemi vagy jelentős növekedést mutató szegmensek a </a:t>
            </a:r>
            <a:r>
              <a:rPr kumimoji="0" lang="hu-HU" altLang="hu-HU" sz="1600" b="1" i="0" u="none" strike="noStrike" cap="none" normalizeH="0" baseline="0" dirty="0" err="1" bmk="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home</a:t>
            </a:r>
            <a:r>
              <a:rPr kumimoji="0" lang="hu-HU" altLang="hu-HU" sz="1600" b="1" i="0" u="none" strike="noStrike" cap="none" normalizeH="0" baseline="0" dirty="0" bmk="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hu-HU" altLang="hu-HU" sz="1600" b="1" i="0" u="none" strike="noStrike" cap="none" normalizeH="0" baseline="0" dirty="0" err="1" bmk="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office</a:t>
            </a:r>
            <a:r>
              <a:rPr kumimoji="0" lang="hu-HU" altLang="hu-HU" sz="1600" b="1" i="0" u="none" strike="noStrike" cap="none" normalizeH="0" baseline="0" dirty="0" bmk="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hu-HU" altLang="hu-HU" sz="1600" i="0" u="none" strike="noStrike" cap="none" normalizeH="0" baseline="0" dirty="0" bmk="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területén</a:t>
            </a:r>
            <a:endParaRPr kumimoji="0" lang="hu-HU" altLang="hu-HU" sz="160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346363" y="5305362"/>
            <a:ext cx="114760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u-HU" sz="1600" dirty="0"/>
              <a:t>Az IKT-szektor vállalkozásai már a járványhelyzet előtt is nagyobb arányban tették lehetővé munkavállalóik számára a </a:t>
            </a:r>
            <a:r>
              <a:rPr lang="hu-HU" sz="1600" b="1" dirty="0" err="1"/>
              <a:t>home</a:t>
            </a:r>
            <a:r>
              <a:rPr lang="hu-HU" sz="1600" b="1" dirty="0"/>
              <a:t> </a:t>
            </a:r>
            <a:r>
              <a:rPr lang="hu-HU" sz="1600" b="1" dirty="0" err="1"/>
              <a:t>office</a:t>
            </a:r>
            <a:r>
              <a:rPr lang="hu-HU" sz="1600" dirty="0"/>
              <a:t> használatát, mint a nem IKT cégek. A </a:t>
            </a:r>
            <a:r>
              <a:rPr lang="hu-HU" sz="1600" dirty="0" err="1"/>
              <a:t>pandémia</a:t>
            </a:r>
            <a:r>
              <a:rPr lang="hu-HU" sz="1600" dirty="0"/>
              <a:t> idején az ilyen megoldást nem támogató cégek aránya a korábbi 50%-</a:t>
            </a:r>
            <a:r>
              <a:rPr lang="hu-HU" sz="1600" dirty="0" err="1"/>
              <a:t>ról</a:t>
            </a:r>
            <a:r>
              <a:rPr lang="hu-HU" sz="1600" dirty="0"/>
              <a:t> 20%-</a:t>
            </a:r>
            <a:r>
              <a:rPr lang="hu-HU" sz="1600" dirty="0" err="1"/>
              <a:t>ra</a:t>
            </a:r>
            <a:r>
              <a:rPr lang="hu-HU" sz="1600" dirty="0"/>
              <a:t> csökkent, miközben a cégek több mint felénél az otthonról dolgozó munkatársak aránya az 50%-</a:t>
            </a:r>
            <a:r>
              <a:rPr lang="hu-HU" sz="1600" dirty="0" err="1"/>
              <a:t>ot</a:t>
            </a:r>
            <a:r>
              <a:rPr lang="hu-HU" sz="1600" dirty="0"/>
              <a:t> meghaladta. A </a:t>
            </a:r>
            <a:r>
              <a:rPr lang="hu-HU" sz="1600" b="1" dirty="0"/>
              <a:t>COVID után az IKT vállalkozások 65%-a tervezi fenntartani </a:t>
            </a:r>
            <a:r>
              <a:rPr lang="hu-HU" sz="1600" dirty="0"/>
              <a:t>az otthoni munkavégzés lehetőségét, 34%-</a:t>
            </a:r>
            <a:r>
              <a:rPr lang="hu-HU" sz="1600" dirty="0" err="1"/>
              <a:t>uk</a:t>
            </a:r>
            <a:r>
              <a:rPr lang="hu-HU" sz="1600" dirty="0"/>
              <a:t> (a járvány előtti arány kétszerese) akár a dolgozók több mint fele esetében is.</a:t>
            </a:r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630527" y="2661404"/>
            <a:ext cx="1463189" cy="1458517"/>
            <a:chOff x="280944" y="3282816"/>
            <a:chExt cx="1463189" cy="1458517"/>
          </a:xfrm>
        </p:grpSpPr>
        <p:sp>
          <p:nvSpPr>
            <p:cNvPr id="16" name="Ellipszis 15"/>
            <p:cNvSpPr/>
            <p:nvPr/>
          </p:nvSpPr>
          <p:spPr>
            <a:xfrm>
              <a:off x="280944" y="3282816"/>
              <a:ext cx="1463189" cy="1458517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6223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7" name="Group 169"/>
            <p:cNvGrpSpPr>
              <a:grpSpLocks noChangeAspect="1"/>
            </p:cNvGrpSpPr>
            <p:nvPr/>
          </p:nvGrpSpPr>
          <p:grpSpPr bwMode="auto">
            <a:xfrm>
              <a:off x="586005" y="3781244"/>
              <a:ext cx="853065" cy="461659"/>
              <a:chOff x="4691" y="2102"/>
              <a:chExt cx="340" cy="184"/>
            </a:xfrm>
          </p:grpSpPr>
          <p:sp>
            <p:nvSpPr>
              <p:cNvPr id="18" name="AutoShape 168"/>
              <p:cNvSpPr>
                <a:spLocks noChangeAspect="1" noChangeArrowheads="1" noTextEdit="1"/>
              </p:cNvSpPr>
              <p:nvPr/>
            </p:nvSpPr>
            <p:spPr bwMode="auto">
              <a:xfrm>
                <a:off x="4691" y="2102"/>
                <a:ext cx="3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9" name="Freeform 170"/>
              <p:cNvSpPr>
                <a:spLocks/>
              </p:cNvSpPr>
              <p:nvPr/>
            </p:nvSpPr>
            <p:spPr bwMode="auto">
              <a:xfrm>
                <a:off x="4689" y="2114"/>
                <a:ext cx="202" cy="172"/>
              </a:xfrm>
              <a:custGeom>
                <a:avLst/>
                <a:gdLst>
                  <a:gd name="T0" fmla="*/ 82 w 84"/>
                  <a:gd name="T1" fmla="*/ 65 h 70"/>
                  <a:gd name="T2" fmla="*/ 84 w 84"/>
                  <a:gd name="T3" fmla="*/ 70 h 70"/>
                  <a:gd name="T4" fmla="*/ 21 w 84"/>
                  <a:gd name="T5" fmla="*/ 70 h 70"/>
                  <a:gd name="T6" fmla="*/ 0 w 84"/>
                  <a:gd name="T7" fmla="*/ 49 h 70"/>
                  <a:gd name="T8" fmla="*/ 18 w 84"/>
                  <a:gd name="T9" fmla="*/ 28 h 70"/>
                  <a:gd name="T10" fmla="*/ 18 w 84"/>
                  <a:gd name="T11" fmla="*/ 28 h 70"/>
                  <a:gd name="T12" fmla="*/ 32 w 84"/>
                  <a:gd name="T13" fmla="*/ 14 h 70"/>
                  <a:gd name="T14" fmla="*/ 38 w 84"/>
                  <a:gd name="T15" fmla="*/ 15 h 70"/>
                  <a:gd name="T16" fmla="*/ 63 w 84"/>
                  <a:gd name="T17" fmla="*/ 0 h 70"/>
                  <a:gd name="T18" fmla="*/ 83 w 84"/>
                  <a:gd name="T19" fmla="*/ 8 h 70"/>
                  <a:gd name="T20" fmla="*/ 68 w 84"/>
                  <a:gd name="T21" fmla="*/ 24 h 70"/>
                  <a:gd name="T22" fmla="*/ 65 w 84"/>
                  <a:gd name="T23" fmla="*/ 29 h 70"/>
                  <a:gd name="T24" fmla="*/ 73 w 84"/>
                  <a:gd name="T25" fmla="*/ 37 h 70"/>
                  <a:gd name="T26" fmla="*/ 82 w 84"/>
                  <a:gd name="T27" fmla="*/ 37 h 70"/>
                  <a:gd name="T28" fmla="*/ 82 w 84"/>
                  <a:gd name="T29" fmla="*/ 6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70">
                    <a:moveTo>
                      <a:pt x="82" y="65"/>
                    </a:moveTo>
                    <a:cubicBezTo>
                      <a:pt x="82" y="67"/>
                      <a:pt x="83" y="69"/>
                      <a:pt x="84" y="70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10" y="70"/>
                      <a:pt x="0" y="60"/>
                      <a:pt x="0" y="49"/>
                    </a:cubicBezTo>
                    <a:cubicBezTo>
                      <a:pt x="0" y="38"/>
                      <a:pt x="8" y="30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0"/>
                      <a:pt x="24" y="14"/>
                      <a:pt x="32" y="14"/>
                    </a:cubicBezTo>
                    <a:cubicBezTo>
                      <a:pt x="34" y="14"/>
                      <a:pt x="36" y="14"/>
                      <a:pt x="38" y="15"/>
                    </a:cubicBezTo>
                    <a:cubicBezTo>
                      <a:pt x="43" y="6"/>
                      <a:pt x="52" y="0"/>
                      <a:pt x="63" y="0"/>
                    </a:cubicBezTo>
                    <a:cubicBezTo>
                      <a:pt x="71" y="0"/>
                      <a:pt x="78" y="3"/>
                      <a:pt x="83" y="8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6" y="25"/>
                      <a:pt x="65" y="27"/>
                      <a:pt x="65" y="29"/>
                    </a:cubicBezTo>
                    <a:cubicBezTo>
                      <a:pt x="65" y="33"/>
                      <a:pt x="69" y="37"/>
                      <a:pt x="73" y="37"/>
                    </a:cubicBezTo>
                    <a:cubicBezTo>
                      <a:pt x="82" y="37"/>
                      <a:pt x="82" y="37"/>
                      <a:pt x="82" y="37"/>
                    </a:cubicBezTo>
                    <a:lnTo>
                      <a:pt x="82" y="6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0" name="Freeform 171"/>
              <p:cNvSpPr>
                <a:spLocks/>
              </p:cNvSpPr>
              <p:nvPr/>
            </p:nvSpPr>
            <p:spPr bwMode="auto">
              <a:xfrm>
                <a:off x="4872" y="2102"/>
                <a:ext cx="157" cy="179"/>
              </a:xfrm>
              <a:custGeom>
                <a:avLst/>
                <a:gdLst>
                  <a:gd name="T0" fmla="*/ 33 w 65"/>
                  <a:gd name="T1" fmla="*/ 0 h 73"/>
                  <a:gd name="T2" fmla="*/ 29 w 65"/>
                  <a:gd name="T3" fmla="*/ 1 h 73"/>
                  <a:gd name="T4" fmla="*/ 2 w 65"/>
                  <a:gd name="T5" fmla="*/ 28 h 73"/>
                  <a:gd name="T6" fmla="*/ 0 w 65"/>
                  <a:gd name="T7" fmla="*/ 32 h 73"/>
                  <a:gd name="T8" fmla="*/ 5 w 65"/>
                  <a:gd name="T9" fmla="*/ 38 h 73"/>
                  <a:gd name="T10" fmla="*/ 16 w 65"/>
                  <a:gd name="T11" fmla="*/ 38 h 73"/>
                  <a:gd name="T12" fmla="*/ 16 w 65"/>
                  <a:gd name="T13" fmla="*/ 68 h 73"/>
                  <a:gd name="T14" fmla="*/ 22 w 65"/>
                  <a:gd name="T15" fmla="*/ 73 h 73"/>
                  <a:gd name="T16" fmla="*/ 43 w 65"/>
                  <a:gd name="T17" fmla="*/ 73 h 73"/>
                  <a:gd name="T18" fmla="*/ 49 w 65"/>
                  <a:gd name="T19" fmla="*/ 68 h 73"/>
                  <a:gd name="T20" fmla="*/ 49 w 65"/>
                  <a:gd name="T21" fmla="*/ 38 h 73"/>
                  <a:gd name="T22" fmla="*/ 60 w 65"/>
                  <a:gd name="T23" fmla="*/ 38 h 73"/>
                  <a:gd name="T24" fmla="*/ 65 w 65"/>
                  <a:gd name="T25" fmla="*/ 32 h 73"/>
                  <a:gd name="T26" fmla="*/ 63 w 65"/>
                  <a:gd name="T27" fmla="*/ 28 h 73"/>
                  <a:gd name="T28" fmla="*/ 36 w 65"/>
                  <a:gd name="T29" fmla="*/ 1 h 73"/>
                  <a:gd name="T30" fmla="*/ 33 w 65"/>
                  <a:gd name="T3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" h="73">
                    <a:moveTo>
                      <a:pt x="33" y="0"/>
                    </a:moveTo>
                    <a:cubicBezTo>
                      <a:pt x="31" y="0"/>
                      <a:pt x="30" y="0"/>
                      <a:pt x="29" y="1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9"/>
                      <a:pt x="0" y="31"/>
                      <a:pt x="0" y="32"/>
                    </a:cubicBezTo>
                    <a:cubicBezTo>
                      <a:pt x="0" y="35"/>
                      <a:pt x="3" y="38"/>
                      <a:pt x="5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6" y="71"/>
                      <a:pt x="19" y="73"/>
                      <a:pt x="22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6" y="73"/>
                      <a:pt x="49" y="71"/>
                      <a:pt x="49" y="6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60" y="38"/>
                      <a:pt x="60" y="38"/>
                      <a:pt x="60" y="38"/>
                    </a:cubicBezTo>
                    <a:cubicBezTo>
                      <a:pt x="63" y="38"/>
                      <a:pt x="65" y="35"/>
                      <a:pt x="65" y="32"/>
                    </a:cubicBezTo>
                    <a:cubicBezTo>
                      <a:pt x="65" y="31"/>
                      <a:pt x="64" y="29"/>
                      <a:pt x="63" y="28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0"/>
                      <a:pt x="34" y="0"/>
                      <a:pt x="3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039678"/>
              </p:ext>
            </p:extLst>
          </p:nvPr>
        </p:nvGraphicFramePr>
        <p:xfrm>
          <a:off x="2453985" y="1494016"/>
          <a:ext cx="9023640" cy="355434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04728">
                  <a:extLst>
                    <a:ext uri="{9D8B030D-6E8A-4147-A177-3AD203B41FA5}">
                      <a16:colId xmlns:a16="http://schemas.microsoft.com/office/drawing/2014/main" val="1347392463"/>
                    </a:ext>
                  </a:extLst>
                </a:gridCol>
                <a:gridCol w="1804728">
                  <a:extLst>
                    <a:ext uri="{9D8B030D-6E8A-4147-A177-3AD203B41FA5}">
                      <a16:colId xmlns:a16="http://schemas.microsoft.com/office/drawing/2014/main" val="3100251044"/>
                    </a:ext>
                  </a:extLst>
                </a:gridCol>
                <a:gridCol w="1804728">
                  <a:extLst>
                    <a:ext uri="{9D8B030D-6E8A-4147-A177-3AD203B41FA5}">
                      <a16:colId xmlns:a16="http://schemas.microsoft.com/office/drawing/2014/main" val="2930746069"/>
                    </a:ext>
                  </a:extLst>
                </a:gridCol>
                <a:gridCol w="1804728">
                  <a:extLst>
                    <a:ext uri="{9D8B030D-6E8A-4147-A177-3AD203B41FA5}">
                      <a16:colId xmlns:a16="http://schemas.microsoft.com/office/drawing/2014/main" val="1186148505"/>
                    </a:ext>
                  </a:extLst>
                </a:gridCol>
                <a:gridCol w="1804728">
                  <a:extLst>
                    <a:ext uri="{9D8B030D-6E8A-4147-A177-3AD203B41FA5}">
                      <a16:colId xmlns:a16="http://schemas.microsoft.com/office/drawing/2014/main" val="4054300328"/>
                    </a:ext>
                  </a:extLst>
                </a:gridCol>
              </a:tblGrid>
              <a:tr h="117690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A munkavállalók mekkora hányada dolgozott/dolgozna Önöknél…</a:t>
                      </a:r>
                      <a:endParaRPr lang="hu-HU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hu-HU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1-50%</a:t>
                      </a:r>
                      <a:endParaRPr lang="hu-HU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51-100%</a:t>
                      </a:r>
                      <a:endParaRPr lang="hu-HU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Növekedés a COVID-19 hatására </a:t>
                      </a:r>
                      <a:r>
                        <a:rPr lang="hu-HU" sz="1300" b="1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hu-HU" sz="130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300" b="1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a járvány előtti időszak arányában)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725975"/>
                  </a:ext>
                </a:extLst>
              </a:tr>
              <a:tr h="87427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 err="1">
                          <a:solidFill>
                            <a:schemeClr val="tx1"/>
                          </a:solidFill>
                          <a:effectLst/>
                        </a:rPr>
                        <a:t>home</a:t>
                      </a: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300" b="1" dirty="0" err="1">
                          <a:solidFill>
                            <a:schemeClr val="tx1"/>
                          </a:solidFill>
                          <a:effectLst/>
                        </a:rPr>
                        <a:t>office-ban</a:t>
                      </a: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 a járványhelyzetet megelőzően</a:t>
                      </a:r>
                      <a:endParaRPr lang="hu-HU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49,6</a:t>
                      </a:r>
                      <a:endParaRPr lang="hu-HU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300" b="1">
                          <a:solidFill>
                            <a:schemeClr val="tx1"/>
                          </a:solidFill>
                          <a:effectLst/>
                        </a:rPr>
                        <a:t>31,6</a:t>
                      </a:r>
                      <a:endParaRPr lang="hu-HU" sz="13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300" b="1">
                          <a:solidFill>
                            <a:schemeClr val="tx1"/>
                          </a:solidFill>
                          <a:effectLst/>
                        </a:rPr>
                        <a:t>17,6</a:t>
                      </a:r>
                      <a:endParaRPr lang="hu-HU" sz="13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3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hu-HU" sz="13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3843638"/>
                  </a:ext>
                </a:extLst>
              </a:tr>
              <a:tr h="57163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 err="1">
                          <a:solidFill>
                            <a:schemeClr val="tx1"/>
                          </a:solidFill>
                          <a:effectLst/>
                        </a:rPr>
                        <a:t>home</a:t>
                      </a: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300" b="1" dirty="0" err="1">
                          <a:solidFill>
                            <a:schemeClr val="tx1"/>
                          </a:solidFill>
                          <a:effectLst/>
                        </a:rPr>
                        <a:t>office-ban</a:t>
                      </a: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 a járványhelyzet alatt</a:t>
                      </a:r>
                      <a:endParaRPr lang="hu-HU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20,4</a:t>
                      </a:r>
                      <a:endParaRPr lang="hu-HU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hu-HU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51,4</a:t>
                      </a:r>
                      <a:endParaRPr lang="hu-HU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161%</a:t>
                      </a:r>
                      <a:endParaRPr lang="hu-HU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201701"/>
                  </a:ext>
                </a:extLst>
              </a:tr>
              <a:tr h="87427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 err="1">
                          <a:solidFill>
                            <a:schemeClr val="tx1"/>
                          </a:solidFill>
                          <a:effectLst/>
                        </a:rPr>
                        <a:t>home</a:t>
                      </a: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300" b="1" dirty="0" err="1">
                          <a:solidFill>
                            <a:schemeClr val="tx1"/>
                          </a:solidFill>
                          <a:effectLst/>
                        </a:rPr>
                        <a:t>office-ban</a:t>
                      </a: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 a járványhelyzet elmúltával</a:t>
                      </a:r>
                      <a:endParaRPr lang="hu-HU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300" b="1">
                          <a:solidFill>
                            <a:schemeClr val="tx1"/>
                          </a:solidFill>
                          <a:effectLst/>
                        </a:rPr>
                        <a:t>32,8</a:t>
                      </a:r>
                      <a:endParaRPr lang="hu-HU" sz="13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300" b="1">
                          <a:solidFill>
                            <a:schemeClr val="tx1"/>
                          </a:solidFill>
                          <a:effectLst/>
                        </a:rPr>
                        <a:t>31,6</a:t>
                      </a:r>
                      <a:endParaRPr lang="hu-HU" sz="13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hu-HU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133%</a:t>
                      </a:r>
                      <a:endParaRPr lang="hu-HU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4840123"/>
                  </a:ext>
                </a:extLst>
              </a:tr>
            </a:tbl>
          </a:graphicData>
        </a:graphic>
      </p:graphicFrame>
      <p:sp>
        <p:nvSpPr>
          <p:cNvPr id="21" name="Dia számának helye 3"/>
          <p:cNvSpPr txBox="1">
            <a:spLocks/>
          </p:cNvSpPr>
          <p:nvPr/>
        </p:nvSpPr>
        <p:spPr>
          <a:xfrm>
            <a:off x="11940000" y="5818730"/>
            <a:ext cx="252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0B5D20-90C6-47BB-A188-49E443ACD015}" type="slidenum">
              <a:rPr lang="hu-HU" b="1" smtClean="0"/>
              <a:pPr/>
              <a:t>30</a:t>
            </a:fld>
            <a:r>
              <a:rPr lang="hu-HU" b="1" dirty="0" smtClean="0"/>
              <a:t>. oldal</a:t>
            </a:r>
            <a:endParaRPr lang="hu-HU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11940000" y="5562611"/>
            <a:ext cx="252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3950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6363" y="294278"/>
            <a:ext cx="8880763" cy="704790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Következtetések - </a:t>
            </a:r>
            <a:r>
              <a:rPr lang="hu-HU" dirty="0"/>
              <a:t>IKT </a:t>
            </a:r>
            <a:r>
              <a:rPr lang="hu-HU" dirty="0">
                <a:solidFill>
                  <a:schemeClr val="tx1"/>
                </a:solidFill>
              </a:rPr>
              <a:t>vállalkozások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94826" y="4296605"/>
            <a:ext cx="9827573" cy="13419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hu-HU" sz="1800" dirty="0"/>
          </a:p>
          <a:p>
            <a:pPr>
              <a:buFont typeface="Arial" panose="020B0604020202020204" pitchFamily="34" charset="0"/>
              <a:buChar char="•"/>
            </a:pPr>
            <a:endParaRPr lang="hu-HU" sz="1800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46363" y="870897"/>
            <a:ext cx="80525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sz="1600" i="0" u="none" strike="noStrike" cap="none" normalizeH="0" baseline="0" dirty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kumimoji="0" lang="hu-HU" altLang="hu-HU" sz="1600" i="0" u="none" strike="noStrike" cap="none" normalizeH="0" baseline="0" dirty="0" bmk="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z érdemi vagy jelentős növekedést mutató szegmensek a </a:t>
            </a:r>
            <a:r>
              <a:rPr kumimoji="0" lang="hu-HU" altLang="hu-HU" sz="1600" b="1" i="0" u="none" strike="noStrike" cap="none" normalizeH="0" baseline="0" dirty="0" bmk="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digitális </a:t>
            </a:r>
            <a:r>
              <a:rPr kumimoji="0" lang="hu-HU" altLang="hu-HU" sz="1600" b="1" i="0" u="none" strike="noStrike" cap="none" normalizeH="0" baseline="0" dirty="0" err="1" bmk="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nomaditás</a:t>
            </a:r>
            <a:r>
              <a:rPr kumimoji="0" lang="hu-HU" altLang="hu-HU" sz="1600" b="1" i="0" u="none" strike="noStrike" cap="none" normalizeH="0" baseline="0" dirty="0" bmk="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hu-HU" altLang="hu-HU" sz="1600" i="0" u="none" strike="noStrike" cap="none" normalizeH="0" baseline="0" dirty="0" bmk="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területén</a:t>
            </a:r>
            <a:endParaRPr kumimoji="0" lang="hu-HU" altLang="hu-HU" sz="160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346363" y="5465287"/>
            <a:ext cx="114760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u-HU" sz="1600" dirty="0"/>
              <a:t>A </a:t>
            </a:r>
            <a:r>
              <a:rPr lang="hu-HU" sz="1600" b="1" dirty="0"/>
              <a:t>digitális </a:t>
            </a:r>
            <a:r>
              <a:rPr lang="hu-HU" sz="1600" b="1" dirty="0" err="1"/>
              <a:t>nomaditás</a:t>
            </a:r>
            <a:r>
              <a:rPr lang="hu-HU" sz="1600" dirty="0"/>
              <a:t> a vállalati körben ismertebb fogalomnak számít, mint az egyéb, nem IKT vállalkozások körében: közel harmaduk (30%) válaszolta azt, hogy a járványhelyzetet megelőzően is foglalkoztatott már munkavállalókat ilyen formában (a nem IKT cégek esetében ez az arány 8,8% volt), és </a:t>
            </a:r>
            <a:r>
              <a:rPr lang="hu-HU" sz="1600" b="1" dirty="0"/>
              <a:t>a járványhelyzet alatt </a:t>
            </a:r>
            <a:r>
              <a:rPr lang="hu-HU" sz="1600" dirty="0"/>
              <a:t>(32,4%), </a:t>
            </a:r>
            <a:r>
              <a:rPr lang="hu-HU" sz="1600" b="1" dirty="0" smtClean="0"/>
              <a:t>valamint </a:t>
            </a:r>
            <a:r>
              <a:rPr lang="hu-HU" sz="1600" b="1" dirty="0"/>
              <a:t>azt követően </a:t>
            </a:r>
            <a:r>
              <a:rPr lang="hu-HU" sz="1600" dirty="0"/>
              <a:t>(33,2%) </a:t>
            </a:r>
            <a:r>
              <a:rPr lang="hu-HU" sz="1600" b="1" dirty="0"/>
              <a:t>moderált növekedés </a:t>
            </a:r>
            <a:r>
              <a:rPr lang="hu-HU" sz="1600" dirty="0"/>
              <a:t>tapasztalható, illetve prognosztizálható a jövőre nézve.</a:t>
            </a:r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630527" y="2661404"/>
            <a:ext cx="1463189" cy="1458517"/>
            <a:chOff x="280944" y="3282816"/>
            <a:chExt cx="1463189" cy="1458517"/>
          </a:xfrm>
        </p:grpSpPr>
        <p:sp>
          <p:nvSpPr>
            <p:cNvPr id="16" name="Ellipszis 15"/>
            <p:cNvSpPr/>
            <p:nvPr/>
          </p:nvSpPr>
          <p:spPr>
            <a:xfrm>
              <a:off x="280944" y="3282816"/>
              <a:ext cx="1463189" cy="1458517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6223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7" name="Group 169"/>
            <p:cNvGrpSpPr>
              <a:grpSpLocks noChangeAspect="1"/>
            </p:cNvGrpSpPr>
            <p:nvPr/>
          </p:nvGrpSpPr>
          <p:grpSpPr bwMode="auto">
            <a:xfrm>
              <a:off x="586005" y="3781244"/>
              <a:ext cx="853065" cy="461659"/>
              <a:chOff x="4691" y="2102"/>
              <a:chExt cx="340" cy="184"/>
            </a:xfrm>
          </p:grpSpPr>
          <p:sp>
            <p:nvSpPr>
              <p:cNvPr id="18" name="AutoShape 168"/>
              <p:cNvSpPr>
                <a:spLocks noChangeAspect="1" noChangeArrowheads="1" noTextEdit="1"/>
              </p:cNvSpPr>
              <p:nvPr/>
            </p:nvSpPr>
            <p:spPr bwMode="auto">
              <a:xfrm>
                <a:off x="4691" y="2102"/>
                <a:ext cx="3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9" name="Freeform 170"/>
              <p:cNvSpPr>
                <a:spLocks/>
              </p:cNvSpPr>
              <p:nvPr/>
            </p:nvSpPr>
            <p:spPr bwMode="auto">
              <a:xfrm>
                <a:off x="4689" y="2114"/>
                <a:ext cx="202" cy="172"/>
              </a:xfrm>
              <a:custGeom>
                <a:avLst/>
                <a:gdLst>
                  <a:gd name="T0" fmla="*/ 82 w 84"/>
                  <a:gd name="T1" fmla="*/ 65 h 70"/>
                  <a:gd name="T2" fmla="*/ 84 w 84"/>
                  <a:gd name="T3" fmla="*/ 70 h 70"/>
                  <a:gd name="T4" fmla="*/ 21 w 84"/>
                  <a:gd name="T5" fmla="*/ 70 h 70"/>
                  <a:gd name="T6" fmla="*/ 0 w 84"/>
                  <a:gd name="T7" fmla="*/ 49 h 70"/>
                  <a:gd name="T8" fmla="*/ 18 w 84"/>
                  <a:gd name="T9" fmla="*/ 28 h 70"/>
                  <a:gd name="T10" fmla="*/ 18 w 84"/>
                  <a:gd name="T11" fmla="*/ 28 h 70"/>
                  <a:gd name="T12" fmla="*/ 32 w 84"/>
                  <a:gd name="T13" fmla="*/ 14 h 70"/>
                  <a:gd name="T14" fmla="*/ 38 w 84"/>
                  <a:gd name="T15" fmla="*/ 15 h 70"/>
                  <a:gd name="T16" fmla="*/ 63 w 84"/>
                  <a:gd name="T17" fmla="*/ 0 h 70"/>
                  <a:gd name="T18" fmla="*/ 83 w 84"/>
                  <a:gd name="T19" fmla="*/ 8 h 70"/>
                  <a:gd name="T20" fmla="*/ 68 w 84"/>
                  <a:gd name="T21" fmla="*/ 24 h 70"/>
                  <a:gd name="T22" fmla="*/ 65 w 84"/>
                  <a:gd name="T23" fmla="*/ 29 h 70"/>
                  <a:gd name="T24" fmla="*/ 73 w 84"/>
                  <a:gd name="T25" fmla="*/ 37 h 70"/>
                  <a:gd name="T26" fmla="*/ 82 w 84"/>
                  <a:gd name="T27" fmla="*/ 37 h 70"/>
                  <a:gd name="T28" fmla="*/ 82 w 84"/>
                  <a:gd name="T29" fmla="*/ 6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70">
                    <a:moveTo>
                      <a:pt x="82" y="65"/>
                    </a:moveTo>
                    <a:cubicBezTo>
                      <a:pt x="82" y="67"/>
                      <a:pt x="83" y="69"/>
                      <a:pt x="84" y="70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10" y="70"/>
                      <a:pt x="0" y="60"/>
                      <a:pt x="0" y="49"/>
                    </a:cubicBezTo>
                    <a:cubicBezTo>
                      <a:pt x="0" y="38"/>
                      <a:pt x="8" y="30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0"/>
                      <a:pt x="24" y="14"/>
                      <a:pt x="32" y="14"/>
                    </a:cubicBezTo>
                    <a:cubicBezTo>
                      <a:pt x="34" y="14"/>
                      <a:pt x="36" y="14"/>
                      <a:pt x="38" y="15"/>
                    </a:cubicBezTo>
                    <a:cubicBezTo>
                      <a:pt x="43" y="6"/>
                      <a:pt x="52" y="0"/>
                      <a:pt x="63" y="0"/>
                    </a:cubicBezTo>
                    <a:cubicBezTo>
                      <a:pt x="71" y="0"/>
                      <a:pt x="78" y="3"/>
                      <a:pt x="83" y="8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6" y="25"/>
                      <a:pt x="65" y="27"/>
                      <a:pt x="65" y="29"/>
                    </a:cubicBezTo>
                    <a:cubicBezTo>
                      <a:pt x="65" y="33"/>
                      <a:pt x="69" y="37"/>
                      <a:pt x="73" y="37"/>
                    </a:cubicBezTo>
                    <a:cubicBezTo>
                      <a:pt x="82" y="37"/>
                      <a:pt x="82" y="37"/>
                      <a:pt x="82" y="37"/>
                    </a:cubicBezTo>
                    <a:lnTo>
                      <a:pt x="82" y="6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0" name="Freeform 171"/>
              <p:cNvSpPr>
                <a:spLocks/>
              </p:cNvSpPr>
              <p:nvPr/>
            </p:nvSpPr>
            <p:spPr bwMode="auto">
              <a:xfrm>
                <a:off x="4872" y="2102"/>
                <a:ext cx="157" cy="179"/>
              </a:xfrm>
              <a:custGeom>
                <a:avLst/>
                <a:gdLst>
                  <a:gd name="T0" fmla="*/ 33 w 65"/>
                  <a:gd name="T1" fmla="*/ 0 h 73"/>
                  <a:gd name="T2" fmla="*/ 29 w 65"/>
                  <a:gd name="T3" fmla="*/ 1 h 73"/>
                  <a:gd name="T4" fmla="*/ 2 w 65"/>
                  <a:gd name="T5" fmla="*/ 28 h 73"/>
                  <a:gd name="T6" fmla="*/ 0 w 65"/>
                  <a:gd name="T7" fmla="*/ 32 h 73"/>
                  <a:gd name="T8" fmla="*/ 5 w 65"/>
                  <a:gd name="T9" fmla="*/ 38 h 73"/>
                  <a:gd name="T10" fmla="*/ 16 w 65"/>
                  <a:gd name="T11" fmla="*/ 38 h 73"/>
                  <a:gd name="T12" fmla="*/ 16 w 65"/>
                  <a:gd name="T13" fmla="*/ 68 h 73"/>
                  <a:gd name="T14" fmla="*/ 22 w 65"/>
                  <a:gd name="T15" fmla="*/ 73 h 73"/>
                  <a:gd name="T16" fmla="*/ 43 w 65"/>
                  <a:gd name="T17" fmla="*/ 73 h 73"/>
                  <a:gd name="T18" fmla="*/ 49 w 65"/>
                  <a:gd name="T19" fmla="*/ 68 h 73"/>
                  <a:gd name="T20" fmla="*/ 49 w 65"/>
                  <a:gd name="T21" fmla="*/ 38 h 73"/>
                  <a:gd name="T22" fmla="*/ 60 w 65"/>
                  <a:gd name="T23" fmla="*/ 38 h 73"/>
                  <a:gd name="T24" fmla="*/ 65 w 65"/>
                  <a:gd name="T25" fmla="*/ 32 h 73"/>
                  <a:gd name="T26" fmla="*/ 63 w 65"/>
                  <a:gd name="T27" fmla="*/ 28 h 73"/>
                  <a:gd name="T28" fmla="*/ 36 w 65"/>
                  <a:gd name="T29" fmla="*/ 1 h 73"/>
                  <a:gd name="T30" fmla="*/ 33 w 65"/>
                  <a:gd name="T3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" h="73">
                    <a:moveTo>
                      <a:pt x="33" y="0"/>
                    </a:moveTo>
                    <a:cubicBezTo>
                      <a:pt x="31" y="0"/>
                      <a:pt x="30" y="0"/>
                      <a:pt x="29" y="1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9"/>
                      <a:pt x="0" y="31"/>
                      <a:pt x="0" y="32"/>
                    </a:cubicBezTo>
                    <a:cubicBezTo>
                      <a:pt x="0" y="35"/>
                      <a:pt x="3" y="38"/>
                      <a:pt x="5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6" y="71"/>
                      <a:pt x="19" y="73"/>
                      <a:pt x="22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6" y="73"/>
                      <a:pt x="49" y="71"/>
                      <a:pt x="49" y="6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60" y="38"/>
                      <a:pt x="60" y="38"/>
                      <a:pt x="60" y="38"/>
                    </a:cubicBezTo>
                    <a:cubicBezTo>
                      <a:pt x="63" y="38"/>
                      <a:pt x="65" y="35"/>
                      <a:pt x="65" y="32"/>
                    </a:cubicBezTo>
                    <a:cubicBezTo>
                      <a:pt x="65" y="31"/>
                      <a:pt x="64" y="29"/>
                      <a:pt x="63" y="28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0"/>
                      <a:pt x="34" y="0"/>
                      <a:pt x="3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382888"/>
              </p:ext>
            </p:extLst>
          </p:nvPr>
        </p:nvGraphicFramePr>
        <p:xfrm>
          <a:off x="2393759" y="1758035"/>
          <a:ext cx="9034850" cy="324258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06970">
                  <a:extLst>
                    <a:ext uri="{9D8B030D-6E8A-4147-A177-3AD203B41FA5}">
                      <a16:colId xmlns:a16="http://schemas.microsoft.com/office/drawing/2014/main" val="4290638063"/>
                    </a:ext>
                  </a:extLst>
                </a:gridCol>
                <a:gridCol w="1806970">
                  <a:extLst>
                    <a:ext uri="{9D8B030D-6E8A-4147-A177-3AD203B41FA5}">
                      <a16:colId xmlns:a16="http://schemas.microsoft.com/office/drawing/2014/main" val="1753279357"/>
                    </a:ext>
                  </a:extLst>
                </a:gridCol>
                <a:gridCol w="1806970">
                  <a:extLst>
                    <a:ext uri="{9D8B030D-6E8A-4147-A177-3AD203B41FA5}">
                      <a16:colId xmlns:a16="http://schemas.microsoft.com/office/drawing/2014/main" val="2366873452"/>
                    </a:ext>
                  </a:extLst>
                </a:gridCol>
                <a:gridCol w="1806970">
                  <a:extLst>
                    <a:ext uri="{9D8B030D-6E8A-4147-A177-3AD203B41FA5}">
                      <a16:colId xmlns:a16="http://schemas.microsoft.com/office/drawing/2014/main" val="3771522339"/>
                    </a:ext>
                  </a:extLst>
                </a:gridCol>
                <a:gridCol w="1806970">
                  <a:extLst>
                    <a:ext uri="{9D8B030D-6E8A-4147-A177-3AD203B41FA5}">
                      <a16:colId xmlns:a16="http://schemas.microsoft.com/office/drawing/2014/main" val="3198339240"/>
                    </a:ext>
                  </a:extLst>
                </a:gridCol>
              </a:tblGrid>
              <a:tr h="147390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Digitális nomádok foglakoztatása…</a:t>
                      </a:r>
                      <a:endParaRPr lang="hu-HU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Igen, de csak IT munkakörben egy-két embert</a:t>
                      </a:r>
                      <a:endParaRPr lang="hu-HU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Igen, az IT területen jellemző ez a forma</a:t>
                      </a:r>
                      <a:endParaRPr lang="hu-HU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Igen, minden erre alkalmas munkakörben előfordul</a:t>
                      </a:r>
                      <a:endParaRPr lang="hu-HU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Növekedés a COVID-19 hatására </a:t>
                      </a:r>
                      <a:r>
                        <a:rPr lang="hu-HU" sz="1300" b="1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hu-HU" sz="130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300" b="1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a járvány előtti időszak arányában)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960642"/>
                  </a:ext>
                </a:extLst>
              </a:tr>
              <a:tr h="7158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a járványhelyzetet megelőzően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10,4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2,8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16,8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0313551"/>
                  </a:ext>
                </a:extLst>
              </a:tr>
              <a:tr h="3368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a járványhelyzet alatt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11,6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2,4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18,4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108%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12232"/>
                  </a:ext>
                </a:extLst>
              </a:tr>
              <a:tr h="7158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a járványhelyzetet követően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12,4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2,8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110,6%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7614072"/>
                  </a:ext>
                </a:extLst>
              </a:tr>
            </a:tbl>
          </a:graphicData>
        </a:graphic>
      </p:graphicFrame>
      <p:sp>
        <p:nvSpPr>
          <p:cNvPr id="21" name="Dia számának helye 3"/>
          <p:cNvSpPr txBox="1">
            <a:spLocks/>
          </p:cNvSpPr>
          <p:nvPr/>
        </p:nvSpPr>
        <p:spPr>
          <a:xfrm>
            <a:off x="11940000" y="5818730"/>
            <a:ext cx="252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0B5D20-90C6-47BB-A188-49E443ACD015}" type="slidenum">
              <a:rPr lang="hu-HU" b="1" smtClean="0"/>
              <a:pPr/>
              <a:t>31</a:t>
            </a:fld>
            <a:r>
              <a:rPr lang="hu-HU" b="1" dirty="0" smtClean="0"/>
              <a:t>. oldal</a:t>
            </a:r>
            <a:endParaRPr lang="hu-HU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11940000" y="5562611"/>
            <a:ext cx="252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52975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övegdoboz 13">
            <a:extLst>
              <a:ext uri="{FF2B5EF4-FFF2-40B4-BE49-F238E27FC236}">
                <a16:creationId xmlns:a16="http://schemas.microsoft.com/office/drawing/2014/main" id="{CA199C7C-D0F8-45E2-8B08-76F8CA322F65}"/>
              </a:ext>
            </a:extLst>
          </p:cNvPr>
          <p:cNvSpPr txBox="1"/>
          <p:nvPr/>
        </p:nvSpPr>
        <p:spPr>
          <a:xfrm>
            <a:off x="1332411" y="2462740"/>
            <a:ext cx="9622972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5. Javaslatok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784497" y="4473747"/>
            <a:ext cx="10922000" cy="1368253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/>
              <a:t>Kutatásunkban külön vizsgáltuk az </a:t>
            </a:r>
            <a:r>
              <a:rPr lang="hu-H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IKT-szektor</a:t>
            </a:r>
            <a:r>
              <a:rPr lang="hu-HU" sz="1600" dirty="0"/>
              <a:t> </a:t>
            </a:r>
            <a:r>
              <a:rPr lang="hu-HU" sz="1600" dirty="0" err="1"/>
              <a:t>cégeit</a:t>
            </a:r>
            <a:r>
              <a:rPr lang="hu-HU" sz="1600" dirty="0"/>
              <a:t> és a </a:t>
            </a:r>
            <a:r>
              <a:rPr lang="hu-H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nem IKT </a:t>
            </a:r>
            <a:r>
              <a:rPr lang="hu-H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vállalkozásokat.</a:t>
            </a:r>
            <a:r>
              <a:rPr lang="hu-HU" sz="1600" dirty="0" smtClean="0"/>
              <a:t> A </a:t>
            </a:r>
            <a:r>
              <a:rPr lang="hu-HU" sz="1600" dirty="0"/>
              <a:t>szekunder, illetve a primer kutatásunk a két halmaz esetében – digitalizáltsági szintjüket tekintve – alapvetően eltérő eredményeket hozott, így </a:t>
            </a:r>
            <a:r>
              <a:rPr lang="hu-HU" sz="1600" b="1" dirty="0"/>
              <a:t>javaslatainkat is külön szerepeltetjük e két vállalati szegmensre vonatkozóan</a:t>
            </a:r>
            <a:r>
              <a:rPr lang="hu-HU" sz="1600" dirty="0"/>
              <a:t>.</a:t>
            </a:r>
          </a:p>
        </p:txBody>
      </p:sp>
      <p:sp>
        <p:nvSpPr>
          <p:cNvPr id="6" name="Dia számának helye 3"/>
          <p:cNvSpPr txBox="1">
            <a:spLocks/>
          </p:cNvSpPr>
          <p:nvPr/>
        </p:nvSpPr>
        <p:spPr>
          <a:xfrm>
            <a:off x="11940000" y="5818730"/>
            <a:ext cx="252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0B5D20-90C6-47BB-A188-49E443ACD015}" type="slidenum">
              <a:rPr lang="hu-HU" b="1" smtClean="0"/>
              <a:pPr/>
              <a:t>32</a:t>
            </a:fld>
            <a:r>
              <a:rPr lang="hu-HU" b="1" dirty="0" smtClean="0"/>
              <a:t>. oldal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11940000" y="5562611"/>
            <a:ext cx="252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86227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Javaslatok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81471" y="3000360"/>
            <a:ext cx="3015196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81471" y="6137260"/>
            <a:ext cx="3015196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777612918"/>
              </p:ext>
            </p:extLst>
          </p:nvPr>
        </p:nvGraphicFramePr>
        <p:xfrm>
          <a:off x="6365358" y="1729785"/>
          <a:ext cx="5508963" cy="4967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églalap 11"/>
          <p:cNvSpPr/>
          <p:nvPr/>
        </p:nvSpPr>
        <p:spPr>
          <a:xfrm>
            <a:off x="211684" y="2052460"/>
            <a:ext cx="601899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hu-HU" sz="1400" dirty="0">
                <a:ea typeface="Taviraj" panose="00000500000000000000" pitchFamily="2" charset="-34"/>
                <a:cs typeface="Arial" panose="020B0604020202020204" pitchFamily="34" charset="0"/>
              </a:rPr>
              <a:t>Első lépésként a vállalkozások különböző szintjein tevékenykedők (tulajdonosok, vezetők, munkavállalók)</a:t>
            </a:r>
            <a:r>
              <a:rPr lang="hu-HU" sz="1400" dirty="0">
                <a:solidFill>
                  <a:schemeClr val="accent1"/>
                </a:solidFill>
                <a:ea typeface="Taviraj" panose="00000500000000000000" pitchFamily="2" charset="-34"/>
                <a:cs typeface="Arial" panose="020B0604020202020204" pitchFamily="34" charset="0"/>
              </a:rPr>
              <a:t> </a:t>
            </a:r>
            <a:r>
              <a:rPr lang="hu-HU" sz="1400" b="1" dirty="0">
                <a:solidFill>
                  <a:schemeClr val="tx2">
                    <a:lumMod val="60000"/>
                    <a:lumOff val="40000"/>
                  </a:schemeClr>
                </a:solidFill>
                <a:ea typeface="Taviraj" panose="00000500000000000000" pitchFamily="2" charset="-34"/>
                <a:cs typeface="Arial" panose="020B0604020202020204" pitchFamily="34" charset="0"/>
              </a:rPr>
              <a:t>motivációjának</a:t>
            </a:r>
            <a:r>
              <a:rPr lang="hu-HU" sz="1400" dirty="0">
                <a:solidFill>
                  <a:schemeClr val="tx2">
                    <a:lumMod val="60000"/>
                    <a:lumOff val="40000"/>
                  </a:schemeClr>
                </a:solidFill>
                <a:ea typeface="Taviraj" panose="00000500000000000000" pitchFamily="2" charset="-34"/>
                <a:cs typeface="Arial" panose="020B0604020202020204" pitchFamily="34" charset="0"/>
              </a:rPr>
              <a:t>, </a:t>
            </a:r>
            <a:r>
              <a:rPr lang="hu-HU" sz="1400" b="1" dirty="0">
                <a:solidFill>
                  <a:schemeClr val="tx2">
                    <a:lumMod val="60000"/>
                    <a:lumOff val="40000"/>
                  </a:schemeClr>
                </a:solidFill>
                <a:ea typeface="Taviraj" panose="00000500000000000000" pitchFamily="2" charset="-34"/>
                <a:cs typeface="Arial" panose="020B0604020202020204" pitchFamily="34" charset="0"/>
              </a:rPr>
              <a:t>érdeklődésének</a:t>
            </a:r>
            <a:r>
              <a:rPr lang="hu-HU" sz="1400" dirty="0">
                <a:ea typeface="Taviraj" panose="00000500000000000000" pitchFamily="2" charset="-34"/>
                <a:cs typeface="Arial" panose="020B0604020202020204" pitchFamily="34" charset="0"/>
              </a:rPr>
              <a:t>, valamint </a:t>
            </a:r>
            <a:r>
              <a:rPr lang="hu-HU" sz="1400" b="1" dirty="0">
                <a:solidFill>
                  <a:schemeClr val="tx2">
                    <a:lumMod val="60000"/>
                    <a:lumOff val="40000"/>
                  </a:schemeClr>
                </a:solidFill>
                <a:ea typeface="Taviraj" panose="00000500000000000000" pitchFamily="2" charset="-34"/>
                <a:cs typeface="Arial" panose="020B0604020202020204" pitchFamily="34" charset="0"/>
              </a:rPr>
              <a:t>digitális </a:t>
            </a:r>
            <a:r>
              <a:rPr lang="hu-HU" sz="1400" b="1" dirty="0">
                <a:solidFill>
                  <a:schemeClr val="tx2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kompetenciáinak</a:t>
            </a:r>
            <a:r>
              <a:rPr lang="hu-HU" sz="1400" b="1" dirty="0">
                <a:solidFill>
                  <a:schemeClr val="tx2">
                    <a:lumMod val="60000"/>
                    <a:lumOff val="40000"/>
                  </a:schemeClr>
                </a:solidFill>
                <a:ea typeface="Taviraj" panose="00000500000000000000" pitchFamily="2" charset="-34"/>
                <a:cs typeface="Arial" panose="020B0604020202020204" pitchFamily="34" charset="0"/>
              </a:rPr>
              <a:t> fejlesztésére</a:t>
            </a:r>
            <a:r>
              <a:rPr lang="hu-HU" sz="1400" dirty="0">
                <a:solidFill>
                  <a:schemeClr val="tx2">
                    <a:lumMod val="60000"/>
                    <a:lumOff val="40000"/>
                  </a:schemeClr>
                </a:solidFill>
                <a:ea typeface="Taviraj" panose="00000500000000000000" pitchFamily="2" charset="-34"/>
                <a:cs typeface="Arial" panose="020B0604020202020204" pitchFamily="34" charset="0"/>
              </a:rPr>
              <a:t> </a:t>
            </a:r>
            <a:r>
              <a:rPr lang="hu-HU" sz="1400" dirty="0">
                <a:ea typeface="Taviraj" panose="00000500000000000000" pitchFamily="2" charset="-34"/>
                <a:cs typeface="Arial" panose="020B0604020202020204" pitchFamily="34" charset="0"/>
              </a:rPr>
              <a:t>fogalmazunk meg beavatkozási javaslatokat; az érintett vállalkozói körben a digitalizáció iránti igény megfogalmazódására, a nyitottság, a motiváció és a megfelelő digitális kompetenciák kialakítására van szükség.</a:t>
            </a:r>
            <a:endParaRPr lang="hu-HU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hu-HU" sz="1400" dirty="0">
                <a:ea typeface="Taviraj" panose="00000500000000000000" pitchFamily="2" charset="-34"/>
                <a:cs typeface="Arial" panose="020B0604020202020204" pitchFamily="34" charset="0"/>
              </a:rPr>
              <a:t>A digitális kompetenciákra építve már hatékony lehet az érintett vállalkozásokat a releváns </a:t>
            </a:r>
            <a:r>
              <a:rPr lang="hu-HU" sz="1400" b="1" dirty="0">
                <a:solidFill>
                  <a:schemeClr val="tx2">
                    <a:lumMod val="60000"/>
                    <a:lumOff val="40000"/>
                  </a:schemeClr>
                </a:solidFill>
                <a:ea typeface="Taviraj" panose="00000500000000000000" pitchFamily="2" charset="-34"/>
                <a:cs typeface="Arial" panose="020B0604020202020204" pitchFamily="34" charset="0"/>
              </a:rPr>
              <a:t>digitális technológiák</a:t>
            </a:r>
            <a:r>
              <a:rPr lang="hu-HU" sz="1400" dirty="0">
                <a:solidFill>
                  <a:schemeClr val="tx2">
                    <a:lumMod val="60000"/>
                    <a:lumOff val="40000"/>
                  </a:schemeClr>
                </a:solidFill>
                <a:ea typeface="Taviraj" panose="00000500000000000000" pitchFamily="2" charset="-34"/>
                <a:cs typeface="Arial" panose="020B0604020202020204" pitchFamily="34" charset="0"/>
              </a:rPr>
              <a:t> </a:t>
            </a:r>
            <a:r>
              <a:rPr lang="hu-HU" sz="1400" dirty="0">
                <a:ea typeface="Taviraj" panose="00000500000000000000" pitchFamily="2" charset="-34"/>
                <a:cs typeface="Arial" panose="020B0604020202020204" pitchFamily="34" charset="0"/>
              </a:rPr>
              <a:t>(eszközök, szoftverek, alkalmazások, stb.) </a:t>
            </a:r>
            <a:r>
              <a:rPr lang="hu-HU" sz="1400" b="1" dirty="0">
                <a:solidFill>
                  <a:schemeClr val="tx2">
                    <a:lumMod val="60000"/>
                    <a:lumOff val="40000"/>
                  </a:schemeClr>
                </a:solidFill>
                <a:ea typeface="Taviraj" panose="00000500000000000000" pitchFamily="2" charset="-34"/>
                <a:cs typeface="Arial" panose="020B0604020202020204" pitchFamily="34" charset="0"/>
              </a:rPr>
              <a:t>tudatos integrálására</a:t>
            </a:r>
            <a:r>
              <a:rPr lang="hu-HU" sz="1400" dirty="0">
                <a:ea typeface="Taviraj" panose="00000500000000000000" pitchFamily="2" charset="-34"/>
                <a:cs typeface="Arial" panose="020B0604020202020204" pitchFamily="34" charset="0"/>
              </a:rPr>
              <a:t>, valamint a mindennapi ügyintézéshez szükséges </a:t>
            </a:r>
            <a:r>
              <a:rPr lang="hu-HU" sz="1400" b="1" dirty="0">
                <a:solidFill>
                  <a:schemeClr val="tx2">
                    <a:lumMod val="60000"/>
                    <a:lumOff val="40000"/>
                  </a:schemeClr>
                </a:solidFill>
                <a:ea typeface="Taviraj" panose="00000500000000000000" pitchFamily="2" charset="-34"/>
                <a:cs typeface="Arial" panose="020B0604020202020204" pitchFamily="34" charset="0"/>
              </a:rPr>
              <a:t>online szolgáltatások</a:t>
            </a:r>
            <a:r>
              <a:rPr lang="hu-HU" sz="1400" dirty="0">
                <a:solidFill>
                  <a:schemeClr val="tx2">
                    <a:lumMod val="60000"/>
                    <a:lumOff val="40000"/>
                  </a:schemeClr>
                </a:solidFill>
                <a:ea typeface="Taviraj" panose="00000500000000000000" pitchFamily="2" charset="-34"/>
                <a:cs typeface="Arial" panose="020B0604020202020204" pitchFamily="34" charset="0"/>
              </a:rPr>
              <a:t> </a:t>
            </a:r>
            <a:r>
              <a:rPr lang="hu-HU" sz="1400" dirty="0">
                <a:ea typeface="Taviraj" panose="00000500000000000000" pitchFamily="2" charset="-34"/>
                <a:cs typeface="Arial" panose="020B0604020202020204" pitchFamily="34" charset="0"/>
              </a:rPr>
              <a:t>igénybevételére, illetve az </a:t>
            </a:r>
            <a:r>
              <a:rPr lang="hu-HU" sz="1400" b="1" dirty="0">
                <a:solidFill>
                  <a:schemeClr val="tx2">
                    <a:lumMod val="60000"/>
                    <a:lumOff val="40000"/>
                  </a:schemeClr>
                </a:solidFill>
                <a:ea typeface="Taviraj" panose="00000500000000000000" pitchFamily="2" charset="-34"/>
                <a:cs typeface="Arial" panose="020B0604020202020204" pitchFamily="34" charset="0"/>
              </a:rPr>
              <a:t>online kereskedelemben</a:t>
            </a:r>
            <a:r>
              <a:rPr lang="hu-HU" sz="1400" dirty="0">
                <a:solidFill>
                  <a:schemeClr val="tx2">
                    <a:lumMod val="60000"/>
                    <a:lumOff val="40000"/>
                  </a:schemeClr>
                </a:solidFill>
                <a:ea typeface="Taviraj" panose="00000500000000000000" pitchFamily="2" charset="-34"/>
                <a:cs typeface="Arial" panose="020B0604020202020204" pitchFamily="34" charset="0"/>
              </a:rPr>
              <a:t> </a:t>
            </a:r>
            <a:r>
              <a:rPr lang="hu-HU" sz="1400" dirty="0">
                <a:ea typeface="Taviraj" panose="00000500000000000000" pitchFamily="2" charset="-34"/>
                <a:cs typeface="Arial" panose="020B0604020202020204" pitchFamily="34" charset="0"/>
              </a:rPr>
              <a:t>való minél intenzívebb részvételre ösztönözni.</a:t>
            </a:r>
            <a:endParaRPr lang="hu-HU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hu-HU" sz="1400" dirty="0">
                <a:ea typeface="Taviraj" panose="00000500000000000000" pitchFamily="2" charset="-34"/>
                <a:cs typeface="Arial" panose="020B0604020202020204" pitchFamily="34" charset="0"/>
              </a:rPr>
              <a:t>A digitális „érettség” magasabb fokait jelentő </a:t>
            </a:r>
            <a:r>
              <a:rPr lang="hu-HU" sz="1400" b="1" dirty="0">
                <a:solidFill>
                  <a:schemeClr val="tx2">
                    <a:lumMod val="60000"/>
                    <a:lumOff val="40000"/>
                  </a:schemeClr>
                </a:solidFill>
                <a:ea typeface="Taviraj" panose="00000500000000000000" pitchFamily="2" charset="-34"/>
                <a:cs typeface="Arial" panose="020B0604020202020204" pitchFamily="34" charset="0"/>
              </a:rPr>
              <a:t>innovatív megoldások</a:t>
            </a:r>
            <a:r>
              <a:rPr lang="hu-HU" sz="1400" dirty="0">
                <a:ea typeface="Taviraj" panose="00000500000000000000" pitchFamily="2" charset="-34"/>
                <a:cs typeface="Arial" panose="020B0604020202020204" pitchFamily="34" charset="0"/>
              </a:rPr>
              <a:t>, mint pl. Ipar 4.0 technológiák </a:t>
            </a:r>
            <a:r>
              <a:rPr lang="hu-HU" sz="1400" b="1" dirty="0">
                <a:solidFill>
                  <a:schemeClr val="tx2">
                    <a:lumMod val="60000"/>
                    <a:lumOff val="40000"/>
                  </a:schemeClr>
                </a:solidFill>
                <a:ea typeface="Taviraj" panose="00000500000000000000" pitchFamily="2" charset="-34"/>
                <a:cs typeface="Arial" panose="020B0604020202020204" pitchFamily="34" charset="0"/>
              </a:rPr>
              <a:t>alkalmazása</a:t>
            </a:r>
            <a:r>
              <a:rPr lang="hu-HU" sz="1400" dirty="0">
                <a:ea typeface="Taviraj" panose="00000500000000000000" pitchFamily="2" charset="-34"/>
                <a:cs typeface="Arial" panose="020B0604020202020204" pitchFamily="34" charset="0"/>
              </a:rPr>
              <a:t> vélhetően csak a vállalkozások egy szűkebb köre számára jöhet szóba releváns fejlesztési célként, ugyanakkor egyes felmérések szerint Magyarországon a (munka)tevékenységek 49 százaléka automatizálható lenne, így e technológiák elterjesztése is jelentékeny haszonnal kecsegtet az ezeket használók körében és a nemzetgazdaság egészét tekintve egyaránt.</a:t>
            </a:r>
            <a:endParaRPr lang="hu-HU" sz="1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346363" y="898788"/>
            <a:ext cx="9292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sz="1600" dirty="0">
                <a:ea typeface="Taviraj" panose="00000500000000000000" pitchFamily="2" charset="-34"/>
                <a:cs typeface="Arial" panose="020B0604020202020204" pitchFamily="34" charset="0"/>
              </a:rPr>
              <a:t>Javaslatainkat úgy állítottuk össze, hogy azok egymásra épülve, egymást logikus sorrendben követve mutassák meg azokat a </a:t>
            </a:r>
            <a:r>
              <a:rPr lang="hu-HU" sz="1600" b="1" dirty="0">
                <a:solidFill>
                  <a:schemeClr val="tx2">
                    <a:lumMod val="60000"/>
                    <a:lumOff val="40000"/>
                  </a:schemeClr>
                </a:solidFill>
                <a:ea typeface="Taviraj" panose="00000500000000000000" pitchFamily="2" charset="-34"/>
                <a:cs typeface="Arial" panose="020B0604020202020204" pitchFamily="34" charset="0"/>
              </a:rPr>
              <a:t>lehetséges lépéseket</a:t>
            </a:r>
            <a:r>
              <a:rPr lang="hu-HU" sz="1600" dirty="0">
                <a:ea typeface="Taviraj" panose="00000500000000000000" pitchFamily="2" charset="-34"/>
                <a:cs typeface="Arial" panose="020B0604020202020204" pitchFamily="34" charset="0"/>
              </a:rPr>
              <a:t>, amelyek ahhoz szükségesek, hogy az érintettek számottevően tudják </a:t>
            </a:r>
            <a:r>
              <a:rPr lang="hu-HU" sz="1600" b="1" dirty="0">
                <a:solidFill>
                  <a:schemeClr val="tx2">
                    <a:lumMod val="60000"/>
                    <a:lumOff val="40000"/>
                  </a:schemeClr>
                </a:solidFill>
                <a:ea typeface="Taviraj" panose="00000500000000000000" pitchFamily="2" charset="-34"/>
                <a:cs typeface="Arial" panose="020B0604020202020204" pitchFamily="34" charset="0"/>
              </a:rPr>
              <a:t>növelni digitális felkészültségüket</a:t>
            </a:r>
            <a:r>
              <a:rPr lang="hu-HU" sz="1600" dirty="0">
                <a:ea typeface="Taviraj" panose="00000500000000000000" pitchFamily="2" charset="-34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Dia számának helye 3"/>
          <p:cNvSpPr txBox="1">
            <a:spLocks/>
          </p:cNvSpPr>
          <p:nvPr/>
        </p:nvSpPr>
        <p:spPr>
          <a:xfrm>
            <a:off x="11940000" y="5818730"/>
            <a:ext cx="252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0B5D20-90C6-47BB-A188-49E443ACD015}" type="slidenum">
              <a:rPr lang="hu-HU" b="1" smtClean="0"/>
              <a:pPr/>
              <a:t>33</a:t>
            </a:fld>
            <a:r>
              <a:rPr lang="hu-HU" b="1" dirty="0" smtClean="0"/>
              <a:t>. oldal</a:t>
            </a:r>
            <a:endParaRPr lang="hu-HU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1940000" y="5562611"/>
            <a:ext cx="252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0336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6363" y="294278"/>
            <a:ext cx="8880763" cy="704790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Javaslatok - </a:t>
            </a:r>
            <a:r>
              <a:rPr lang="hu-HU" dirty="0"/>
              <a:t>nem IKT </a:t>
            </a:r>
            <a:r>
              <a:rPr lang="hu-HU" dirty="0">
                <a:solidFill>
                  <a:schemeClr val="tx1"/>
                </a:solidFill>
              </a:rPr>
              <a:t>vállalkozások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94826" y="4296605"/>
            <a:ext cx="9827573" cy="13419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hu-HU" sz="1800" dirty="0"/>
          </a:p>
          <a:p>
            <a:pPr>
              <a:buFont typeface="Arial" panose="020B0604020202020204" pitchFamily="34" charset="0"/>
              <a:buChar char="•"/>
            </a:pPr>
            <a:endParaRPr lang="hu-HU" sz="1800" dirty="0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5411900" y="914250"/>
            <a:ext cx="1336034" cy="1333930"/>
            <a:chOff x="280944" y="3282816"/>
            <a:chExt cx="1550170" cy="1498600"/>
          </a:xfrm>
        </p:grpSpPr>
        <p:sp>
          <p:nvSpPr>
            <p:cNvPr id="9" name="Ellipszis 8"/>
            <p:cNvSpPr/>
            <p:nvPr/>
          </p:nvSpPr>
          <p:spPr>
            <a:xfrm>
              <a:off x="280944" y="3282816"/>
              <a:ext cx="1550170" cy="149860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6223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6" name="Group 22"/>
            <p:cNvGrpSpPr>
              <a:grpSpLocks noChangeAspect="1"/>
            </p:cNvGrpSpPr>
            <p:nvPr/>
          </p:nvGrpSpPr>
          <p:grpSpPr bwMode="auto">
            <a:xfrm>
              <a:off x="538964" y="3763166"/>
              <a:ext cx="1018979" cy="537900"/>
              <a:chOff x="3705" y="2087"/>
              <a:chExt cx="269" cy="142"/>
            </a:xfrm>
          </p:grpSpPr>
          <p:sp>
            <p:nvSpPr>
              <p:cNvPr id="7" name="AutoShape 21"/>
              <p:cNvSpPr>
                <a:spLocks noChangeAspect="1" noChangeArrowheads="1" noTextEdit="1"/>
              </p:cNvSpPr>
              <p:nvPr/>
            </p:nvSpPr>
            <p:spPr bwMode="auto">
              <a:xfrm>
                <a:off x="3705" y="2087"/>
                <a:ext cx="26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3707" y="2085"/>
                <a:ext cx="269" cy="146"/>
              </a:xfrm>
              <a:custGeom>
                <a:avLst/>
                <a:gdLst/>
                <a:ahLst/>
                <a:cxnLst>
                  <a:cxn ang="0">
                    <a:pos x="34" y="6"/>
                  </a:cxn>
                  <a:cxn ang="0">
                    <a:pos x="45" y="14"/>
                  </a:cxn>
                  <a:cxn ang="0">
                    <a:pos x="31" y="17"/>
                  </a:cxn>
                  <a:cxn ang="0">
                    <a:pos x="27" y="45"/>
                  </a:cxn>
                  <a:cxn ang="0">
                    <a:pos x="32" y="46"/>
                  </a:cxn>
                  <a:cxn ang="0">
                    <a:pos x="32" y="48"/>
                  </a:cxn>
                  <a:cxn ang="0">
                    <a:pos x="31" y="52"/>
                  </a:cxn>
                  <a:cxn ang="0">
                    <a:pos x="27" y="49"/>
                  </a:cxn>
                  <a:cxn ang="0">
                    <a:pos x="19" y="52"/>
                  </a:cxn>
                  <a:cxn ang="0">
                    <a:pos x="15" y="0"/>
                  </a:cxn>
                  <a:cxn ang="0">
                    <a:pos x="86" y="13"/>
                  </a:cxn>
                  <a:cxn ang="0">
                    <a:pos x="65" y="11"/>
                  </a:cxn>
                  <a:cxn ang="0">
                    <a:pos x="42" y="21"/>
                  </a:cxn>
                  <a:cxn ang="0">
                    <a:pos x="51" y="20"/>
                  </a:cxn>
                  <a:cxn ang="0">
                    <a:pos x="84" y="33"/>
                  </a:cxn>
                  <a:cxn ang="0">
                    <a:pos x="84" y="33"/>
                  </a:cxn>
                  <a:cxn ang="0">
                    <a:pos x="82" y="40"/>
                  </a:cxn>
                  <a:cxn ang="0">
                    <a:pos x="64" y="35"/>
                  </a:cxn>
                  <a:cxn ang="0">
                    <a:pos x="77" y="43"/>
                  </a:cxn>
                  <a:cxn ang="0">
                    <a:pos x="75" y="46"/>
                  </a:cxn>
                  <a:cxn ang="0">
                    <a:pos x="57" y="41"/>
                  </a:cxn>
                  <a:cxn ang="0">
                    <a:pos x="70" y="52"/>
                  </a:cxn>
                  <a:cxn ang="0">
                    <a:pos x="52" y="48"/>
                  </a:cxn>
                  <a:cxn ang="0">
                    <a:pos x="63" y="58"/>
                  </a:cxn>
                  <a:cxn ang="0">
                    <a:pos x="54" y="52"/>
                  </a:cxn>
                  <a:cxn ang="0">
                    <a:pos x="49" y="52"/>
                  </a:cxn>
                  <a:cxn ang="0">
                    <a:pos x="46" y="51"/>
                  </a:cxn>
                  <a:cxn ang="0">
                    <a:pos x="40" y="44"/>
                  </a:cxn>
                  <a:cxn ang="0">
                    <a:pos x="45" y="59"/>
                  </a:cxn>
                  <a:cxn ang="0">
                    <a:pos x="48" y="56"/>
                  </a:cxn>
                  <a:cxn ang="0">
                    <a:pos x="52" y="61"/>
                  </a:cxn>
                  <a:cxn ang="0">
                    <a:pos x="62" y="62"/>
                  </a:cxn>
                  <a:cxn ang="0">
                    <a:pos x="63" y="62"/>
                  </a:cxn>
                  <a:cxn ang="0">
                    <a:pos x="69" y="56"/>
                  </a:cxn>
                  <a:cxn ang="0">
                    <a:pos x="70" y="56"/>
                  </a:cxn>
                  <a:cxn ang="0">
                    <a:pos x="75" y="50"/>
                  </a:cxn>
                  <a:cxn ang="0">
                    <a:pos x="80" y="47"/>
                  </a:cxn>
                  <a:cxn ang="0">
                    <a:pos x="95" y="43"/>
                  </a:cxn>
                  <a:cxn ang="0">
                    <a:pos x="114" y="43"/>
                  </a:cxn>
                  <a:cxn ang="0">
                    <a:pos x="84" y="5"/>
                  </a:cxn>
                  <a:cxn ang="0">
                    <a:pos x="34" y="53"/>
                  </a:cxn>
                  <a:cxn ang="0">
                    <a:pos x="39" y="46"/>
                  </a:cxn>
                </a:cxnLst>
                <a:rect l="0" t="0" r="r" b="b"/>
                <a:pathLst>
                  <a:path w="114" h="62">
                    <a:moveTo>
                      <a:pt x="15" y="0"/>
                    </a:moveTo>
                    <a:cubicBezTo>
                      <a:pt x="34" y="6"/>
                      <a:pt x="34" y="6"/>
                      <a:pt x="34" y="6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4"/>
                      <a:pt x="28" y="44"/>
                      <a:pt x="28" y="44"/>
                    </a:cubicBezTo>
                    <a:cubicBezTo>
                      <a:pt x="28" y="44"/>
                      <a:pt x="32" y="44"/>
                      <a:pt x="32" y="46"/>
                    </a:cubicBezTo>
                    <a:cubicBezTo>
                      <a:pt x="32" y="46"/>
                      <a:pt x="32" y="47"/>
                      <a:pt x="32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1" y="50"/>
                      <a:pt x="31" y="52"/>
                      <a:pt x="31" y="52"/>
                    </a:cubicBezTo>
                    <a:cubicBezTo>
                      <a:pt x="31" y="52"/>
                      <a:pt x="28" y="51"/>
                      <a:pt x="28" y="50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  <a:moveTo>
                      <a:pt x="84" y="5"/>
                    </a:moveTo>
                    <a:cubicBezTo>
                      <a:pt x="86" y="13"/>
                      <a:pt x="86" y="13"/>
                      <a:pt x="86" y="13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4"/>
                      <a:pt x="44" y="24"/>
                    </a:cubicBezTo>
                    <a:cubicBezTo>
                      <a:pt x="47" y="24"/>
                      <a:pt x="51" y="20"/>
                      <a:pt x="51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5" y="34"/>
                      <a:pt x="84" y="39"/>
                      <a:pt x="82" y="40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78" y="42"/>
                      <a:pt x="78" y="43"/>
                      <a:pt x="77" y="43"/>
                    </a:cubicBezTo>
                    <a:cubicBezTo>
                      <a:pt x="77" y="44"/>
                      <a:pt x="77" y="44"/>
                      <a:pt x="77" y="45"/>
                    </a:cubicBezTo>
                    <a:cubicBezTo>
                      <a:pt x="76" y="45"/>
                      <a:pt x="76" y="46"/>
                      <a:pt x="75" y="46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72" y="48"/>
                      <a:pt x="72" y="48"/>
                      <a:pt x="72" y="48"/>
                    </a:cubicBezTo>
                    <a:cubicBezTo>
                      <a:pt x="72" y="49"/>
                      <a:pt x="71" y="52"/>
                      <a:pt x="70" y="52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2" y="48"/>
                      <a:pt x="52" y="48"/>
                      <a:pt x="52" y="4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65" y="55"/>
                      <a:pt x="64" y="58"/>
                      <a:pt x="63" y="58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4" y="53"/>
                      <a:pt x="54" y="52"/>
                      <a:pt x="54" y="52"/>
                    </a:cubicBezTo>
                    <a:cubicBezTo>
                      <a:pt x="54" y="50"/>
                      <a:pt x="49" y="49"/>
                      <a:pt x="49" y="49"/>
                    </a:cubicBezTo>
                    <a:cubicBezTo>
                      <a:pt x="49" y="49"/>
                      <a:pt x="49" y="50"/>
                      <a:pt x="49" y="52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47" y="50"/>
                      <a:pt x="47" y="48"/>
                      <a:pt x="47" y="47"/>
                    </a:cubicBezTo>
                    <a:cubicBezTo>
                      <a:pt x="47" y="45"/>
                      <a:pt x="40" y="44"/>
                      <a:pt x="40" y="44"/>
                    </a:cubicBezTo>
                    <a:cubicBezTo>
                      <a:pt x="40" y="44"/>
                      <a:pt x="39" y="54"/>
                      <a:pt x="40" y="56"/>
                    </a:cubicBezTo>
                    <a:cubicBezTo>
                      <a:pt x="41" y="59"/>
                      <a:pt x="45" y="59"/>
                      <a:pt x="45" y="59"/>
                    </a:cubicBezTo>
                    <a:cubicBezTo>
                      <a:pt x="45" y="59"/>
                      <a:pt x="45" y="57"/>
                      <a:pt x="46" y="55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57"/>
                      <a:pt x="48" y="58"/>
                      <a:pt x="49" y="58"/>
                    </a:cubicBezTo>
                    <a:cubicBezTo>
                      <a:pt x="50" y="60"/>
                      <a:pt x="52" y="61"/>
                      <a:pt x="52" y="61"/>
                    </a:cubicBezTo>
                    <a:cubicBezTo>
                      <a:pt x="52" y="61"/>
                      <a:pt x="53" y="59"/>
                      <a:pt x="53" y="58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3" y="62"/>
                      <a:pt x="63" y="62"/>
                      <a:pt x="63" y="62"/>
                    </a:cubicBezTo>
                    <a:cubicBezTo>
                      <a:pt x="66" y="62"/>
                      <a:pt x="68" y="59"/>
                      <a:pt x="68" y="56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70" y="56"/>
                      <a:pt x="70" y="56"/>
                      <a:pt x="70" y="56"/>
                    </a:cubicBezTo>
                    <a:cubicBezTo>
                      <a:pt x="72" y="56"/>
                      <a:pt x="73" y="55"/>
                      <a:pt x="74" y="53"/>
                    </a:cubicBezTo>
                    <a:cubicBezTo>
                      <a:pt x="75" y="52"/>
                      <a:pt x="75" y="51"/>
                      <a:pt x="75" y="50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7" y="49"/>
                      <a:pt x="79" y="48"/>
                      <a:pt x="80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114" y="43"/>
                      <a:pt x="114" y="43"/>
                      <a:pt x="114" y="43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84" y="5"/>
                      <a:pt x="84" y="5"/>
                      <a:pt x="84" y="5"/>
                    </a:cubicBezTo>
                    <a:close/>
                    <a:moveTo>
                      <a:pt x="34" y="44"/>
                    </a:moveTo>
                    <a:cubicBezTo>
                      <a:pt x="34" y="44"/>
                      <a:pt x="33" y="51"/>
                      <a:pt x="34" y="53"/>
                    </a:cubicBezTo>
                    <a:cubicBezTo>
                      <a:pt x="35" y="54"/>
                      <a:pt x="37" y="55"/>
                      <a:pt x="37" y="55"/>
                    </a:cubicBezTo>
                    <a:cubicBezTo>
                      <a:pt x="37" y="55"/>
                      <a:pt x="39" y="48"/>
                      <a:pt x="39" y="46"/>
                    </a:cubicBezTo>
                    <a:cubicBezTo>
                      <a:pt x="38" y="45"/>
                      <a:pt x="34" y="44"/>
                      <a:pt x="34" y="4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4" name="Tartalom helye 2"/>
          <p:cNvSpPr txBox="1">
            <a:spLocks/>
          </p:cNvSpPr>
          <p:nvPr/>
        </p:nvSpPr>
        <p:spPr>
          <a:xfrm>
            <a:off x="1994826" y="6159272"/>
            <a:ext cx="9827573" cy="1341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8000" indent="-288000" algn="just" defTabSz="914375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781" indent="-288000" algn="just" defTabSz="9143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2969" indent="-288000" algn="just" defTabSz="9143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156" indent="-288000" algn="just" defTabSz="9143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344" indent="-288000" algn="just" defTabSz="9143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531" indent="-228594" algn="l" defTabSz="9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8" indent="-228594" algn="l" defTabSz="9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6" indent="-228594" algn="l" defTabSz="9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3" indent="-228594" algn="l" defTabSz="9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hu-HU" sz="1800"/>
          </a:p>
          <a:p>
            <a:pPr>
              <a:buFont typeface="Arial" panose="020B0604020202020204" pitchFamily="34" charset="0"/>
              <a:buChar char="•"/>
            </a:pPr>
            <a:endParaRPr lang="hu-HU" sz="1800" dirty="0"/>
          </a:p>
        </p:txBody>
      </p:sp>
      <p:grpSp>
        <p:nvGrpSpPr>
          <p:cNvPr id="36" name="Csoportba foglalás 35"/>
          <p:cNvGrpSpPr/>
          <p:nvPr/>
        </p:nvGrpSpPr>
        <p:grpSpPr>
          <a:xfrm>
            <a:off x="606481" y="2445904"/>
            <a:ext cx="10859785" cy="2986539"/>
            <a:chOff x="346363" y="2867311"/>
            <a:chExt cx="10859785" cy="2986539"/>
          </a:xfrm>
        </p:grpSpPr>
        <p:sp>
          <p:nvSpPr>
            <p:cNvPr id="37" name="Lekerekített téglalap 36"/>
            <p:cNvSpPr/>
            <p:nvPr/>
          </p:nvSpPr>
          <p:spPr>
            <a:xfrm>
              <a:off x="346363" y="2867313"/>
              <a:ext cx="2050245" cy="2979455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6604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sz="1400" dirty="0"/>
            </a:p>
          </p:txBody>
        </p:sp>
        <p:sp>
          <p:nvSpPr>
            <p:cNvPr id="38" name="Lekerekített téglalap 37"/>
            <p:cNvSpPr/>
            <p:nvPr/>
          </p:nvSpPr>
          <p:spPr>
            <a:xfrm>
              <a:off x="2548748" y="2867313"/>
              <a:ext cx="2050245" cy="2979455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6604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Lekerekített téglalap 38"/>
            <p:cNvSpPr/>
            <p:nvPr/>
          </p:nvSpPr>
          <p:spPr>
            <a:xfrm>
              <a:off x="4751133" y="2867312"/>
              <a:ext cx="2050245" cy="2979455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6604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Lekerekített téglalap 39"/>
            <p:cNvSpPr/>
            <p:nvPr/>
          </p:nvSpPr>
          <p:spPr>
            <a:xfrm>
              <a:off x="6953518" y="2874395"/>
              <a:ext cx="2050245" cy="2979455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6604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Lekerekített téglalap 40"/>
            <p:cNvSpPr/>
            <p:nvPr/>
          </p:nvSpPr>
          <p:spPr>
            <a:xfrm>
              <a:off x="9155903" y="2867311"/>
              <a:ext cx="2050245" cy="2979455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6604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Szövegdoboz 41"/>
            <p:cNvSpPr txBox="1"/>
            <p:nvPr/>
          </p:nvSpPr>
          <p:spPr>
            <a:xfrm>
              <a:off x="418985" y="3002964"/>
              <a:ext cx="190500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/>
                <a:t>Vállalkozások digitális </a:t>
              </a:r>
              <a:r>
                <a:rPr lang="hu-H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nyitottságának, motivációjának növelése</a:t>
              </a:r>
            </a:p>
            <a:p>
              <a:pPr algn="ctr"/>
              <a:endParaRPr lang="hu-HU" sz="1400" dirty="0"/>
            </a:p>
          </p:txBody>
        </p:sp>
        <p:sp>
          <p:nvSpPr>
            <p:cNvPr id="43" name="Szövegdoboz 42"/>
            <p:cNvSpPr txBox="1"/>
            <p:nvPr/>
          </p:nvSpPr>
          <p:spPr>
            <a:xfrm>
              <a:off x="385957" y="4003323"/>
              <a:ext cx="1938028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>
                  <a:schemeClr val="tx2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hu-HU" sz="1000" dirty="0"/>
                <a:t>Társadalmi szintű digitális tudatosítás</a:t>
              </a:r>
            </a:p>
            <a:p>
              <a:pPr marL="171450" indent="-171450">
                <a:buClr>
                  <a:schemeClr val="tx2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hu-HU" sz="1000" dirty="0"/>
                <a:t>Élményalapú motivációs program</a:t>
              </a:r>
            </a:p>
            <a:p>
              <a:pPr marL="171450" indent="-171450">
                <a:buClr>
                  <a:schemeClr val="tx2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hu-HU" sz="1000" dirty="0"/>
                <a:t>Digitális tanácsadói rendszer a hazai mikro-, kis- és közép-vállalkozásoknak</a:t>
              </a:r>
            </a:p>
            <a:p>
              <a:pPr marL="171450" indent="-171450">
                <a:buClr>
                  <a:schemeClr val="tx2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hu-HU" sz="1000" dirty="0"/>
                <a:t>Tartalomplatform kialakítása és működtetése</a:t>
              </a:r>
            </a:p>
            <a:p>
              <a:pPr marL="171450" indent="-171450">
                <a:buClr>
                  <a:schemeClr val="tx2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hu-HU" sz="1000" dirty="0"/>
                <a:t>Komplex tartalomfejlesztés</a:t>
              </a:r>
            </a:p>
            <a:p>
              <a:pPr algn="ctr"/>
              <a:endParaRPr lang="hu-HU" sz="1000" dirty="0"/>
            </a:p>
          </p:txBody>
        </p:sp>
        <p:sp>
          <p:nvSpPr>
            <p:cNvPr id="44" name="Szövegdoboz 43"/>
            <p:cNvSpPr txBox="1"/>
            <p:nvPr/>
          </p:nvSpPr>
          <p:spPr>
            <a:xfrm>
              <a:off x="2606939" y="2986209"/>
              <a:ext cx="19309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hu-HU" sz="1400" dirty="0"/>
                <a:t>Munkavállalók </a:t>
              </a:r>
              <a:r>
                <a:rPr lang="hu-H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digitális kompetenciáinak fejlesztése</a:t>
              </a:r>
              <a:endParaRPr lang="hu-H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Szövegdoboz 44"/>
            <p:cNvSpPr txBox="1"/>
            <p:nvPr/>
          </p:nvSpPr>
          <p:spPr>
            <a:xfrm>
              <a:off x="2602393" y="4003323"/>
              <a:ext cx="202962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>
                  <a:schemeClr val="tx2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hu-HU" sz="1000" dirty="0"/>
                <a:t>DigKomp1 szintű digitális felkészültség megszerzésének támogatása</a:t>
              </a:r>
            </a:p>
            <a:p>
              <a:pPr marL="171450" indent="-171450">
                <a:buClr>
                  <a:schemeClr val="tx2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hu-HU" sz="1000" dirty="0"/>
                <a:t>DigKomp2 szintű digitális felkészültség megszerzésének támogatása</a:t>
              </a:r>
            </a:p>
            <a:p>
              <a:pPr marL="171450" indent="-171450">
                <a:buClr>
                  <a:schemeClr val="tx2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hu-HU" sz="1000" dirty="0"/>
                <a:t>DigKomp3 vagy magasabb szintű digitális felkészültség megszerzésének támogatása</a:t>
              </a:r>
            </a:p>
          </p:txBody>
        </p:sp>
        <p:sp>
          <p:nvSpPr>
            <p:cNvPr id="46" name="Szövegdoboz 45"/>
            <p:cNvSpPr txBox="1"/>
            <p:nvPr/>
          </p:nvSpPr>
          <p:spPr>
            <a:xfrm>
              <a:off x="4930232" y="3001289"/>
              <a:ext cx="16203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/>
                <a:t>Digitális </a:t>
              </a:r>
              <a:r>
                <a:rPr lang="hu-H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technológiák integráltságának </a:t>
              </a:r>
              <a:r>
                <a:rPr lang="hu-HU" sz="1400" dirty="0"/>
                <a:t>növelése</a:t>
              </a:r>
            </a:p>
          </p:txBody>
        </p:sp>
        <p:sp>
          <p:nvSpPr>
            <p:cNvPr id="47" name="Szövegdoboz 46"/>
            <p:cNvSpPr txBox="1"/>
            <p:nvPr/>
          </p:nvSpPr>
          <p:spPr>
            <a:xfrm>
              <a:off x="7150178" y="2986209"/>
              <a:ext cx="176729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Digitális ügyintézési és e-kereskedelmi szolgáltatások </a:t>
              </a:r>
              <a:r>
                <a:rPr lang="hu-HU" sz="1400" dirty="0"/>
                <a:t>használatának növelése</a:t>
              </a:r>
            </a:p>
          </p:txBody>
        </p:sp>
        <p:sp>
          <p:nvSpPr>
            <p:cNvPr id="48" name="Szövegdoboz 47"/>
            <p:cNvSpPr txBox="1"/>
            <p:nvPr/>
          </p:nvSpPr>
          <p:spPr>
            <a:xfrm>
              <a:off x="9482525" y="2995909"/>
              <a:ext cx="1397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Innovatív technológiák </a:t>
              </a:r>
              <a:r>
                <a:rPr lang="hu-HU" sz="1400" dirty="0"/>
                <a:t>elterjedésének támogatása</a:t>
              </a:r>
            </a:p>
          </p:txBody>
        </p:sp>
        <p:sp>
          <p:nvSpPr>
            <p:cNvPr id="49" name="Szövegdoboz 48"/>
            <p:cNvSpPr txBox="1"/>
            <p:nvPr/>
          </p:nvSpPr>
          <p:spPr>
            <a:xfrm>
              <a:off x="4894540" y="4003323"/>
              <a:ext cx="177175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>
                  <a:schemeClr val="tx2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hu-HU" sz="1000" dirty="0"/>
                <a:t>Digitális szakértői támogatás nyújtása a hazai mikro-, kis- és középvállalkozásoknak</a:t>
              </a:r>
            </a:p>
            <a:p>
              <a:pPr marL="171450" indent="-171450">
                <a:buClr>
                  <a:schemeClr val="tx2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hu-HU" sz="1000" dirty="0"/>
                <a:t>Digitális eszközök és alkalmazások beszerzésének támogatása</a:t>
              </a:r>
            </a:p>
          </p:txBody>
        </p:sp>
        <p:sp>
          <p:nvSpPr>
            <p:cNvPr id="50" name="Szövegdoboz 49"/>
            <p:cNvSpPr txBox="1"/>
            <p:nvPr/>
          </p:nvSpPr>
          <p:spPr>
            <a:xfrm>
              <a:off x="7059798" y="4157211"/>
              <a:ext cx="18376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>
                  <a:schemeClr val="tx2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hu-HU" sz="1000" dirty="0"/>
                <a:t>A digitális ügyintézés támogatása</a:t>
              </a:r>
            </a:p>
            <a:p>
              <a:pPr marL="171450" indent="-171450">
                <a:buClr>
                  <a:schemeClr val="tx2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hu-HU" sz="1000" dirty="0"/>
                <a:t>Az online kereskedelem fejlődésének támogatása</a:t>
              </a:r>
            </a:p>
          </p:txBody>
        </p:sp>
        <p:sp>
          <p:nvSpPr>
            <p:cNvPr id="51" name="Szövegdoboz 50"/>
            <p:cNvSpPr txBox="1"/>
            <p:nvPr/>
          </p:nvSpPr>
          <p:spPr>
            <a:xfrm>
              <a:off x="9434310" y="3951092"/>
              <a:ext cx="149343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>
                  <a:schemeClr val="tx2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hu-HU" sz="1000" dirty="0"/>
                <a:t>A primer módon nem digitalizációs fókuszú pályázati konstrukciókban a digitális fejlesztések támogathatóvá/ elszámolhatóvá tétele </a:t>
              </a:r>
            </a:p>
          </p:txBody>
        </p:sp>
      </p:grpSp>
      <p:grpSp>
        <p:nvGrpSpPr>
          <p:cNvPr id="52" name="Csoportba foglalás 51"/>
          <p:cNvGrpSpPr/>
          <p:nvPr/>
        </p:nvGrpSpPr>
        <p:grpSpPr>
          <a:xfrm>
            <a:off x="962527" y="5669453"/>
            <a:ext cx="10110892" cy="959745"/>
            <a:chOff x="926961" y="5788189"/>
            <a:chExt cx="10110892" cy="804088"/>
          </a:xfrm>
        </p:grpSpPr>
        <p:sp>
          <p:nvSpPr>
            <p:cNvPr id="53" name="Lekerekített téglalap 52"/>
            <p:cNvSpPr/>
            <p:nvPr/>
          </p:nvSpPr>
          <p:spPr>
            <a:xfrm>
              <a:off x="1458382" y="5788189"/>
              <a:ext cx="8976575" cy="804088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hu-HU" sz="1600" dirty="0"/>
            </a:p>
          </p:txBody>
        </p:sp>
        <p:sp>
          <p:nvSpPr>
            <p:cNvPr id="54" name="Szövegdoboz 53"/>
            <p:cNvSpPr txBox="1"/>
            <p:nvPr/>
          </p:nvSpPr>
          <p:spPr>
            <a:xfrm>
              <a:off x="4754741" y="5840806"/>
              <a:ext cx="2455333" cy="257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Egyéb javaslatok</a:t>
              </a:r>
            </a:p>
          </p:txBody>
        </p:sp>
        <p:sp>
          <p:nvSpPr>
            <p:cNvPr id="55" name="Szövegdoboz 54"/>
            <p:cNvSpPr txBox="1"/>
            <p:nvPr/>
          </p:nvSpPr>
          <p:spPr>
            <a:xfrm>
              <a:off x="926961" y="6066307"/>
              <a:ext cx="10110892" cy="386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955925" indent="-171450">
                <a:buClr>
                  <a:schemeClr val="tx2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hu-HU" sz="1200" dirty="0"/>
                <a:t>Digitális gazdaság fejlesztésére vonatkozó kormányzati stratégia elkészítése;</a:t>
              </a:r>
            </a:p>
            <a:p>
              <a:pPr marL="2955925" indent="-171450">
                <a:buClr>
                  <a:schemeClr val="tx2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hu-HU" sz="1200" dirty="0"/>
                <a:t>A hazai IKT szektor primer kutatási eszközökkel történő teljeskörű felmérése</a:t>
              </a:r>
            </a:p>
          </p:txBody>
        </p:sp>
      </p:grpSp>
      <p:sp>
        <p:nvSpPr>
          <p:cNvPr id="31" name="Dia számának helye 3"/>
          <p:cNvSpPr txBox="1">
            <a:spLocks/>
          </p:cNvSpPr>
          <p:nvPr/>
        </p:nvSpPr>
        <p:spPr>
          <a:xfrm>
            <a:off x="11940000" y="5818730"/>
            <a:ext cx="252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0B5D20-90C6-47BB-A188-49E443ACD015}" type="slidenum">
              <a:rPr lang="hu-HU" b="1" smtClean="0"/>
              <a:pPr/>
              <a:t>34</a:t>
            </a:fld>
            <a:r>
              <a:rPr lang="hu-HU" b="1" dirty="0" smtClean="0"/>
              <a:t>. oldal</a:t>
            </a:r>
            <a:endParaRPr lang="hu-HU" b="1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11940000" y="5562611"/>
            <a:ext cx="252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8630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6363" y="294278"/>
            <a:ext cx="8880763" cy="704790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Javaslatok - </a:t>
            </a:r>
            <a:r>
              <a:rPr lang="hu-HU" dirty="0"/>
              <a:t>IKT </a:t>
            </a:r>
            <a:r>
              <a:rPr lang="hu-HU" dirty="0">
                <a:solidFill>
                  <a:schemeClr val="tx1"/>
                </a:solidFill>
              </a:rPr>
              <a:t>vállalkozások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94826" y="4296605"/>
            <a:ext cx="9827573" cy="13419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hu-HU" sz="1800" dirty="0"/>
          </a:p>
          <a:p>
            <a:pPr>
              <a:buFont typeface="Arial" panose="020B0604020202020204" pitchFamily="34" charset="0"/>
              <a:buChar char="•"/>
            </a:pPr>
            <a:endParaRPr lang="hu-HU" sz="1800" dirty="0"/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5374080" y="954991"/>
            <a:ext cx="1253457" cy="1288140"/>
            <a:chOff x="280944" y="3282816"/>
            <a:chExt cx="1463189" cy="1458517"/>
          </a:xfrm>
        </p:grpSpPr>
        <p:sp>
          <p:nvSpPr>
            <p:cNvPr id="16" name="Ellipszis 15"/>
            <p:cNvSpPr/>
            <p:nvPr/>
          </p:nvSpPr>
          <p:spPr>
            <a:xfrm>
              <a:off x="280944" y="3282816"/>
              <a:ext cx="1463189" cy="1458517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6223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7" name="Group 169"/>
            <p:cNvGrpSpPr>
              <a:grpSpLocks noChangeAspect="1"/>
            </p:cNvGrpSpPr>
            <p:nvPr/>
          </p:nvGrpSpPr>
          <p:grpSpPr bwMode="auto">
            <a:xfrm>
              <a:off x="586005" y="3781244"/>
              <a:ext cx="853065" cy="461659"/>
              <a:chOff x="4691" y="2102"/>
              <a:chExt cx="340" cy="184"/>
            </a:xfrm>
          </p:grpSpPr>
          <p:sp>
            <p:nvSpPr>
              <p:cNvPr id="18" name="AutoShape 168"/>
              <p:cNvSpPr>
                <a:spLocks noChangeAspect="1" noChangeArrowheads="1" noTextEdit="1"/>
              </p:cNvSpPr>
              <p:nvPr/>
            </p:nvSpPr>
            <p:spPr bwMode="auto">
              <a:xfrm>
                <a:off x="4691" y="2102"/>
                <a:ext cx="3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9" name="Freeform 170"/>
              <p:cNvSpPr>
                <a:spLocks/>
              </p:cNvSpPr>
              <p:nvPr/>
            </p:nvSpPr>
            <p:spPr bwMode="auto">
              <a:xfrm>
                <a:off x="4689" y="2114"/>
                <a:ext cx="202" cy="172"/>
              </a:xfrm>
              <a:custGeom>
                <a:avLst/>
                <a:gdLst>
                  <a:gd name="T0" fmla="*/ 82 w 84"/>
                  <a:gd name="T1" fmla="*/ 65 h 70"/>
                  <a:gd name="T2" fmla="*/ 84 w 84"/>
                  <a:gd name="T3" fmla="*/ 70 h 70"/>
                  <a:gd name="T4" fmla="*/ 21 w 84"/>
                  <a:gd name="T5" fmla="*/ 70 h 70"/>
                  <a:gd name="T6" fmla="*/ 0 w 84"/>
                  <a:gd name="T7" fmla="*/ 49 h 70"/>
                  <a:gd name="T8" fmla="*/ 18 w 84"/>
                  <a:gd name="T9" fmla="*/ 28 h 70"/>
                  <a:gd name="T10" fmla="*/ 18 w 84"/>
                  <a:gd name="T11" fmla="*/ 28 h 70"/>
                  <a:gd name="T12" fmla="*/ 32 w 84"/>
                  <a:gd name="T13" fmla="*/ 14 h 70"/>
                  <a:gd name="T14" fmla="*/ 38 w 84"/>
                  <a:gd name="T15" fmla="*/ 15 h 70"/>
                  <a:gd name="T16" fmla="*/ 63 w 84"/>
                  <a:gd name="T17" fmla="*/ 0 h 70"/>
                  <a:gd name="T18" fmla="*/ 83 w 84"/>
                  <a:gd name="T19" fmla="*/ 8 h 70"/>
                  <a:gd name="T20" fmla="*/ 68 w 84"/>
                  <a:gd name="T21" fmla="*/ 24 h 70"/>
                  <a:gd name="T22" fmla="*/ 65 w 84"/>
                  <a:gd name="T23" fmla="*/ 29 h 70"/>
                  <a:gd name="T24" fmla="*/ 73 w 84"/>
                  <a:gd name="T25" fmla="*/ 37 h 70"/>
                  <a:gd name="T26" fmla="*/ 82 w 84"/>
                  <a:gd name="T27" fmla="*/ 37 h 70"/>
                  <a:gd name="T28" fmla="*/ 82 w 84"/>
                  <a:gd name="T29" fmla="*/ 6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70">
                    <a:moveTo>
                      <a:pt x="82" y="65"/>
                    </a:moveTo>
                    <a:cubicBezTo>
                      <a:pt x="82" y="67"/>
                      <a:pt x="83" y="69"/>
                      <a:pt x="84" y="70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10" y="70"/>
                      <a:pt x="0" y="60"/>
                      <a:pt x="0" y="49"/>
                    </a:cubicBezTo>
                    <a:cubicBezTo>
                      <a:pt x="0" y="38"/>
                      <a:pt x="8" y="30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0"/>
                      <a:pt x="24" y="14"/>
                      <a:pt x="32" y="14"/>
                    </a:cubicBezTo>
                    <a:cubicBezTo>
                      <a:pt x="34" y="14"/>
                      <a:pt x="36" y="14"/>
                      <a:pt x="38" y="15"/>
                    </a:cubicBezTo>
                    <a:cubicBezTo>
                      <a:pt x="43" y="6"/>
                      <a:pt x="52" y="0"/>
                      <a:pt x="63" y="0"/>
                    </a:cubicBezTo>
                    <a:cubicBezTo>
                      <a:pt x="71" y="0"/>
                      <a:pt x="78" y="3"/>
                      <a:pt x="83" y="8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6" y="25"/>
                      <a:pt x="65" y="27"/>
                      <a:pt x="65" y="29"/>
                    </a:cubicBezTo>
                    <a:cubicBezTo>
                      <a:pt x="65" y="33"/>
                      <a:pt x="69" y="37"/>
                      <a:pt x="73" y="37"/>
                    </a:cubicBezTo>
                    <a:cubicBezTo>
                      <a:pt x="82" y="37"/>
                      <a:pt x="82" y="37"/>
                      <a:pt x="82" y="37"/>
                    </a:cubicBezTo>
                    <a:lnTo>
                      <a:pt x="82" y="6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0" name="Freeform 171"/>
              <p:cNvSpPr>
                <a:spLocks/>
              </p:cNvSpPr>
              <p:nvPr/>
            </p:nvSpPr>
            <p:spPr bwMode="auto">
              <a:xfrm>
                <a:off x="4872" y="2102"/>
                <a:ext cx="157" cy="179"/>
              </a:xfrm>
              <a:custGeom>
                <a:avLst/>
                <a:gdLst>
                  <a:gd name="T0" fmla="*/ 33 w 65"/>
                  <a:gd name="T1" fmla="*/ 0 h 73"/>
                  <a:gd name="T2" fmla="*/ 29 w 65"/>
                  <a:gd name="T3" fmla="*/ 1 h 73"/>
                  <a:gd name="T4" fmla="*/ 2 w 65"/>
                  <a:gd name="T5" fmla="*/ 28 h 73"/>
                  <a:gd name="T6" fmla="*/ 0 w 65"/>
                  <a:gd name="T7" fmla="*/ 32 h 73"/>
                  <a:gd name="T8" fmla="*/ 5 w 65"/>
                  <a:gd name="T9" fmla="*/ 38 h 73"/>
                  <a:gd name="T10" fmla="*/ 16 w 65"/>
                  <a:gd name="T11" fmla="*/ 38 h 73"/>
                  <a:gd name="T12" fmla="*/ 16 w 65"/>
                  <a:gd name="T13" fmla="*/ 68 h 73"/>
                  <a:gd name="T14" fmla="*/ 22 w 65"/>
                  <a:gd name="T15" fmla="*/ 73 h 73"/>
                  <a:gd name="T16" fmla="*/ 43 w 65"/>
                  <a:gd name="T17" fmla="*/ 73 h 73"/>
                  <a:gd name="T18" fmla="*/ 49 w 65"/>
                  <a:gd name="T19" fmla="*/ 68 h 73"/>
                  <a:gd name="T20" fmla="*/ 49 w 65"/>
                  <a:gd name="T21" fmla="*/ 38 h 73"/>
                  <a:gd name="T22" fmla="*/ 60 w 65"/>
                  <a:gd name="T23" fmla="*/ 38 h 73"/>
                  <a:gd name="T24" fmla="*/ 65 w 65"/>
                  <a:gd name="T25" fmla="*/ 32 h 73"/>
                  <a:gd name="T26" fmla="*/ 63 w 65"/>
                  <a:gd name="T27" fmla="*/ 28 h 73"/>
                  <a:gd name="T28" fmla="*/ 36 w 65"/>
                  <a:gd name="T29" fmla="*/ 1 h 73"/>
                  <a:gd name="T30" fmla="*/ 33 w 65"/>
                  <a:gd name="T3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" h="73">
                    <a:moveTo>
                      <a:pt x="33" y="0"/>
                    </a:moveTo>
                    <a:cubicBezTo>
                      <a:pt x="31" y="0"/>
                      <a:pt x="30" y="0"/>
                      <a:pt x="29" y="1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9"/>
                      <a:pt x="0" y="31"/>
                      <a:pt x="0" y="32"/>
                    </a:cubicBezTo>
                    <a:cubicBezTo>
                      <a:pt x="0" y="35"/>
                      <a:pt x="3" y="38"/>
                      <a:pt x="5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6" y="71"/>
                      <a:pt x="19" y="73"/>
                      <a:pt x="22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6" y="73"/>
                      <a:pt x="49" y="71"/>
                      <a:pt x="49" y="6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60" y="38"/>
                      <a:pt x="60" y="38"/>
                      <a:pt x="60" y="38"/>
                    </a:cubicBezTo>
                    <a:cubicBezTo>
                      <a:pt x="63" y="38"/>
                      <a:pt x="65" y="35"/>
                      <a:pt x="65" y="32"/>
                    </a:cubicBezTo>
                    <a:cubicBezTo>
                      <a:pt x="65" y="31"/>
                      <a:pt x="64" y="29"/>
                      <a:pt x="63" y="28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0"/>
                      <a:pt x="34" y="0"/>
                      <a:pt x="3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grpSp>
        <p:nvGrpSpPr>
          <p:cNvPr id="11" name="Csoportba foglalás 10"/>
          <p:cNvGrpSpPr/>
          <p:nvPr/>
        </p:nvGrpSpPr>
        <p:grpSpPr>
          <a:xfrm>
            <a:off x="570915" y="2499629"/>
            <a:ext cx="10859785" cy="2986539"/>
            <a:chOff x="346363" y="2867311"/>
            <a:chExt cx="10859785" cy="2986539"/>
          </a:xfrm>
        </p:grpSpPr>
        <p:sp>
          <p:nvSpPr>
            <p:cNvPr id="6" name="Lekerekített téglalap 5"/>
            <p:cNvSpPr/>
            <p:nvPr/>
          </p:nvSpPr>
          <p:spPr>
            <a:xfrm>
              <a:off x="346363" y="2867313"/>
              <a:ext cx="2050245" cy="2979455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6604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sz="1400" dirty="0"/>
            </a:p>
          </p:txBody>
        </p:sp>
        <p:sp>
          <p:nvSpPr>
            <p:cNvPr id="14" name="Lekerekített téglalap 13"/>
            <p:cNvSpPr/>
            <p:nvPr/>
          </p:nvSpPr>
          <p:spPr>
            <a:xfrm>
              <a:off x="2548748" y="2867313"/>
              <a:ext cx="2050245" cy="2979455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6604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Lekerekített téglalap 20"/>
            <p:cNvSpPr/>
            <p:nvPr/>
          </p:nvSpPr>
          <p:spPr>
            <a:xfrm>
              <a:off x="4751133" y="2867312"/>
              <a:ext cx="2050245" cy="2979455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6604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Lekerekített téglalap 21"/>
            <p:cNvSpPr/>
            <p:nvPr/>
          </p:nvSpPr>
          <p:spPr>
            <a:xfrm>
              <a:off x="6953518" y="2874395"/>
              <a:ext cx="2050245" cy="2979455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6604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Lekerekített téglalap 22"/>
            <p:cNvSpPr/>
            <p:nvPr/>
          </p:nvSpPr>
          <p:spPr>
            <a:xfrm>
              <a:off x="9155903" y="2867311"/>
              <a:ext cx="2050245" cy="2979455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6604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418985" y="3002964"/>
              <a:ext cx="190500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/>
                <a:t>Vállalkozások digitális </a:t>
              </a:r>
              <a:r>
                <a:rPr lang="hu-H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nyitottságának, motivációjának növelése</a:t>
              </a:r>
            </a:p>
            <a:p>
              <a:pPr algn="ctr"/>
              <a:endParaRPr lang="hu-HU" sz="1400" dirty="0"/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638875" y="4052867"/>
              <a:ext cx="1473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>
                  <a:schemeClr val="tx2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hu-HU" sz="1200" dirty="0"/>
                <a:t>Partnerség a digitális vállalkozói kultúra fejlesztésében </a:t>
              </a:r>
              <a:endParaRPr lang="hu-H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hu-HU" sz="1200" dirty="0"/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2606939" y="2986209"/>
              <a:ext cx="19309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hu-HU" sz="1400" dirty="0"/>
                <a:t>Munkavállalók </a:t>
              </a:r>
              <a:r>
                <a:rPr lang="hu-H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digitális kompetenciáinak fejlesztése</a:t>
              </a:r>
              <a:endParaRPr lang="hu-H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2602393" y="4003323"/>
              <a:ext cx="202962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>
                  <a:schemeClr val="tx2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hu-HU" sz="1200" dirty="0"/>
                <a:t>DigKomp3 vagy magasabb szintű digitális felkészültség megszerzésének támogatása</a:t>
              </a:r>
            </a:p>
            <a:p>
              <a:pPr marL="171450" indent="-171450">
                <a:buClr>
                  <a:schemeClr val="tx2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hu-HU" sz="1200" dirty="0"/>
                <a:t>IT szakemberek kibocsátásának és a képzések minőségének növelése</a:t>
              </a:r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4930232" y="3001289"/>
              <a:ext cx="16203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/>
                <a:t>Digitális </a:t>
              </a:r>
              <a:r>
                <a:rPr lang="hu-H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technológiák integráltságának </a:t>
              </a:r>
              <a:r>
                <a:rPr lang="hu-HU" sz="1400" dirty="0"/>
                <a:t>növelése</a:t>
              </a:r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7150178" y="2986209"/>
              <a:ext cx="176729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Digitális ügyintézési és e-kereskedelmi szolgáltatások </a:t>
              </a:r>
              <a:r>
                <a:rPr lang="hu-HU" sz="1400" dirty="0"/>
                <a:t>használatának növelése</a:t>
              </a:r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9482525" y="2995909"/>
              <a:ext cx="1397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Innovatív technológiák </a:t>
              </a:r>
              <a:r>
                <a:rPr lang="hu-HU" sz="1400" dirty="0"/>
                <a:t>elterjedésének támogatása</a:t>
              </a:r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5029838" y="4052867"/>
              <a:ext cx="14934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>
                  <a:schemeClr val="tx2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hu-HU" sz="1200" dirty="0"/>
                <a:t>A legkorszerűbb technológiát képviselő megoldások bevezetésének támogatása a hazai IT-cégek körében</a:t>
              </a:r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7224856" y="4233850"/>
              <a:ext cx="14934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>
                  <a:schemeClr val="tx2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hu-HU" sz="1200" dirty="0"/>
                <a:t>Az online kereskedelem fejlődésének támogatása</a:t>
              </a:r>
            </a:p>
          </p:txBody>
        </p:sp>
        <p:sp>
          <p:nvSpPr>
            <p:cNvPr id="29" name="Szövegdoboz 28"/>
            <p:cNvSpPr txBox="1"/>
            <p:nvPr/>
          </p:nvSpPr>
          <p:spPr>
            <a:xfrm>
              <a:off x="9434310" y="4155760"/>
              <a:ext cx="14934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>
                  <a:schemeClr val="tx2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hu-HU" sz="1200" dirty="0"/>
                <a:t>Adókedvezmény a magas technológiai színvonalat képviselő fejlesztésekre</a:t>
              </a:r>
            </a:p>
          </p:txBody>
        </p:sp>
      </p:grpSp>
      <p:grpSp>
        <p:nvGrpSpPr>
          <p:cNvPr id="32" name="Csoportba foglalás 31"/>
          <p:cNvGrpSpPr/>
          <p:nvPr/>
        </p:nvGrpSpPr>
        <p:grpSpPr>
          <a:xfrm>
            <a:off x="908769" y="5737386"/>
            <a:ext cx="9967049" cy="959745"/>
            <a:chOff x="926961" y="5788189"/>
            <a:chExt cx="10503739" cy="804088"/>
          </a:xfrm>
        </p:grpSpPr>
        <p:sp>
          <p:nvSpPr>
            <p:cNvPr id="30" name="Lekerekített téglalap 29"/>
            <p:cNvSpPr/>
            <p:nvPr/>
          </p:nvSpPr>
          <p:spPr>
            <a:xfrm>
              <a:off x="1204342" y="5788189"/>
              <a:ext cx="10226358" cy="804088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hu-HU" sz="1600" dirty="0"/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4754741" y="5840806"/>
              <a:ext cx="2455333" cy="257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Egyéb javaslatok</a:t>
              </a:r>
            </a:p>
          </p:txBody>
        </p:sp>
        <p:sp>
          <p:nvSpPr>
            <p:cNvPr id="31" name="Szövegdoboz 30"/>
            <p:cNvSpPr txBox="1"/>
            <p:nvPr/>
          </p:nvSpPr>
          <p:spPr>
            <a:xfrm>
              <a:off x="926961" y="6066307"/>
              <a:ext cx="10110892" cy="386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70200" indent="-171450">
                <a:buClr>
                  <a:schemeClr val="tx2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hu-HU" sz="1200" dirty="0"/>
                <a:t>Digitális gazdaság fejlesztésére vonatkozó kormányzati stratégia elkészítése;</a:t>
              </a:r>
            </a:p>
            <a:p>
              <a:pPr marL="2870200" indent="-171450">
                <a:buClr>
                  <a:schemeClr val="tx2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hu-HU" sz="1200" dirty="0"/>
                <a:t>A hazai IKT szektor primer kutatási eszközökkel történő teljeskörű felmérése</a:t>
              </a:r>
            </a:p>
          </p:txBody>
        </p:sp>
      </p:grpSp>
      <p:sp>
        <p:nvSpPr>
          <p:cNvPr id="34" name="Dia számának helye 3"/>
          <p:cNvSpPr txBox="1">
            <a:spLocks/>
          </p:cNvSpPr>
          <p:nvPr/>
        </p:nvSpPr>
        <p:spPr>
          <a:xfrm>
            <a:off x="11940000" y="5818730"/>
            <a:ext cx="252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0B5D20-90C6-47BB-A188-49E443ACD015}" type="slidenum">
              <a:rPr lang="hu-HU" b="1" smtClean="0"/>
              <a:pPr/>
              <a:t>35</a:t>
            </a:fld>
            <a:r>
              <a:rPr lang="hu-HU" b="1" dirty="0" smtClean="0"/>
              <a:t>. oldal</a:t>
            </a:r>
            <a:endParaRPr lang="hu-HU" b="1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11940000" y="5562611"/>
            <a:ext cx="252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5605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6344946" y="-385"/>
            <a:ext cx="5242571" cy="6870942"/>
            <a:chOff x="10511585" y="0"/>
            <a:chExt cx="8645388" cy="11330692"/>
          </a:xfrm>
        </p:grpSpPr>
        <p:sp>
          <p:nvSpPr>
            <p:cNvPr id="5" name="object 5"/>
            <p:cNvSpPr/>
            <p:nvPr/>
          </p:nvSpPr>
          <p:spPr>
            <a:xfrm>
              <a:off x="12350408" y="0"/>
              <a:ext cx="6806565" cy="11330692"/>
            </a:xfrm>
            <a:custGeom>
              <a:avLst/>
              <a:gdLst/>
              <a:ahLst/>
              <a:cxnLst/>
              <a:rect l="l" t="t" r="r" b="b"/>
              <a:pathLst>
                <a:path w="6806565" h="11308715">
                  <a:moveTo>
                    <a:pt x="6806075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6806075" y="11308556"/>
                  </a:lnTo>
                  <a:lnTo>
                    <a:pt x="68060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511585" y="1099453"/>
              <a:ext cx="1838960" cy="1838960"/>
            </a:xfrm>
            <a:custGeom>
              <a:avLst/>
              <a:gdLst/>
              <a:ahLst/>
              <a:cxnLst/>
              <a:rect l="l" t="t" r="r" b="b"/>
              <a:pathLst>
                <a:path w="1838959" h="1838960">
                  <a:moveTo>
                    <a:pt x="1838823" y="0"/>
                  </a:moveTo>
                  <a:lnTo>
                    <a:pt x="0" y="0"/>
                  </a:lnTo>
                  <a:lnTo>
                    <a:pt x="0" y="1838813"/>
                  </a:lnTo>
                  <a:lnTo>
                    <a:pt x="1838823" y="1838813"/>
                  </a:lnTo>
                  <a:lnTo>
                    <a:pt x="1838823" y="0"/>
                  </a:lnTo>
                  <a:close/>
                </a:path>
              </a:pathLst>
            </a:custGeom>
            <a:solidFill>
              <a:srgbClr val="F2BE30"/>
            </a:solid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</p:grpSp>
      <p:pic>
        <p:nvPicPr>
          <p:cNvPr id="15" name="Kép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4" y="0"/>
            <a:ext cx="7477344" cy="503455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67581" y="943089"/>
            <a:ext cx="2971437" cy="1126023"/>
          </a:xfrm>
          <a:prstGeom prst="rect">
            <a:avLst/>
          </a:prstGeom>
        </p:spPr>
        <p:txBody>
          <a:bodyPr vert="horz" wrap="square" lIns="0" tIns="6931" rIns="0" bIns="0" rtlCol="0" anchor="t">
            <a:spAutoFit/>
          </a:bodyPr>
          <a:lstStyle/>
          <a:p>
            <a:pPr marL="340782" marR="3081" indent="-333465" algn="r">
              <a:lnSpc>
                <a:spcPct val="100699"/>
              </a:lnSpc>
              <a:spcBef>
                <a:spcPts val="55"/>
              </a:spcBef>
            </a:pPr>
            <a:r>
              <a:rPr sz="3600" spc="-12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</a:t>
            </a:r>
            <a:r>
              <a:rPr lang="hu-HU" sz="3600" spc="-12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öszönjük</a:t>
            </a:r>
            <a:r>
              <a:rPr sz="3600" spc="-143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sz="3600" spc="9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  </a:t>
            </a:r>
            <a:r>
              <a:rPr sz="3600" spc="-2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fig</a:t>
            </a:r>
            <a:r>
              <a:rPr sz="3600" spc="-52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y</a:t>
            </a:r>
            <a:r>
              <a:rPr sz="3600" spc="9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elmet!</a:t>
            </a:r>
            <a:endParaRPr sz="36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54804" y="4430432"/>
            <a:ext cx="3297308" cy="1738114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R="10012" algn="r">
              <a:spcBef>
                <a:spcPts val="55"/>
              </a:spcBef>
            </a:pPr>
            <a:r>
              <a:rPr sz="1304" spc="-6" dirty="0">
                <a:solidFill>
                  <a:srgbClr val="FFFFFF"/>
                </a:solidFill>
                <a:cs typeface="PT Sans"/>
              </a:rPr>
              <a:t>Századvég </a:t>
            </a:r>
            <a:r>
              <a:rPr lang="hu-HU" sz="1304" spc="-9" dirty="0" smtClean="0">
                <a:solidFill>
                  <a:srgbClr val="FFFFFF"/>
                </a:solidFill>
                <a:cs typeface="PT Sans"/>
              </a:rPr>
              <a:t>Közéleti Tudásközpont </a:t>
            </a:r>
            <a:r>
              <a:rPr sz="1304" spc="-3" dirty="0" smtClean="0">
                <a:solidFill>
                  <a:srgbClr val="FFFFFF"/>
                </a:solidFill>
                <a:cs typeface="PT Sans"/>
              </a:rPr>
              <a:t>Alapítvány</a:t>
            </a:r>
            <a:endParaRPr sz="1304" dirty="0">
              <a:solidFill>
                <a:prstClr val="black"/>
              </a:solidFill>
              <a:cs typeface="PT Sans"/>
            </a:endParaRPr>
          </a:p>
          <a:p>
            <a:pPr>
              <a:spcBef>
                <a:spcPts val="27"/>
              </a:spcBef>
            </a:pPr>
            <a:endParaRPr sz="1182" dirty="0">
              <a:solidFill>
                <a:prstClr val="black"/>
              </a:solidFill>
              <a:cs typeface="PT Sans"/>
            </a:endParaRPr>
          </a:p>
          <a:p>
            <a:pPr marR="3081" algn="r"/>
            <a:r>
              <a:rPr sz="1304" spc="-3" dirty="0">
                <a:solidFill>
                  <a:srgbClr val="FFFFFF"/>
                </a:solidFill>
                <a:cs typeface="PT Sans"/>
              </a:rPr>
              <a:t>Cím:</a:t>
            </a:r>
            <a:r>
              <a:rPr sz="1304" spc="-6" dirty="0">
                <a:solidFill>
                  <a:srgbClr val="FFFFFF"/>
                </a:solidFill>
                <a:cs typeface="PT Sans"/>
              </a:rPr>
              <a:t> </a:t>
            </a:r>
            <a:r>
              <a:rPr sz="1304" spc="-3" dirty="0">
                <a:solidFill>
                  <a:srgbClr val="FFFFFF"/>
                </a:solidFill>
                <a:cs typeface="PT Sans"/>
              </a:rPr>
              <a:t>1037</a:t>
            </a:r>
            <a:r>
              <a:rPr sz="1304" spc="-76" dirty="0">
                <a:solidFill>
                  <a:srgbClr val="FFFFFF"/>
                </a:solidFill>
                <a:cs typeface="PT Sans"/>
              </a:rPr>
              <a:t> </a:t>
            </a:r>
            <a:r>
              <a:rPr sz="1304" dirty="0">
                <a:solidFill>
                  <a:srgbClr val="FFFFFF"/>
                </a:solidFill>
                <a:cs typeface="PT Sans"/>
              </a:rPr>
              <a:t>Budapest,</a:t>
            </a:r>
            <a:r>
              <a:rPr sz="1304" spc="-103" dirty="0">
                <a:solidFill>
                  <a:srgbClr val="FFFFFF"/>
                </a:solidFill>
                <a:cs typeface="PT Sans"/>
              </a:rPr>
              <a:t> </a:t>
            </a:r>
            <a:r>
              <a:rPr sz="1304" spc="-6" dirty="0">
                <a:solidFill>
                  <a:srgbClr val="FFFFFF"/>
                </a:solidFill>
                <a:cs typeface="PT Sans"/>
              </a:rPr>
              <a:t>Hidegkuti </a:t>
            </a:r>
            <a:r>
              <a:rPr sz="1304" spc="-3" dirty="0">
                <a:solidFill>
                  <a:srgbClr val="FFFFFF"/>
                </a:solidFill>
                <a:cs typeface="PT Sans"/>
              </a:rPr>
              <a:t>Nándor</a:t>
            </a:r>
            <a:r>
              <a:rPr sz="1304" spc="-6" dirty="0">
                <a:solidFill>
                  <a:srgbClr val="FFFFFF"/>
                </a:solidFill>
                <a:cs typeface="PT Sans"/>
              </a:rPr>
              <a:t> </a:t>
            </a:r>
            <a:r>
              <a:rPr sz="1304" spc="-3" dirty="0">
                <a:solidFill>
                  <a:srgbClr val="FFFFFF"/>
                </a:solidFill>
                <a:cs typeface="PT Sans"/>
              </a:rPr>
              <a:t>u.</a:t>
            </a:r>
            <a:r>
              <a:rPr sz="1304" spc="-103" dirty="0">
                <a:solidFill>
                  <a:srgbClr val="FFFFFF"/>
                </a:solidFill>
                <a:cs typeface="PT Sans"/>
              </a:rPr>
              <a:t> </a:t>
            </a:r>
            <a:r>
              <a:rPr sz="1304" spc="-3" dirty="0">
                <a:solidFill>
                  <a:srgbClr val="FFFFFF"/>
                </a:solidFill>
                <a:cs typeface="PT Sans"/>
              </a:rPr>
              <a:t>8-10.</a:t>
            </a:r>
            <a:endParaRPr sz="1304" dirty="0">
              <a:solidFill>
                <a:prstClr val="black"/>
              </a:solidFill>
              <a:cs typeface="PT Sans"/>
            </a:endParaRPr>
          </a:p>
          <a:p>
            <a:pPr>
              <a:spcBef>
                <a:spcPts val="24"/>
              </a:spcBef>
            </a:pPr>
            <a:endParaRPr sz="1182" dirty="0">
              <a:solidFill>
                <a:prstClr val="black"/>
              </a:solidFill>
              <a:cs typeface="PT Sans"/>
            </a:endParaRPr>
          </a:p>
          <a:p>
            <a:pPr marR="15787" algn="r"/>
            <a:r>
              <a:rPr sz="1304" spc="-27" dirty="0">
                <a:solidFill>
                  <a:srgbClr val="FFFFFF"/>
                </a:solidFill>
                <a:cs typeface="PT Sans"/>
              </a:rPr>
              <a:t>Telefon: </a:t>
            </a:r>
            <a:r>
              <a:rPr sz="1304" spc="-3" dirty="0">
                <a:solidFill>
                  <a:srgbClr val="FFFFFF"/>
                </a:solidFill>
                <a:cs typeface="PT Sans"/>
              </a:rPr>
              <a:t>+36 1 479</a:t>
            </a:r>
            <a:r>
              <a:rPr sz="1304" spc="-9" dirty="0">
                <a:solidFill>
                  <a:srgbClr val="FFFFFF"/>
                </a:solidFill>
                <a:cs typeface="PT Sans"/>
              </a:rPr>
              <a:t> </a:t>
            </a:r>
            <a:r>
              <a:rPr sz="1304" spc="-3" dirty="0">
                <a:solidFill>
                  <a:srgbClr val="FFFFFF"/>
                </a:solidFill>
                <a:cs typeface="PT Sans"/>
              </a:rPr>
              <a:t>5280</a:t>
            </a:r>
            <a:endParaRPr sz="1304" dirty="0">
              <a:solidFill>
                <a:prstClr val="black"/>
              </a:solidFill>
              <a:cs typeface="PT Sans"/>
            </a:endParaRPr>
          </a:p>
          <a:p>
            <a:pPr>
              <a:spcBef>
                <a:spcPts val="24"/>
              </a:spcBef>
            </a:pPr>
            <a:endParaRPr sz="1182" dirty="0">
              <a:solidFill>
                <a:prstClr val="black"/>
              </a:solidFill>
              <a:cs typeface="PT Sans"/>
            </a:endParaRPr>
          </a:p>
          <a:p>
            <a:pPr marR="15787" algn="r"/>
            <a:r>
              <a:rPr sz="1304" spc="-3" dirty="0">
                <a:solidFill>
                  <a:srgbClr val="FFFFFF"/>
                </a:solidFill>
                <a:cs typeface="PT Sans"/>
              </a:rPr>
              <a:t>Fax: +36 1 479</a:t>
            </a:r>
            <a:r>
              <a:rPr sz="1304" spc="-49" dirty="0">
                <a:solidFill>
                  <a:srgbClr val="FFFFFF"/>
                </a:solidFill>
                <a:cs typeface="PT Sans"/>
              </a:rPr>
              <a:t> </a:t>
            </a:r>
            <a:r>
              <a:rPr sz="1304" spc="-3" dirty="0">
                <a:solidFill>
                  <a:srgbClr val="FFFFFF"/>
                </a:solidFill>
                <a:cs typeface="PT Sans"/>
              </a:rPr>
              <a:t>5290</a:t>
            </a:r>
            <a:endParaRPr sz="1304" dirty="0">
              <a:solidFill>
                <a:prstClr val="black"/>
              </a:solidFill>
              <a:cs typeface="PT Sans"/>
            </a:endParaRPr>
          </a:p>
          <a:p>
            <a:pPr>
              <a:spcBef>
                <a:spcPts val="24"/>
              </a:spcBef>
            </a:pPr>
            <a:endParaRPr sz="1182" dirty="0">
              <a:solidFill>
                <a:prstClr val="black"/>
              </a:solidFill>
              <a:cs typeface="PT Sans"/>
            </a:endParaRPr>
          </a:p>
          <a:p>
            <a:pPr marR="15787" algn="r">
              <a:spcBef>
                <a:spcPts val="3"/>
              </a:spcBef>
            </a:pPr>
            <a:r>
              <a:rPr sz="1304" spc="-3" dirty="0">
                <a:solidFill>
                  <a:srgbClr val="FFFFFF"/>
                </a:solidFill>
                <a:cs typeface="PT Sans"/>
              </a:rPr>
              <a:t>E-mail:</a:t>
            </a:r>
            <a:r>
              <a:rPr sz="1304" spc="-24" dirty="0">
                <a:solidFill>
                  <a:srgbClr val="FFFFFF"/>
                </a:solidFill>
                <a:cs typeface="PT Sans"/>
              </a:rPr>
              <a:t> </a:t>
            </a:r>
            <a:r>
              <a:rPr sz="1304" spc="-6" dirty="0">
                <a:solidFill>
                  <a:srgbClr val="FFFFFF"/>
                </a:solidFill>
                <a:cs typeface="PT Sans"/>
                <a:hlinkClick r:id="rId3"/>
              </a:rPr>
              <a:t>szazadveg@szazadveg.hu</a:t>
            </a:r>
            <a:endParaRPr sz="1304" dirty="0">
              <a:solidFill>
                <a:prstClr val="black"/>
              </a:solidFill>
              <a:cs typeface="PT Sans"/>
            </a:endParaRPr>
          </a:p>
        </p:txBody>
      </p:sp>
      <p:sp>
        <p:nvSpPr>
          <p:cNvPr id="19" name="object 6"/>
          <p:cNvSpPr/>
          <p:nvPr/>
        </p:nvSpPr>
        <p:spPr>
          <a:xfrm>
            <a:off x="9731829" y="2439772"/>
            <a:ext cx="1620283" cy="1620000"/>
          </a:xfrm>
          <a:custGeom>
            <a:avLst/>
            <a:gdLst/>
            <a:ahLst/>
            <a:cxnLst/>
            <a:rect l="l" t="t" r="r" b="b"/>
            <a:pathLst>
              <a:path w="1838959" h="1838960">
                <a:moveTo>
                  <a:pt x="1838823" y="0"/>
                </a:moveTo>
                <a:lnTo>
                  <a:pt x="0" y="0"/>
                </a:lnTo>
                <a:lnTo>
                  <a:pt x="0" y="1838813"/>
                </a:lnTo>
                <a:lnTo>
                  <a:pt x="1838823" y="1838813"/>
                </a:lnTo>
                <a:lnTo>
                  <a:pt x="1838823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453" y="2912777"/>
            <a:ext cx="1387034" cy="673989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-17764" y="5034557"/>
            <a:ext cx="7477344" cy="18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2" name="object 2"/>
          <p:cNvSpPr/>
          <p:nvPr/>
        </p:nvSpPr>
        <p:spPr>
          <a:xfrm>
            <a:off x="11455642" y="385"/>
            <a:ext cx="752909" cy="6870172"/>
          </a:xfrm>
          <a:custGeom>
            <a:avLst/>
            <a:gdLst/>
            <a:ahLst/>
            <a:cxnLst/>
            <a:rect l="l" t="t" r="r" b="b"/>
            <a:pathLst>
              <a:path w="948055" h="11308715">
                <a:moveTo>
                  <a:pt x="0" y="11308556"/>
                </a:moveTo>
                <a:lnTo>
                  <a:pt x="947615" y="11308556"/>
                </a:lnTo>
                <a:lnTo>
                  <a:pt x="947615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6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290EC4-368E-4143-6617-835202E6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Bevezetés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2AE011-3A80-737F-0458-F31424DB7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530" y="1474621"/>
            <a:ext cx="11504742" cy="1605463"/>
          </a:xfrm>
        </p:spPr>
        <p:txBody>
          <a:bodyPr/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dirty="0">
                <a:effectLst/>
                <a:latin typeface="+mn-lt"/>
                <a:ea typeface="Calibri" panose="020F0502020204030204" pitchFamily="34" charset="0"/>
              </a:rPr>
              <a:t>A </a:t>
            </a:r>
            <a:r>
              <a:rPr lang="hu-HU" sz="1800" b="1" dirty="0">
                <a:effectLst/>
                <a:latin typeface="+mn-lt"/>
                <a:ea typeface="Calibri" panose="020F0502020204030204" pitchFamily="34" charset="0"/>
              </a:rPr>
              <a:t>digitalizáció, az innovatív technológiák megjelenése</a:t>
            </a:r>
            <a:r>
              <a:rPr lang="hu-HU" sz="1800" dirty="0">
                <a:effectLst/>
                <a:latin typeface="+mn-lt"/>
                <a:ea typeface="Calibri" panose="020F0502020204030204" pitchFamily="34" charset="0"/>
              </a:rPr>
              <a:t> és megállíthatatlan terjedése </a:t>
            </a:r>
            <a:r>
              <a:rPr lang="hu-HU" sz="1800" b="1" dirty="0">
                <a:effectLst/>
                <a:latin typeface="+mn-lt"/>
                <a:ea typeface="Calibri" panose="020F0502020204030204" pitchFamily="34" charset="0"/>
              </a:rPr>
              <a:t>gyökeresen alakítja át a vállalkozások</a:t>
            </a:r>
            <a:r>
              <a:rPr lang="hu-HU" sz="1800" dirty="0">
                <a:latin typeface="+mn-lt"/>
                <a:ea typeface="Calibri" panose="020F0502020204030204" pitchFamily="34" charset="0"/>
              </a:rPr>
              <a:t>, </a:t>
            </a:r>
            <a:r>
              <a:rPr lang="hu-HU" sz="1800" dirty="0">
                <a:effectLst/>
                <a:latin typeface="+mn-lt"/>
                <a:ea typeface="Calibri" panose="020F0502020204030204" pitchFamily="34" charset="0"/>
              </a:rPr>
              <a:t>a lakosság és a közigazgatás mindennapi életét/működését, </a:t>
            </a:r>
            <a:r>
              <a:rPr lang="hu-HU" sz="1800" b="1" dirty="0">
                <a:effectLst/>
                <a:latin typeface="+mn-lt"/>
                <a:ea typeface="Calibri" panose="020F0502020204030204" pitchFamily="34" charset="0"/>
              </a:rPr>
              <a:t>munkafolyamatait</a:t>
            </a:r>
            <a:r>
              <a:rPr lang="hu-HU" sz="1800" dirty="0">
                <a:effectLst/>
                <a:latin typeface="+mn-lt"/>
                <a:ea typeface="Calibri" panose="020F0502020204030204" pitchFamily="34" charset="0"/>
              </a:rPr>
              <a:t>. </a:t>
            </a:r>
          </a:p>
          <a:p>
            <a:pPr algn="just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Az egyes uniós tagországok digitális felkészültségét vizsgáló </a:t>
            </a:r>
            <a:r>
              <a:rPr lang="hu-HU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Digital </a:t>
            </a:r>
            <a:r>
              <a:rPr lang="hu-HU" sz="1800" b="1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Economy</a:t>
            </a:r>
            <a:r>
              <a:rPr lang="hu-HU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and Society Index (DESI) 2021. évi jelentése</a:t>
            </a:r>
            <a:r>
              <a:rPr lang="hu-H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alapján Magyarországon a kis- és közepes vállalkozások digitális felkészültségét mérő dimenzió </a:t>
            </a:r>
            <a:r>
              <a:rPr lang="hu-HU" sz="1800" dirty="0" smtClean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hu-HU" sz="1800" dirty="0" smtClean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1800" dirty="0" smtClean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hu-H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hu-HU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digitális technológiák integráltsága</a:t>
            </a:r>
            <a:r>
              <a:rPr lang="hu-H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 a </a:t>
            </a:r>
            <a:r>
              <a:rPr lang="hu-HU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legnagyobb lemaradást mutató terület</a:t>
            </a:r>
            <a:r>
              <a:rPr lang="hu-H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endParaRPr lang="hu-H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aviraj" panose="00000500000000000000" pitchFamily="2" charset="-34"/>
            </a:endParaRP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BD73059-AB55-E03B-3666-195A2B9C7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A kutatás háttere</a:t>
            </a:r>
          </a:p>
        </p:txBody>
      </p:sp>
      <p:grpSp>
        <p:nvGrpSpPr>
          <p:cNvPr id="36" name="Csoportba foglalás 35"/>
          <p:cNvGrpSpPr/>
          <p:nvPr/>
        </p:nvGrpSpPr>
        <p:grpSpPr>
          <a:xfrm>
            <a:off x="346363" y="3323300"/>
            <a:ext cx="11167350" cy="3219205"/>
            <a:chOff x="1180892" y="3323300"/>
            <a:chExt cx="9760017" cy="3219205"/>
          </a:xfrm>
        </p:grpSpPr>
        <p:grpSp>
          <p:nvGrpSpPr>
            <p:cNvPr id="35" name="Csoportba foglalás 34"/>
            <p:cNvGrpSpPr/>
            <p:nvPr/>
          </p:nvGrpSpPr>
          <p:grpSpPr>
            <a:xfrm>
              <a:off x="1180892" y="3323300"/>
              <a:ext cx="9760017" cy="3219205"/>
              <a:chOff x="1039528" y="3473695"/>
              <a:chExt cx="9760017" cy="3219205"/>
            </a:xfrm>
          </p:grpSpPr>
          <p:sp>
            <p:nvSpPr>
              <p:cNvPr id="34" name="Lekerekített téglalap 33"/>
              <p:cNvSpPr/>
              <p:nvPr/>
            </p:nvSpPr>
            <p:spPr>
              <a:xfrm>
                <a:off x="1039528" y="3473695"/>
                <a:ext cx="9760017" cy="3219205"/>
              </a:xfrm>
              <a:prstGeom prst="roundRect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1028700" sx="102000" sy="102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1" name="Rectangle 5"/>
              <p:cNvSpPr>
                <a:spLocks noChangeArrowheads="1"/>
              </p:cNvSpPr>
              <p:nvPr/>
            </p:nvSpPr>
            <p:spPr bwMode="auto">
              <a:xfrm>
                <a:off x="5017470" y="3536170"/>
                <a:ext cx="2182091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hu-HU" altLang="hu-HU" sz="1400" b="1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D</a:t>
                </a:r>
                <a:r>
                  <a:rPr kumimoji="0" lang="hu-HU" altLang="hu-HU" sz="1400" b="1" i="0" u="none" strike="noStrike" cap="none" normalizeH="0" baseline="0" dirty="0" bmk="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ESI 2021. ÉVI RANGSOR</a:t>
                </a:r>
                <a:endParaRPr kumimoji="0" lang="hu-HU" altLang="hu-HU" sz="14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altLang="hu-HU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graphicFrame>
            <p:nvGraphicFramePr>
              <p:cNvPr id="32" name="Diagram 31">
                <a:extLst>
                  <a:ext uri="{FF2B5EF4-FFF2-40B4-BE49-F238E27FC236}">
                    <a16:creationId xmlns:a16="http://schemas.microsoft.com/office/drawing/2014/main" id="{9165B808-C36B-43DE-B227-159147853F7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67359690"/>
                  </p:ext>
                </p:extLst>
              </p:nvPr>
            </p:nvGraphicFramePr>
            <p:xfrm>
              <a:off x="1480114" y="3778835"/>
              <a:ext cx="9254339" cy="26132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sp>
          <p:nvSpPr>
            <p:cNvPr id="33" name="Rectangle 6"/>
            <p:cNvSpPr>
              <a:spLocks noChangeArrowheads="1"/>
            </p:cNvSpPr>
            <p:nvPr/>
          </p:nvSpPr>
          <p:spPr bwMode="auto">
            <a:xfrm>
              <a:off x="1621478" y="6261545"/>
              <a:ext cx="3886188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0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Forrás: Digital </a:t>
              </a:r>
              <a:r>
                <a:rPr kumimoji="0" lang="hu-HU" altLang="hu-HU" sz="1000" b="0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Economy</a:t>
              </a:r>
              <a:r>
                <a:rPr kumimoji="0" lang="hu-HU" altLang="hu-HU" sz="10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and Society Index (DESI) 2021 Hungary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2" name="Dia számának helye 3"/>
          <p:cNvSpPr txBox="1">
            <a:spLocks/>
          </p:cNvSpPr>
          <p:nvPr/>
        </p:nvSpPr>
        <p:spPr>
          <a:xfrm>
            <a:off x="11940000" y="5818730"/>
            <a:ext cx="252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0B5D20-90C6-47BB-A188-49E443ACD015}" type="slidenum">
              <a:rPr lang="hu-HU" b="1" smtClean="0"/>
              <a:pPr/>
              <a:t>4</a:t>
            </a:fld>
            <a:r>
              <a:rPr lang="hu-HU" b="1" dirty="0" smtClean="0"/>
              <a:t>. oldal</a:t>
            </a:r>
            <a:endParaRPr lang="hu-HU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1940000" y="5562611"/>
            <a:ext cx="252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0910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290EC4-368E-4143-6617-835202E6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Bevezetés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2AE011-3A80-737F-0458-F31424DB7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4" y="1436915"/>
            <a:ext cx="11504742" cy="2188200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Mit tekintünk digitális gazdaságnak?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dirty="0"/>
              <a:t>Számos nemzetközi (pl. OECD) és hazai (pl. Századvég </a:t>
            </a:r>
            <a:r>
              <a:rPr lang="hu-HU" sz="1800" dirty="0" err="1"/>
              <a:t>economic</a:t>
            </a:r>
            <a:r>
              <a:rPr lang="hu-HU" sz="1800" dirty="0"/>
              <a:t> </a:t>
            </a:r>
            <a:r>
              <a:rPr lang="hu-HU" sz="1800" dirty="0" err="1"/>
              <a:t>footprint</a:t>
            </a:r>
            <a:r>
              <a:rPr lang="hu-HU" sz="1800" dirty="0"/>
              <a:t> tanulmány) kutatás igyekezett valamilyen </a:t>
            </a:r>
            <a:r>
              <a:rPr lang="hu-HU" sz="1800" b="1" dirty="0"/>
              <a:t>közelítő meghatározást adni a digitális gazdaság definíciójára</a:t>
            </a:r>
            <a:r>
              <a:rPr lang="hu-HU" sz="1800" dirty="0"/>
              <a:t>, ugyanakkor a definíciót övező konszenzus sem a nemzetközi szakirodalomban, sem uniós, illetve hazai jogszabályokban nem jegecesedett ki.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dirty="0"/>
              <a:t>Egy piac működését leginkább annak </a:t>
            </a:r>
            <a:r>
              <a:rPr lang="hu-HU" sz="1800" b="1" dirty="0"/>
              <a:t>keresleti</a:t>
            </a:r>
            <a:r>
              <a:rPr lang="hu-HU" sz="1800" dirty="0"/>
              <a:t> (digitális technológiák igénybevétele) és </a:t>
            </a:r>
            <a:r>
              <a:rPr lang="hu-HU" sz="1800" b="1" dirty="0"/>
              <a:t>kínálati</a:t>
            </a:r>
            <a:r>
              <a:rPr lang="hu-HU" sz="1800" dirty="0"/>
              <a:t> oldalának </a:t>
            </a: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>(</a:t>
            </a:r>
            <a:r>
              <a:rPr lang="hu-HU" sz="1800" dirty="0"/>
              <a:t>IKT-szektor) módszeres elemzésével érthetjük meg, ezért jelen kutatás során is ezt a megközelítést alkalmaztuk:</a:t>
            </a:r>
            <a:endParaRPr lang="hu-HU" sz="2000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BD73059-AB55-E03B-3666-195A2B9C7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A digitális gazdaság fogalmi lehatárolása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1372327" y="3625115"/>
            <a:ext cx="4350619" cy="2917389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8763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Kínálati oldal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hu-HU" dirty="0" smtClean="0">
                <a:solidFill>
                  <a:schemeClr val="tx1"/>
                </a:solidFill>
              </a:rPr>
              <a:t>a</a:t>
            </a:r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dirty="0" smtClean="0"/>
              <a:t>hazai </a:t>
            </a:r>
            <a:r>
              <a:rPr lang="hu-HU" dirty="0"/>
              <a:t>IKT-szektor</a:t>
            </a:r>
          </a:p>
          <a:p>
            <a:pPr algn="ctr"/>
            <a:r>
              <a:rPr lang="hu-HU" dirty="0"/>
              <a:t>(TEÁOR ’08 szerinti J – IKT szolgáltatás és C26 - IKT feldolgozóipar nemzetgazdasági ágak)</a:t>
            </a:r>
          </a:p>
          <a:p>
            <a:pPr algn="ctr"/>
            <a:endParaRPr lang="hu-HU" dirty="0"/>
          </a:p>
        </p:txBody>
      </p:sp>
      <p:sp>
        <p:nvSpPr>
          <p:cNvPr id="7" name="Lekerekített téglalap 6"/>
          <p:cNvSpPr/>
          <p:nvPr/>
        </p:nvSpPr>
        <p:spPr>
          <a:xfrm>
            <a:off x="6155353" y="3625114"/>
            <a:ext cx="4288058" cy="291739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8763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Keresleti oldal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hu-HU" dirty="0"/>
              <a:t>az IKT-szektor által előállított termékeket és szolgáltatásokat (is) </a:t>
            </a:r>
            <a:r>
              <a:rPr lang="hu-HU" dirty="0" smtClean="0"/>
              <a:t>igénybe vevő</a:t>
            </a:r>
            <a:r>
              <a:rPr lang="hu-HU" dirty="0"/>
              <a:t>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más </a:t>
            </a:r>
            <a:r>
              <a:rPr lang="hu-HU" dirty="0"/>
              <a:t>nemzetgazdasági ágazatokban tevékeny vállalkozások</a:t>
            </a:r>
          </a:p>
        </p:txBody>
      </p:sp>
      <p:sp>
        <p:nvSpPr>
          <p:cNvPr id="8" name="Dia számának helye 3"/>
          <p:cNvSpPr txBox="1">
            <a:spLocks/>
          </p:cNvSpPr>
          <p:nvPr/>
        </p:nvSpPr>
        <p:spPr>
          <a:xfrm>
            <a:off x="11940000" y="5818730"/>
            <a:ext cx="252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0B5D20-90C6-47BB-A188-49E443ACD015}" type="slidenum">
              <a:rPr lang="hu-HU" b="1" smtClean="0"/>
              <a:pPr/>
              <a:t>5</a:t>
            </a:fld>
            <a:r>
              <a:rPr lang="hu-HU" b="1" dirty="0" smtClean="0"/>
              <a:t>. oldal</a:t>
            </a:r>
            <a:endParaRPr lang="hu-HU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11940000" y="5562611"/>
            <a:ext cx="252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8749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290EC4-368E-4143-6617-835202E6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Bevezetés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2AE011-3A80-737F-0458-F31424DB7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4" y="1436914"/>
            <a:ext cx="11504742" cy="819327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Jelen </a:t>
            </a:r>
            <a:r>
              <a:rPr lang="hu-HU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kutatás célja </a:t>
            </a:r>
            <a:r>
              <a:rPr lang="hu-HU" sz="20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annak feltárása volt, hogy…</a:t>
            </a:r>
          </a:p>
          <a:p>
            <a:pPr marL="0" indent="0">
              <a:buNone/>
            </a:pPr>
            <a:endParaRPr lang="hu-HU" sz="20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BD73059-AB55-E03B-3666-195A2B9C7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Kutatás célja</a:t>
            </a:r>
          </a:p>
        </p:txBody>
      </p:sp>
      <p:grpSp>
        <p:nvGrpSpPr>
          <p:cNvPr id="6" name="Csoportba foglalás 5"/>
          <p:cNvGrpSpPr/>
          <p:nvPr/>
        </p:nvGrpSpPr>
        <p:grpSpPr>
          <a:xfrm>
            <a:off x="-2821074" y="1694581"/>
            <a:ext cx="14505074" cy="3688788"/>
            <a:chOff x="-2821074" y="1694581"/>
            <a:chExt cx="14505074" cy="3581400"/>
          </a:xfrm>
        </p:grpSpPr>
        <p:sp>
          <p:nvSpPr>
            <p:cNvPr id="39" name="Ív 38"/>
            <p:cNvSpPr/>
            <p:nvPr/>
          </p:nvSpPr>
          <p:spPr>
            <a:xfrm rot="10800000" flipH="1">
              <a:off x="-2821074" y="1694581"/>
              <a:ext cx="14505074" cy="3581400"/>
            </a:xfrm>
            <a:prstGeom prst="arc">
              <a:avLst>
                <a:gd name="adj1" fmla="val 12405619"/>
                <a:gd name="adj2" fmla="val 21378210"/>
              </a:avLst>
            </a:prstGeom>
            <a:ln w="2857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Ellipszis 40"/>
            <p:cNvSpPr/>
            <p:nvPr/>
          </p:nvSpPr>
          <p:spPr>
            <a:xfrm>
              <a:off x="322527" y="3082220"/>
              <a:ext cx="1851894" cy="1893422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8890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200" dirty="0"/>
                <a:t>M</a:t>
              </a:r>
              <a:r>
                <a:rPr lang="hu-HU" sz="1200" dirty="0" smtClean="0"/>
                <a:t>ilyen </a:t>
              </a:r>
              <a:r>
                <a:rPr lang="hu-HU" sz="1200" dirty="0"/>
                <a:t>hatást gyakorolt a </a:t>
              </a:r>
              <a:r>
                <a:rPr lang="hu-HU" sz="1200" dirty="0" err="1"/>
                <a:t>pandémia</a:t>
              </a:r>
              <a:r>
                <a:rPr lang="hu-HU" sz="1200" dirty="0"/>
                <a:t> a hazai </a:t>
              </a:r>
              <a:r>
                <a:rPr lang="hu-HU" sz="1200" b="1" dirty="0"/>
                <a:t>digitális gazdaság és munkaerőpiac kínálati és keresleti</a:t>
              </a:r>
              <a:r>
                <a:rPr lang="hu-HU" sz="1200" dirty="0"/>
                <a:t> oldalára?</a:t>
              </a:r>
            </a:p>
          </p:txBody>
        </p:sp>
        <p:sp>
          <p:nvSpPr>
            <p:cNvPr id="42" name="Ellipszis 41"/>
            <p:cNvSpPr/>
            <p:nvPr/>
          </p:nvSpPr>
          <p:spPr>
            <a:xfrm>
              <a:off x="2255422" y="3283462"/>
              <a:ext cx="1851894" cy="1893422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8890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200" dirty="0"/>
                <a:t>M</a:t>
              </a:r>
              <a:r>
                <a:rPr lang="hu-HU" sz="1200" dirty="0" smtClean="0"/>
                <a:t>elyek </a:t>
              </a:r>
              <a:r>
                <a:rPr lang="hu-HU" sz="1200" dirty="0"/>
                <a:t>a változások által érintett </a:t>
              </a:r>
              <a:r>
                <a:rPr lang="hu-HU" sz="1200" b="1" dirty="0"/>
                <a:t>legfontosabb</a:t>
              </a:r>
              <a:r>
                <a:rPr lang="hu-HU" sz="1200" dirty="0"/>
                <a:t> </a:t>
              </a:r>
              <a:r>
                <a:rPr lang="hu-HU" sz="1200" b="1" dirty="0"/>
                <a:t>részterületek</a:t>
              </a:r>
              <a:r>
                <a:rPr lang="hu-HU" sz="1200" dirty="0"/>
                <a:t>?</a:t>
              </a:r>
            </a:p>
          </p:txBody>
        </p:sp>
        <p:sp>
          <p:nvSpPr>
            <p:cNvPr id="43" name="Ellipszis 42"/>
            <p:cNvSpPr/>
            <p:nvPr/>
          </p:nvSpPr>
          <p:spPr>
            <a:xfrm>
              <a:off x="4188317" y="3317330"/>
              <a:ext cx="1851894" cy="1893422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8890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200" dirty="0">
                  <a:ea typeface="Calibri" panose="020F0502020204030204" pitchFamily="34" charset="0"/>
                  <a:cs typeface="Arial" panose="020B0604020202020204" pitchFamily="34" charset="0"/>
                </a:rPr>
                <a:t>M</a:t>
              </a:r>
              <a:r>
                <a:rPr lang="hu-HU" sz="1200" dirty="0" smtClean="0">
                  <a:ea typeface="Calibri" panose="020F0502020204030204" pitchFamily="34" charset="0"/>
                  <a:cs typeface="Arial" panose="020B0604020202020204" pitchFamily="34" charset="0"/>
                </a:rPr>
                <a:t>ilyen </a:t>
              </a:r>
              <a:r>
                <a:rPr lang="hu-HU" sz="1200" b="1" dirty="0">
                  <a:ea typeface="Calibri" panose="020F0502020204030204" pitchFamily="34" charset="0"/>
                  <a:cs typeface="Arial" panose="020B0604020202020204" pitchFamily="34" charset="0"/>
                </a:rPr>
                <a:t>pozitív és negatív </a:t>
              </a:r>
              <a:r>
                <a:rPr lang="hu-HU" sz="1200" dirty="0">
                  <a:ea typeface="Calibri" panose="020F0502020204030204" pitchFamily="34" charset="0"/>
                  <a:cs typeface="Arial" panose="020B0604020202020204" pitchFamily="34" charset="0"/>
                </a:rPr>
                <a:t>változásokat hozott a járványidőszak, és</a:t>
              </a:r>
            </a:p>
          </p:txBody>
        </p:sp>
        <p:sp>
          <p:nvSpPr>
            <p:cNvPr id="44" name="Ellipszis 43"/>
            <p:cNvSpPr/>
            <p:nvPr/>
          </p:nvSpPr>
          <p:spPr>
            <a:xfrm>
              <a:off x="6121212" y="3232660"/>
              <a:ext cx="1851894" cy="1893422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8890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200" dirty="0"/>
                <a:t>a változások mögött milyen </a:t>
              </a:r>
              <a:r>
                <a:rPr lang="hu-HU" sz="1200" b="1" dirty="0"/>
                <a:t>okok, tényezők </a:t>
              </a:r>
              <a:r>
                <a:rPr lang="hu-HU" sz="1200" dirty="0"/>
                <a:t>húzódnak meg?</a:t>
              </a:r>
            </a:p>
          </p:txBody>
        </p:sp>
        <p:sp>
          <p:nvSpPr>
            <p:cNvPr id="45" name="Ellipszis 44"/>
            <p:cNvSpPr/>
            <p:nvPr/>
          </p:nvSpPr>
          <p:spPr>
            <a:xfrm>
              <a:off x="8054107" y="2905013"/>
              <a:ext cx="1851894" cy="1893422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8890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200" dirty="0"/>
                <a:t>A</a:t>
              </a:r>
              <a:r>
                <a:rPr lang="hu-HU" sz="1200" dirty="0" smtClean="0"/>
                <a:t> </a:t>
              </a:r>
              <a:r>
                <a:rPr lang="hu-HU" sz="1200" dirty="0" err="1"/>
                <a:t>pandémia</a:t>
              </a:r>
              <a:r>
                <a:rPr lang="hu-HU" sz="1200" dirty="0"/>
                <a:t> milyen </a:t>
              </a:r>
              <a:r>
                <a:rPr lang="hu-HU" sz="1200" b="1" dirty="0"/>
                <a:t>hosszútávú hatást </a:t>
              </a:r>
              <a:r>
                <a:rPr lang="hu-HU" sz="1200" dirty="0"/>
                <a:t>gyakorolhat a digitális gazdaságra?</a:t>
              </a:r>
            </a:p>
          </p:txBody>
        </p:sp>
        <p:sp>
          <p:nvSpPr>
            <p:cNvPr id="46" name="Ellipszis 45"/>
            <p:cNvSpPr/>
            <p:nvPr/>
          </p:nvSpPr>
          <p:spPr>
            <a:xfrm>
              <a:off x="9832106" y="2078441"/>
              <a:ext cx="1851894" cy="1893422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8890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200" dirty="0"/>
                <a:t>A</a:t>
              </a:r>
              <a:r>
                <a:rPr lang="hu-HU" sz="1200" dirty="0" smtClean="0"/>
                <a:t> </a:t>
              </a:r>
              <a:r>
                <a:rPr lang="hu-HU" sz="1200" dirty="0"/>
                <a:t>járvány okozta </a:t>
              </a:r>
              <a:r>
                <a:rPr lang="hu-HU" sz="1200" b="1" dirty="0"/>
                <a:t>válságból való kilábalásban </a:t>
              </a:r>
              <a:r>
                <a:rPr lang="hu-HU" sz="1200" dirty="0"/>
                <a:t>mekkora szerepe lesz várhatóan a </a:t>
              </a:r>
              <a:r>
                <a:rPr lang="hu-HU" sz="1200" b="1" dirty="0"/>
                <a:t>digitális gazdaságnak?</a:t>
              </a:r>
              <a:endParaRPr lang="hu-HU" sz="1200" dirty="0"/>
            </a:p>
          </p:txBody>
        </p:sp>
        <p:sp>
          <p:nvSpPr>
            <p:cNvPr id="48" name="Szövegdoboz 47"/>
            <p:cNvSpPr txBox="1"/>
            <p:nvPr/>
          </p:nvSpPr>
          <p:spPr>
            <a:xfrm>
              <a:off x="322527" y="3736543"/>
              <a:ext cx="63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aviraj" panose="00000500000000000000" pitchFamily="2" charset="-34"/>
                  <a:cs typeface="Taviraj" panose="00000500000000000000" pitchFamily="2" charset="-34"/>
                </a:rPr>
                <a:t>1</a:t>
              </a:r>
            </a:p>
          </p:txBody>
        </p:sp>
        <p:sp>
          <p:nvSpPr>
            <p:cNvPr id="49" name="Szövegdoboz 48"/>
            <p:cNvSpPr txBox="1"/>
            <p:nvPr/>
          </p:nvSpPr>
          <p:spPr>
            <a:xfrm>
              <a:off x="2228871" y="3937785"/>
              <a:ext cx="63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aviraj" panose="00000500000000000000" pitchFamily="2" charset="-34"/>
                  <a:cs typeface="Taviraj" panose="00000500000000000000" pitchFamily="2" charset="-34"/>
                </a:rPr>
                <a:t>2</a:t>
              </a:r>
            </a:p>
          </p:txBody>
        </p:sp>
        <p:sp>
          <p:nvSpPr>
            <p:cNvPr id="50" name="Szövegdoboz 49"/>
            <p:cNvSpPr txBox="1"/>
            <p:nvPr/>
          </p:nvSpPr>
          <p:spPr>
            <a:xfrm>
              <a:off x="4161765" y="3981326"/>
              <a:ext cx="63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aviraj" panose="00000500000000000000" pitchFamily="2" charset="-34"/>
                  <a:cs typeface="Taviraj" panose="00000500000000000000" pitchFamily="2" charset="-34"/>
                </a:rPr>
                <a:t>3</a:t>
              </a:r>
            </a:p>
          </p:txBody>
        </p:sp>
        <p:sp>
          <p:nvSpPr>
            <p:cNvPr id="51" name="Szövegdoboz 50"/>
            <p:cNvSpPr txBox="1"/>
            <p:nvPr/>
          </p:nvSpPr>
          <p:spPr>
            <a:xfrm>
              <a:off x="6121212" y="3886983"/>
              <a:ext cx="63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aviraj" panose="00000500000000000000" pitchFamily="2" charset="-34"/>
                  <a:cs typeface="Taviraj" panose="00000500000000000000" pitchFamily="2" charset="-34"/>
                </a:rPr>
                <a:t>4</a:t>
              </a:r>
            </a:p>
          </p:txBody>
        </p:sp>
        <p:sp>
          <p:nvSpPr>
            <p:cNvPr id="52" name="Szövegdoboz 51"/>
            <p:cNvSpPr txBox="1"/>
            <p:nvPr/>
          </p:nvSpPr>
          <p:spPr>
            <a:xfrm>
              <a:off x="8054107" y="3645397"/>
              <a:ext cx="63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aviraj" panose="00000500000000000000" pitchFamily="2" charset="-34"/>
                  <a:cs typeface="Taviraj" panose="00000500000000000000" pitchFamily="2" charset="-34"/>
                </a:rPr>
                <a:t>5</a:t>
              </a:r>
            </a:p>
          </p:txBody>
        </p:sp>
        <p:sp>
          <p:nvSpPr>
            <p:cNvPr id="53" name="Szövegdoboz 52"/>
            <p:cNvSpPr txBox="1"/>
            <p:nvPr/>
          </p:nvSpPr>
          <p:spPr>
            <a:xfrm>
              <a:off x="9832106" y="2732764"/>
              <a:ext cx="63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aviraj" panose="00000500000000000000" pitchFamily="2" charset="-34"/>
                  <a:cs typeface="Taviraj" panose="00000500000000000000" pitchFamily="2" charset="-34"/>
                </a:rPr>
                <a:t>6</a:t>
              </a:r>
            </a:p>
          </p:txBody>
        </p:sp>
      </p:grpSp>
      <p:sp>
        <p:nvSpPr>
          <p:cNvPr id="20" name="Dia számának helye 3"/>
          <p:cNvSpPr txBox="1">
            <a:spLocks/>
          </p:cNvSpPr>
          <p:nvPr/>
        </p:nvSpPr>
        <p:spPr>
          <a:xfrm>
            <a:off x="11940000" y="5818730"/>
            <a:ext cx="252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0B5D20-90C6-47BB-A188-49E443ACD015}" type="slidenum">
              <a:rPr lang="hu-HU" b="1" smtClean="0"/>
              <a:pPr/>
              <a:t>6</a:t>
            </a:fld>
            <a:r>
              <a:rPr lang="hu-HU" b="1" dirty="0" smtClean="0"/>
              <a:t>. oldal</a:t>
            </a:r>
            <a:endParaRPr lang="hu-HU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11940000" y="5562611"/>
            <a:ext cx="252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3978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290EC4-368E-4143-6617-835202E6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Bevezetés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2AE011-3A80-737F-0458-F31424DB7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3" y="1737705"/>
            <a:ext cx="11504742" cy="4955195"/>
          </a:xfrm>
        </p:spPr>
        <p:txBody>
          <a:bodyPr/>
          <a:lstStyle/>
          <a:p>
            <a:pPr algn="just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H1: </a:t>
            </a:r>
            <a:r>
              <a:rPr lang="hu-H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 hazai digitális gazdaság kínálati oldala </a:t>
            </a:r>
            <a:r>
              <a:rPr lang="hu-HU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(IKT-szektor) nyertese (volt) </a:t>
            </a:r>
            <a:r>
              <a:rPr lang="hu-HU" sz="1800" b="1" dirty="0" smtClean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 COVID-19 </a:t>
            </a:r>
            <a:r>
              <a:rPr lang="hu-HU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pandémiás időszaknak</a:t>
            </a:r>
            <a:r>
              <a:rPr lang="hu-H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és további jelentős bővülést érhetett volna el, amennyiben a keresleti oldal szereplői (IKT és nem IKT vállalkozások egyaránt) nagyobb affinitást mutatnának a digitális megoldások adaptálása iránt.</a:t>
            </a:r>
            <a:endParaRPr lang="hu-HU" sz="1800" dirty="0">
              <a:effectLst/>
              <a:latin typeface="+mn-lt"/>
              <a:ea typeface="Calibri" panose="020F0502020204030204" pitchFamily="34" charset="0"/>
              <a:cs typeface="Taviraj" panose="00000500000000000000" pitchFamily="2" charset="-34"/>
            </a:endParaRPr>
          </a:p>
          <a:p>
            <a:pPr algn="just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H2:</a:t>
            </a:r>
            <a:r>
              <a:rPr lang="hu-H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 hazai vállalkozások (különösen a mikro- és kisvállalkozások) </a:t>
            </a:r>
            <a:r>
              <a:rPr lang="hu-HU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kevésbé ismerték fel</a:t>
            </a:r>
            <a:r>
              <a:rPr lang="hu-H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hu-H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digitális fejlesztések jelentőségét</a:t>
            </a:r>
            <a:r>
              <a:rPr lang="hu-H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tevékenységük hatékonyabbá tétele, illetve az általuk nyújtott szolgáltatások elérhetőségének, minőségének javítása terén.</a:t>
            </a:r>
            <a:endParaRPr lang="hu-HU" sz="1800" dirty="0">
              <a:effectLst/>
              <a:latin typeface="+mn-lt"/>
              <a:ea typeface="Calibri" panose="020F0502020204030204" pitchFamily="34" charset="0"/>
              <a:cs typeface="Taviraj" panose="00000500000000000000" pitchFamily="2" charset="-34"/>
            </a:endParaRPr>
          </a:p>
          <a:p>
            <a:pPr algn="just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H3:</a:t>
            </a:r>
            <a:r>
              <a:rPr lang="hu-H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 hazai iparágakban tevékenykedő vállalkozások alacsony digitalizáltsági szintje mögött elsősorban</a:t>
            </a:r>
            <a:r>
              <a:rPr lang="hu-HU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 digitális fejlesztések előnyeinek fel nem ismerése</a:t>
            </a:r>
            <a:r>
              <a:rPr lang="hu-H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azok vélt vagy valós </a:t>
            </a:r>
            <a:r>
              <a:rPr lang="hu-HU" sz="1800" dirty="0" smtClean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költségessége </a:t>
            </a:r>
            <a:r>
              <a:rPr lang="hu-H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és a tulajdonosi kör, továbbá a foglalkoztatottak </a:t>
            </a:r>
            <a:r>
              <a:rPr lang="hu-HU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megfelelő digitális felkészültségének hiánya</a:t>
            </a:r>
            <a:r>
              <a:rPr lang="hu-H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állhat.</a:t>
            </a:r>
            <a:endParaRPr lang="hu-HU" sz="1800" dirty="0">
              <a:effectLst/>
              <a:latin typeface="+mn-lt"/>
              <a:ea typeface="Calibri" panose="020F0502020204030204" pitchFamily="34" charset="0"/>
              <a:cs typeface="Taviraj" panose="00000500000000000000" pitchFamily="2" charset="-34"/>
            </a:endParaRPr>
          </a:p>
          <a:p>
            <a:pPr algn="just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H4:</a:t>
            </a:r>
            <a:r>
              <a:rPr lang="hu-H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hu-HU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COVID-19 miatti korlátozások kettős hatást gyakoroltak</a:t>
            </a:r>
            <a:r>
              <a:rPr lang="hu-H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 vállalkozások digitális hozzáállására: egyrészt növelték egyes online szolgáltatások igénybevételét, másrészt viszont – a gazdasági visszaeséssel kapcsolatos aggodalmak miatt – visszafogták a digitális fejlesztésekre vonatkozó terveiket.</a:t>
            </a:r>
            <a:endParaRPr lang="hu-HU" sz="1800" dirty="0">
              <a:effectLst/>
              <a:latin typeface="+mn-lt"/>
              <a:ea typeface="Calibri" panose="020F0502020204030204" pitchFamily="34" charset="0"/>
              <a:cs typeface="Taviraj" panose="00000500000000000000" pitchFamily="2" charset="-34"/>
            </a:endParaRP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BD73059-AB55-E03B-3666-195A2B9C7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Kutatás hipotézisei (I. )</a:t>
            </a:r>
          </a:p>
        </p:txBody>
      </p:sp>
      <p:sp>
        <p:nvSpPr>
          <p:cNvPr id="6" name="Dia számának helye 3"/>
          <p:cNvSpPr txBox="1">
            <a:spLocks/>
          </p:cNvSpPr>
          <p:nvPr/>
        </p:nvSpPr>
        <p:spPr>
          <a:xfrm>
            <a:off x="11940000" y="5818730"/>
            <a:ext cx="252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0B5D20-90C6-47BB-A188-49E443ACD015}" type="slidenum">
              <a:rPr lang="hu-HU" b="1" smtClean="0"/>
              <a:pPr/>
              <a:t>7</a:t>
            </a:fld>
            <a:r>
              <a:rPr lang="hu-HU" b="1" dirty="0" smtClean="0"/>
              <a:t>. oldal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11940000" y="5562611"/>
            <a:ext cx="252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845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290EC4-368E-4143-6617-835202E6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Bevezetés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2AE011-3A80-737F-0458-F31424DB7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3" y="1737705"/>
            <a:ext cx="11504742" cy="4955195"/>
          </a:xfrm>
        </p:spPr>
        <p:txBody>
          <a:bodyPr/>
          <a:lstStyle/>
          <a:p>
            <a:pPr algn="just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H5:</a:t>
            </a:r>
            <a:r>
              <a:rPr lang="hu-H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Az IKT ágazat képviselői és az egyéb ágazatokba sorolt vállalkozások eltérően ítélik meg a digitális gazdaság következő években várható fejlődését: az IKT szektorban nagyobb bővülésre számítanak, az egyéb ágazatok viszont továbbra is csak a legelkerülhetetlenebb fejlesztéseket tervezik megvalósítani</a:t>
            </a:r>
            <a:r>
              <a:rPr lang="hu-HU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u-HU" sz="1800" dirty="0">
              <a:effectLst/>
              <a:latin typeface="+mn-lt"/>
              <a:ea typeface="Calibri" panose="020F0502020204030204" pitchFamily="34" charset="0"/>
              <a:cs typeface="Taviraj" panose="00000500000000000000" pitchFamily="2" charset="-34"/>
            </a:endParaRPr>
          </a:p>
          <a:p>
            <a:pPr algn="just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H6</a:t>
            </a:r>
            <a:r>
              <a:rPr lang="hu-H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 Az IKT vállalkozások vélhetően túlértékelik a pandémia hatását, míg az egyéb vállalkozások igyekeznek visszatérni a pandémia előtti ügymenethez: számukra a járványhelyzet nem digitalizációs lehetőség, sokkal inkább túlélési gyakorlat. </a:t>
            </a:r>
            <a:endParaRPr lang="hu-HU" sz="1800" dirty="0">
              <a:effectLst/>
              <a:latin typeface="+mn-lt"/>
              <a:ea typeface="Calibri" panose="020F0502020204030204" pitchFamily="34" charset="0"/>
              <a:cs typeface="Taviraj" panose="00000500000000000000" pitchFamily="2" charset="-34"/>
            </a:endParaRPr>
          </a:p>
          <a:p>
            <a:pPr algn="just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H7:</a:t>
            </a:r>
            <a:r>
              <a:rPr lang="hu-H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Mind az IKT, mind az egyéb vállalkozások körében a digitális munkaerőhiány, illetve a digitális megoldások versenyképességi hozadékának fel nem ismerése az elérhetőnél lassabb fejlődés jellemző magyarázata. </a:t>
            </a:r>
            <a:endParaRPr lang="hu-HU" sz="1800" dirty="0">
              <a:effectLst/>
              <a:latin typeface="+mn-lt"/>
              <a:ea typeface="Calibri" panose="020F0502020204030204" pitchFamily="34" charset="0"/>
              <a:cs typeface="Taviraj" panose="00000500000000000000" pitchFamily="2" charset="-34"/>
            </a:endParaRPr>
          </a:p>
          <a:p>
            <a:pPr algn="just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hu-HU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H8</a:t>
            </a:r>
            <a:r>
              <a:rPr lang="hu-H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 A </a:t>
            </a:r>
            <a:r>
              <a:rPr lang="hu-HU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legoptimálisabb megoldás</a:t>
            </a:r>
            <a:r>
              <a:rPr lang="hu-H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 hazai vállalkozások digitális felkészültségének növelése érdekében az lenne, ha a kormányzati beavatkozások, különösen az uniós forrásból megvalósuló </a:t>
            </a:r>
            <a:r>
              <a:rPr lang="hu-HU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fejlesztéspolitikai pályázatok különbséget tennének</a:t>
            </a:r>
            <a:r>
              <a:rPr lang="hu-H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az érintett vállalkozói kör </a:t>
            </a:r>
            <a:r>
              <a:rPr lang="hu-HU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mérete</a:t>
            </a:r>
            <a:r>
              <a:rPr lang="hu-H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hu-HU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iparághoz való tartozása</a:t>
            </a:r>
            <a:r>
              <a:rPr lang="hu-H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a fejlesztéssel érintett </a:t>
            </a:r>
            <a:r>
              <a:rPr lang="hu-HU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tématerület</a:t>
            </a:r>
            <a:r>
              <a:rPr lang="hu-H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hu-HU" sz="18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core</a:t>
            </a:r>
            <a:r>
              <a:rPr lang="hu-H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vs. támogató tevékenység) alapján megkülönböztetve kifejezetten célcsoportokra vonatkozó dedikált és tömeges pályázati formákat.</a:t>
            </a:r>
            <a:endParaRPr lang="hu-HU" sz="1800" dirty="0">
              <a:effectLst/>
              <a:latin typeface="+mn-lt"/>
              <a:ea typeface="Calibri" panose="020F0502020204030204" pitchFamily="34" charset="0"/>
              <a:cs typeface="Taviraj" panose="00000500000000000000" pitchFamily="2" charset="-34"/>
            </a:endParaRPr>
          </a:p>
          <a:p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BD73059-AB55-E03B-3666-195A2B9C7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Kutatás hipotézisei (II. )</a:t>
            </a:r>
          </a:p>
        </p:txBody>
      </p:sp>
      <p:sp>
        <p:nvSpPr>
          <p:cNvPr id="6" name="Dia számának helye 3"/>
          <p:cNvSpPr txBox="1">
            <a:spLocks/>
          </p:cNvSpPr>
          <p:nvPr/>
        </p:nvSpPr>
        <p:spPr>
          <a:xfrm>
            <a:off x="11940000" y="5818730"/>
            <a:ext cx="252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0B5D20-90C6-47BB-A188-49E443ACD015}" type="slidenum">
              <a:rPr lang="hu-HU" b="1" smtClean="0"/>
              <a:pPr/>
              <a:t>8</a:t>
            </a:fld>
            <a:r>
              <a:rPr lang="hu-HU" b="1" dirty="0" smtClean="0"/>
              <a:t>. oldal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11940000" y="5562611"/>
            <a:ext cx="252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5154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290EC4-368E-4143-6617-835202E6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Bevezetés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2AE011-3A80-737F-0458-F31424DB7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43" y="1869032"/>
            <a:ext cx="5245974" cy="4955195"/>
          </a:xfrm>
        </p:spPr>
        <p:txBody>
          <a:bodyPr/>
          <a:lstStyle/>
          <a:p>
            <a:pPr marL="0" indent="0" algn="just">
              <a:spcAft>
                <a:spcPts val="600"/>
              </a:spcAft>
              <a:buNone/>
            </a:pPr>
            <a:r>
              <a:rPr lang="hu-H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 tanulmány elkészítése során az alábbi módszertani eszközöket alkalmaztuk:</a:t>
            </a:r>
          </a:p>
          <a:p>
            <a:pPr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hu-HU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Nemzetközi és hazai szakirodalmi források feldolgozása</a:t>
            </a:r>
            <a:r>
              <a:rPr lang="hu-H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(szakirodalmi háttér, illetve a kutatási előzmények) a nemzetközi összehasonlítást is tartalmazó helyzetelemzés fejezet, illetve a jövőre vonatkozó várakozásokat bemutató előrejelzések fejezet elkészítése érdekében.</a:t>
            </a:r>
          </a:p>
          <a:p>
            <a:pPr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hu-HU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Primer kutatás lefolytatása</a:t>
            </a:r>
            <a:r>
              <a:rPr lang="hu-H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 másodlagos források feldolgozása során szerzett információk finomhangolása, illetve az esetlegesen hiányzó információk begyűjtése érdekében.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BD73059-AB55-E03B-3666-195A2B9C7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Kutatás módszertana</a:t>
            </a:r>
          </a:p>
        </p:txBody>
      </p:sp>
      <p:grpSp>
        <p:nvGrpSpPr>
          <p:cNvPr id="6" name="Csoportba foglalás 5"/>
          <p:cNvGrpSpPr/>
          <p:nvPr/>
        </p:nvGrpSpPr>
        <p:grpSpPr>
          <a:xfrm>
            <a:off x="5723026" y="1614741"/>
            <a:ext cx="5827291" cy="4588315"/>
            <a:chOff x="2838438" y="1712118"/>
            <a:chExt cx="5891886" cy="4885916"/>
          </a:xfrm>
        </p:grpSpPr>
        <p:sp>
          <p:nvSpPr>
            <p:cNvPr id="7" name="Lekerekített téglalap 6"/>
            <p:cNvSpPr/>
            <p:nvPr/>
          </p:nvSpPr>
          <p:spPr>
            <a:xfrm>
              <a:off x="2838438" y="1712118"/>
              <a:ext cx="5891885" cy="4832238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8890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Ellipszis 7"/>
            <p:cNvSpPr/>
            <p:nvPr/>
          </p:nvSpPr>
          <p:spPr>
            <a:xfrm>
              <a:off x="3902579" y="2327005"/>
              <a:ext cx="2438956" cy="2608746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8763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Ellipszis 8"/>
            <p:cNvSpPr/>
            <p:nvPr/>
          </p:nvSpPr>
          <p:spPr>
            <a:xfrm>
              <a:off x="6402694" y="2924836"/>
              <a:ext cx="1312270" cy="1404547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8763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4202705" y="3392047"/>
              <a:ext cx="1838703" cy="557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1270</a:t>
              </a:r>
              <a:r>
                <a:rPr lang="hu-HU" sz="1400" dirty="0"/>
                <a:t> társas </a:t>
              </a:r>
              <a:r>
                <a:rPr lang="hu-H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nem IKT</a:t>
              </a:r>
              <a:r>
                <a:rPr lang="hu-HU" sz="1400" b="1" dirty="0">
                  <a:solidFill>
                    <a:schemeClr val="accent1"/>
                  </a:solidFill>
                </a:rPr>
                <a:t> </a:t>
              </a:r>
              <a:r>
                <a:rPr lang="hu-HU" sz="1400" dirty="0"/>
                <a:t>vállalkozás</a:t>
              </a:r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6402651" y="3387780"/>
              <a:ext cx="1312313" cy="557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250</a:t>
              </a:r>
              <a:r>
                <a:rPr lang="hu-HU" sz="1400" dirty="0"/>
                <a:t> társas </a:t>
              </a:r>
              <a:r>
                <a:rPr lang="hu-H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IKT</a:t>
              </a:r>
              <a:r>
                <a:rPr lang="hu-HU" sz="1400" dirty="0"/>
                <a:t> vállalkozás</a:t>
              </a:r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3088422" y="1850365"/>
              <a:ext cx="5057100" cy="557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/>
                <a:t>A minta </a:t>
              </a:r>
              <a:r>
                <a:rPr lang="hu-H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mérete</a:t>
              </a:r>
              <a:r>
                <a:rPr lang="hu-HU" sz="1400" dirty="0"/>
                <a:t>: összesen 1520 db </a:t>
              </a:r>
              <a:r>
                <a:rPr lang="hu-H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legalább 3 főt foglalkoztató </a:t>
              </a:r>
              <a:r>
                <a:rPr lang="hu-HU" sz="1400" dirty="0"/>
                <a:t>társas </a:t>
              </a:r>
              <a:r>
                <a:rPr lang="hu-H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vállalkozás</a:t>
              </a:r>
            </a:p>
          </p:txBody>
        </p:sp>
        <p:grpSp>
          <p:nvGrpSpPr>
            <p:cNvPr id="13" name="Csoportba foglalás 12"/>
            <p:cNvGrpSpPr/>
            <p:nvPr/>
          </p:nvGrpSpPr>
          <p:grpSpPr>
            <a:xfrm>
              <a:off x="3010328" y="5189120"/>
              <a:ext cx="640080" cy="580908"/>
              <a:chOff x="763325" y="4440204"/>
              <a:chExt cx="779228" cy="632225"/>
            </a:xfrm>
          </p:grpSpPr>
          <p:grpSp>
            <p:nvGrpSpPr>
              <p:cNvPr id="17" name="Group 132"/>
              <p:cNvGrpSpPr>
                <a:grpSpLocks noChangeAspect="1"/>
              </p:cNvGrpSpPr>
              <p:nvPr/>
            </p:nvGrpSpPr>
            <p:grpSpPr bwMode="auto">
              <a:xfrm>
                <a:off x="763325" y="4440204"/>
                <a:ext cx="506146" cy="426813"/>
                <a:chOff x="7032" y="1558"/>
                <a:chExt cx="319" cy="269"/>
              </a:xfrm>
            </p:grpSpPr>
            <p:sp>
              <p:nvSpPr>
                <p:cNvPr id="21" name="AutoShape 131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7032" y="1600"/>
                  <a:ext cx="319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  <p:sp>
              <p:nvSpPr>
                <p:cNvPr id="22" name="Freeform 134"/>
                <p:cNvSpPr>
                  <a:spLocks/>
                </p:cNvSpPr>
                <p:nvPr/>
              </p:nvSpPr>
              <p:spPr bwMode="auto">
                <a:xfrm>
                  <a:off x="7136" y="1558"/>
                  <a:ext cx="213" cy="183"/>
                </a:xfrm>
                <a:custGeom>
                  <a:avLst/>
                  <a:gdLst>
                    <a:gd name="T0" fmla="*/ 88 w 88"/>
                    <a:gd name="T1" fmla="*/ 53 h 75"/>
                    <a:gd name="T2" fmla="*/ 88 w 88"/>
                    <a:gd name="T3" fmla="*/ 9 h 75"/>
                    <a:gd name="T4" fmla="*/ 80 w 88"/>
                    <a:gd name="T5" fmla="*/ 0 h 75"/>
                    <a:gd name="T6" fmla="*/ 8 w 88"/>
                    <a:gd name="T7" fmla="*/ 0 h 75"/>
                    <a:gd name="T8" fmla="*/ 0 w 88"/>
                    <a:gd name="T9" fmla="*/ 9 h 75"/>
                    <a:gd name="T10" fmla="*/ 0 w 88"/>
                    <a:gd name="T11" fmla="*/ 53 h 75"/>
                    <a:gd name="T12" fmla="*/ 8 w 88"/>
                    <a:gd name="T13" fmla="*/ 61 h 75"/>
                    <a:gd name="T14" fmla="*/ 50 w 88"/>
                    <a:gd name="T15" fmla="*/ 61 h 75"/>
                    <a:gd name="T16" fmla="*/ 88 w 88"/>
                    <a:gd name="T17" fmla="*/ 75 h 75"/>
                    <a:gd name="T18" fmla="*/ 76 w 88"/>
                    <a:gd name="T19" fmla="*/ 61 h 75"/>
                    <a:gd name="T20" fmla="*/ 80 w 88"/>
                    <a:gd name="T21" fmla="*/ 61 h 75"/>
                    <a:gd name="T22" fmla="*/ 88 w 88"/>
                    <a:gd name="T23" fmla="*/ 53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8" h="75">
                      <a:moveTo>
                        <a:pt x="88" y="53"/>
                      </a:moveTo>
                      <a:cubicBezTo>
                        <a:pt x="88" y="9"/>
                        <a:pt x="88" y="9"/>
                        <a:pt x="88" y="9"/>
                      </a:cubicBezTo>
                      <a:cubicBezTo>
                        <a:pt x="88" y="4"/>
                        <a:pt x="84" y="0"/>
                        <a:pt x="80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0" y="57"/>
                        <a:pt x="4" y="61"/>
                        <a:pt x="8" y="61"/>
                      </a:cubicBezTo>
                      <a:cubicBezTo>
                        <a:pt x="50" y="61"/>
                        <a:pt x="50" y="61"/>
                        <a:pt x="50" y="61"/>
                      </a:cubicBezTo>
                      <a:cubicBezTo>
                        <a:pt x="52" y="65"/>
                        <a:pt x="76" y="75"/>
                        <a:pt x="88" y="75"/>
                      </a:cubicBezTo>
                      <a:cubicBezTo>
                        <a:pt x="76" y="68"/>
                        <a:pt x="76" y="61"/>
                        <a:pt x="76" y="61"/>
                      </a:cubicBezTo>
                      <a:cubicBezTo>
                        <a:pt x="80" y="61"/>
                        <a:pt x="80" y="61"/>
                        <a:pt x="80" y="61"/>
                      </a:cubicBezTo>
                      <a:cubicBezTo>
                        <a:pt x="84" y="61"/>
                        <a:pt x="88" y="57"/>
                        <a:pt x="88" y="5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</p:grpSp>
          <p:grpSp>
            <p:nvGrpSpPr>
              <p:cNvPr id="18" name="Group 137"/>
              <p:cNvGrpSpPr>
                <a:grpSpLocks noChangeAspect="1"/>
              </p:cNvGrpSpPr>
              <p:nvPr/>
            </p:nvGrpSpPr>
            <p:grpSpPr bwMode="auto">
              <a:xfrm>
                <a:off x="1105677" y="4519203"/>
                <a:ext cx="436876" cy="553226"/>
                <a:chOff x="646" y="2056"/>
                <a:chExt cx="199" cy="252"/>
              </a:xfrm>
            </p:grpSpPr>
            <p:sp>
              <p:nvSpPr>
                <p:cNvPr id="19" name="AutoShape 136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46" y="2081"/>
                  <a:ext cx="199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  <p:sp>
              <p:nvSpPr>
                <p:cNvPr id="20" name="Freeform 138"/>
                <p:cNvSpPr>
                  <a:spLocks/>
                </p:cNvSpPr>
                <p:nvPr/>
              </p:nvSpPr>
              <p:spPr bwMode="auto">
                <a:xfrm>
                  <a:off x="648" y="2056"/>
                  <a:ext cx="197" cy="226"/>
                </a:xfrm>
                <a:custGeom>
                  <a:avLst/>
                  <a:gdLst>
                    <a:gd name="T0" fmla="*/ 48 w 80"/>
                    <a:gd name="T1" fmla="*/ 52 h 93"/>
                    <a:gd name="T2" fmla="*/ 34 w 80"/>
                    <a:gd name="T3" fmla="*/ 64 h 93"/>
                    <a:gd name="T4" fmla="*/ 24 w 80"/>
                    <a:gd name="T5" fmla="*/ 58 h 93"/>
                    <a:gd name="T6" fmla="*/ 20 w 80"/>
                    <a:gd name="T7" fmla="*/ 58 h 93"/>
                    <a:gd name="T8" fmla="*/ 2 w 80"/>
                    <a:gd name="T9" fmla="*/ 69 h 93"/>
                    <a:gd name="T10" fmla="*/ 0 w 80"/>
                    <a:gd name="T11" fmla="*/ 73 h 93"/>
                    <a:gd name="T12" fmla="*/ 5 w 80"/>
                    <a:gd name="T13" fmla="*/ 90 h 93"/>
                    <a:gd name="T14" fmla="*/ 6 w 80"/>
                    <a:gd name="T15" fmla="*/ 92 h 93"/>
                    <a:gd name="T16" fmla="*/ 9 w 80"/>
                    <a:gd name="T17" fmla="*/ 93 h 93"/>
                    <a:gd name="T18" fmla="*/ 36 w 80"/>
                    <a:gd name="T19" fmla="*/ 83 h 93"/>
                    <a:gd name="T20" fmla="*/ 61 w 80"/>
                    <a:gd name="T21" fmla="*/ 61 h 93"/>
                    <a:gd name="T22" fmla="*/ 76 w 80"/>
                    <a:gd name="T23" fmla="*/ 33 h 93"/>
                    <a:gd name="T24" fmla="*/ 79 w 80"/>
                    <a:gd name="T25" fmla="*/ 4 h 93"/>
                    <a:gd name="T26" fmla="*/ 78 w 80"/>
                    <a:gd name="T27" fmla="*/ 1 h 93"/>
                    <a:gd name="T28" fmla="*/ 76 w 80"/>
                    <a:gd name="T29" fmla="*/ 0 h 93"/>
                    <a:gd name="T30" fmla="*/ 58 w 80"/>
                    <a:gd name="T31" fmla="*/ 0 h 93"/>
                    <a:gd name="T32" fmla="*/ 54 w 80"/>
                    <a:gd name="T33" fmla="*/ 2 h 93"/>
                    <a:gd name="T34" fmla="*/ 48 w 80"/>
                    <a:gd name="T35" fmla="*/ 22 h 93"/>
                    <a:gd name="T36" fmla="*/ 48 w 80"/>
                    <a:gd name="T37" fmla="*/ 26 h 93"/>
                    <a:gd name="T38" fmla="*/ 57 w 80"/>
                    <a:gd name="T39" fmla="*/ 35 h 93"/>
                    <a:gd name="T40" fmla="*/ 48 w 80"/>
                    <a:gd name="T41" fmla="*/ 52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0" h="93">
                      <a:moveTo>
                        <a:pt x="48" y="52"/>
                      </a:moveTo>
                      <a:cubicBezTo>
                        <a:pt x="44" y="57"/>
                        <a:pt x="39" y="61"/>
                        <a:pt x="34" y="64"/>
                      </a:cubicBezTo>
                      <a:cubicBezTo>
                        <a:pt x="24" y="58"/>
                        <a:pt x="24" y="58"/>
                        <a:pt x="24" y="58"/>
                      </a:cubicBezTo>
                      <a:cubicBezTo>
                        <a:pt x="22" y="57"/>
                        <a:pt x="21" y="57"/>
                        <a:pt x="20" y="58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0" y="70"/>
                        <a:pt x="0" y="71"/>
                        <a:pt x="0" y="73"/>
                      </a:cubicBezTo>
                      <a:cubicBezTo>
                        <a:pt x="5" y="90"/>
                        <a:pt x="5" y="90"/>
                        <a:pt x="5" y="90"/>
                      </a:cubicBezTo>
                      <a:cubicBezTo>
                        <a:pt x="5" y="91"/>
                        <a:pt x="5" y="92"/>
                        <a:pt x="6" y="92"/>
                      </a:cubicBezTo>
                      <a:cubicBezTo>
                        <a:pt x="7" y="93"/>
                        <a:pt x="8" y="93"/>
                        <a:pt x="9" y="93"/>
                      </a:cubicBezTo>
                      <a:cubicBezTo>
                        <a:pt x="19" y="92"/>
                        <a:pt x="28" y="88"/>
                        <a:pt x="36" y="83"/>
                      </a:cubicBezTo>
                      <a:cubicBezTo>
                        <a:pt x="45" y="77"/>
                        <a:pt x="54" y="70"/>
                        <a:pt x="61" y="61"/>
                      </a:cubicBezTo>
                      <a:cubicBezTo>
                        <a:pt x="67" y="53"/>
                        <a:pt x="73" y="43"/>
                        <a:pt x="76" y="33"/>
                      </a:cubicBezTo>
                      <a:cubicBezTo>
                        <a:pt x="79" y="24"/>
                        <a:pt x="80" y="13"/>
                        <a:pt x="79" y="4"/>
                      </a:cubicBezTo>
                      <a:cubicBezTo>
                        <a:pt x="79" y="3"/>
                        <a:pt x="79" y="2"/>
                        <a:pt x="78" y="1"/>
                      </a:cubicBezTo>
                      <a:cubicBezTo>
                        <a:pt x="77" y="1"/>
                        <a:pt x="77" y="0"/>
                        <a:pt x="76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6" y="0"/>
                        <a:pt x="55" y="1"/>
                        <a:pt x="54" y="2"/>
                      </a:cubicBezTo>
                      <a:cubicBezTo>
                        <a:pt x="48" y="22"/>
                        <a:pt x="48" y="22"/>
                        <a:pt x="48" y="22"/>
                      </a:cubicBezTo>
                      <a:cubicBezTo>
                        <a:pt x="47" y="24"/>
                        <a:pt x="47" y="25"/>
                        <a:pt x="48" y="26"/>
                      </a:cubicBez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55" y="41"/>
                        <a:pt x="52" y="46"/>
                        <a:pt x="48" y="52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</p:grpSp>
        </p:grpSp>
        <p:sp>
          <p:nvSpPr>
            <p:cNvPr id="14" name="Szövegdoboz 13"/>
            <p:cNvSpPr txBox="1"/>
            <p:nvPr/>
          </p:nvSpPr>
          <p:spPr>
            <a:xfrm>
              <a:off x="3729384" y="5199250"/>
              <a:ext cx="4829730" cy="78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/>
                <a:t>Computer </a:t>
              </a:r>
              <a:r>
                <a:rPr lang="hu-HU" sz="1400" dirty="0" err="1"/>
                <a:t>Assisted</a:t>
              </a:r>
              <a:r>
                <a:rPr lang="hu-HU" sz="1400" dirty="0"/>
                <a:t> </a:t>
              </a:r>
              <a:r>
                <a:rPr lang="hu-HU" sz="1400" dirty="0" err="1"/>
                <a:t>Telephone</a:t>
              </a:r>
              <a:r>
                <a:rPr lang="hu-HU" sz="1400" dirty="0"/>
                <a:t>  </a:t>
              </a:r>
              <a:r>
                <a:rPr lang="hu-HU" sz="1400" dirty="0" err="1" smtClean="0"/>
                <a:t>Interview</a:t>
              </a:r>
              <a:r>
                <a:rPr lang="hu-HU" sz="1400" dirty="0" smtClean="0"/>
                <a:t> (CATI) módszer</a:t>
              </a:r>
              <a:endParaRPr lang="hu-HU" sz="1400" dirty="0"/>
            </a:p>
            <a:p>
              <a:r>
                <a:rPr lang="hu-HU" sz="1400" dirty="0"/>
                <a:t>15 perces kérdőív</a:t>
              </a:r>
            </a:p>
            <a:p>
              <a:endParaRPr lang="hu-HU" sz="1400" dirty="0"/>
            </a:p>
          </p:txBody>
        </p:sp>
        <p:pic>
          <p:nvPicPr>
            <p:cNvPr id="15" name="Kép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6202" y="5789319"/>
              <a:ext cx="603694" cy="603694"/>
            </a:xfrm>
            <a:prstGeom prst="rect">
              <a:avLst/>
            </a:prstGeom>
          </p:spPr>
        </p:pic>
        <p:sp>
          <p:nvSpPr>
            <p:cNvPr id="16" name="Szövegdoboz 15"/>
            <p:cNvSpPr txBox="1"/>
            <p:nvPr/>
          </p:nvSpPr>
          <p:spPr>
            <a:xfrm>
              <a:off x="3755989" y="5811460"/>
              <a:ext cx="4974335" cy="78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Nem IKT </a:t>
              </a:r>
              <a:r>
                <a:rPr lang="hu-HU" sz="1400" dirty="0"/>
                <a:t>vállalkozások: régió és ágazat szerint reprezentatív</a:t>
              </a:r>
            </a:p>
            <a:p>
              <a:r>
                <a:rPr lang="hu-H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IKT</a:t>
              </a:r>
              <a:r>
                <a:rPr lang="hu-HU" sz="1400" dirty="0"/>
                <a:t> vállalkozások: nem reprezentatív</a:t>
              </a:r>
            </a:p>
            <a:p>
              <a:endParaRPr lang="hu-HU" sz="1400" dirty="0"/>
            </a:p>
          </p:txBody>
        </p:sp>
      </p:grpSp>
      <p:sp>
        <p:nvSpPr>
          <p:cNvPr id="23" name="Dia számának helye 3"/>
          <p:cNvSpPr txBox="1">
            <a:spLocks/>
          </p:cNvSpPr>
          <p:nvPr/>
        </p:nvSpPr>
        <p:spPr>
          <a:xfrm>
            <a:off x="11940000" y="5818730"/>
            <a:ext cx="252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0B5D20-90C6-47BB-A188-49E443ACD015}" type="slidenum">
              <a:rPr lang="hu-HU" b="1" smtClean="0"/>
              <a:pPr/>
              <a:t>9</a:t>
            </a:fld>
            <a:r>
              <a:rPr lang="hu-HU" b="1" dirty="0" smtClean="0"/>
              <a:t>. oldal</a:t>
            </a:r>
            <a:endParaRPr lang="hu-HU" b="1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11940000" y="5562611"/>
            <a:ext cx="252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5774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Egyéni 4. séma">
      <a:dk1>
        <a:sysClr val="windowText" lastClr="000000"/>
      </a:dk1>
      <a:lt1>
        <a:sysClr val="window" lastClr="FFFFFF"/>
      </a:lt1>
      <a:dk2>
        <a:srgbClr val="293E47"/>
      </a:dk2>
      <a:lt2>
        <a:srgbClr val="CFE0E2"/>
      </a:lt2>
      <a:accent1>
        <a:srgbClr val="4BB6A9"/>
      </a:accent1>
      <a:accent2>
        <a:srgbClr val="293E47"/>
      </a:accent2>
      <a:accent3>
        <a:srgbClr val="E22335"/>
      </a:accent3>
      <a:accent4>
        <a:srgbClr val="646491"/>
      </a:accent4>
      <a:accent5>
        <a:srgbClr val="F2BE30"/>
      </a:accent5>
      <a:accent6>
        <a:srgbClr val="D8D8D8"/>
      </a:accent6>
      <a:hlink>
        <a:srgbClr val="79989B"/>
      </a:hlink>
      <a:folHlink>
        <a:srgbClr val="646491"/>
      </a:folHlink>
    </a:clrScheme>
    <a:fontScheme name="1. egyéni séma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lagos_Szazadveg_ppt_sablon" id="{5A737273-6A23-4967-B776-D363F833FBEB}" vid="{9BC95507-B5BC-4D8F-BF8F-60D37E0EE13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12119</TotalTime>
  <Words>4726</Words>
  <Application>Microsoft Office PowerPoint</Application>
  <PresentationFormat>Szélesvásznú</PresentationFormat>
  <Paragraphs>401</Paragraphs>
  <Slides>36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43" baseType="lpstr">
      <vt:lpstr>Calibri</vt:lpstr>
      <vt:lpstr>Arial</vt:lpstr>
      <vt:lpstr>Wingdings</vt:lpstr>
      <vt:lpstr>Taviraj</vt:lpstr>
      <vt:lpstr>PT Sans</vt:lpstr>
      <vt:lpstr>Times New Roman</vt:lpstr>
      <vt:lpstr>Office-téma</vt:lpstr>
      <vt:lpstr>A PANDÉMIA HOSSZÚTÁVÚ HATÁSA A DIGITÁLIS GAZDASÁGRA GINOP-3.1.1-VEKOP-15 „OKTATÁSI INTÉZMÉNYEK ÉS IKT VÁLLALKOZÁSOK KÖZÖTTI EGYÜTTMŰKÖDÉS ÖSZTÖNZÉSE ÉS TÁMOGATÁSA” („PROGRAMOZD A JÖVŐD!”) PROJEKT</vt:lpstr>
      <vt:lpstr>Tartalomjegyzék</vt:lpstr>
      <vt:lpstr>PowerPoint-bemutató</vt:lpstr>
      <vt:lpstr>Bevezetés</vt:lpstr>
      <vt:lpstr>Bevezetés</vt:lpstr>
      <vt:lpstr>Bevezetés</vt:lpstr>
      <vt:lpstr>Bevezetés</vt:lpstr>
      <vt:lpstr>Bevezetés</vt:lpstr>
      <vt:lpstr>Bevezetés</vt:lpstr>
      <vt:lpstr>PowerPoint-bemutató</vt:lpstr>
      <vt:lpstr>A másodlagos források legfontosabb megállapításai (I.)</vt:lpstr>
      <vt:lpstr>A másodlagos források legfontosabb megállapításai (II.)</vt:lpstr>
      <vt:lpstr>A másodlagos források legfontosabb megállapításai (III.)</vt:lpstr>
      <vt:lpstr>PowerPoint-bemutató</vt:lpstr>
      <vt:lpstr>Eredmények a nem IKT vállalkozások körében </vt:lpstr>
      <vt:lpstr>Eredmények a nem IKT vállalkozások körében </vt:lpstr>
      <vt:lpstr>Eredmények a nem IKT vállalkozások körében </vt:lpstr>
      <vt:lpstr>Eredmények a nem IKT vállalkozások körében </vt:lpstr>
      <vt:lpstr>Eredmények az IKT vállalkozások körében </vt:lpstr>
      <vt:lpstr>Eredmények az IKT vállalkozások körében </vt:lpstr>
      <vt:lpstr>Eredmények az IKT vállalkozások körében </vt:lpstr>
      <vt:lpstr>Eredmények az IKT vállalkozások körében</vt:lpstr>
      <vt:lpstr>PowerPoint-bemutató</vt:lpstr>
      <vt:lpstr>Következtetések - nem IKT vállalkozások </vt:lpstr>
      <vt:lpstr>Következtetések - nem IKT vállalkozások </vt:lpstr>
      <vt:lpstr>Következtetések - nem IKT vállalkozások </vt:lpstr>
      <vt:lpstr>Következtetések - nem IKT vállalkozások </vt:lpstr>
      <vt:lpstr>Következtetések - IKT vállalkozások </vt:lpstr>
      <vt:lpstr>Következtetések - IKT vállalkozások </vt:lpstr>
      <vt:lpstr>Következtetések - IKT vállalkozások </vt:lpstr>
      <vt:lpstr>Következtetések - IKT vállalkozások </vt:lpstr>
      <vt:lpstr>PowerPoint-bemutató</vt:lpstr>
      <vt:lpstr>Javaslatok</vt:lpstr>
      <vt:lpstr>Javaslatok - nem IKT vállalkozások </vt:lpstr>
      <vt:lpstr>Javaslatok - IKT vállalkozások </vt:lpstr>
      <vt:lpstr>Köszönjük a 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Századvég</dc:creator>
  <cp:lastModifiedBy>MÉSZÁROS Orsolya Rita</cp:lastModifiedBy>
  <cp:revision>744</cp:revision>
  <dcterms:created xsi:type="dcterms:W3CDTF">2020-04-02T09:09:34Z</dcterms:created>
  <dcterms:modified xsi:type="dcterms:W3CDTF">2022-05-19T15:02:43Z</dcterms:modified>
</cp:coreProperties>
</file>