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9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39" r:id="rId2"/>
    <p:sldId id="345" r:id="rId3"/>
    <p:sldId id="541" r:id="rId4"/>
    <p:sldId id="640" r:id="rId5"/>
    <p:sldId id="641" r:id="rId6"/>
    <p:sldId id="616" r:id="rId7"/>
    <p:sldId id="642" r:id="rId8"/>
    <p:sldId id="643" r:id="rId9"/>
    <p:sldId id="543" r:id="rId10"/>
    <p:sldId id="566" r:id="rId11"/>
    <p:sldId id="617" r:id="rId12"/>
    <p:sldId id="644" r:id="rId13"/>
    <p:sldId id="618" r:id="rId14"/>
    <p:sldId id="645" r:id="rId15"/>
    <p:sldId id="620" r:id="rId16"/>
    <p:sldId id="621" r:id="rId17"/>
    <p:sldId id="623" r:id="rId18"/>
    <p:sldId id="625" r:id="rId19"/>
    <p:sldId id="545" r:id="rId20"/>
    <p:sldId id="626" r:id="rId21"/>
    <p:sldId id="627" r:id="rId22"/>
    <p:sldId id="634" r:id="rId23"/>
    <p:sldId id="628" r:id="rId24"/>
    <p:sldId id="629" r:id="rId25"/>
    <p:sldId id="630" r:id="rId26"/>
    <p:sldId id="631" r:id="rId27"/>
    <p:sldId id="646" r:id="rId28"/>
    <p:sldId id="548" r:id="rId29"/>
    <p:sldId id="647" r:id="rId30"/>
    <p:sldId id="648" r:id="rId31"/>
    <p:sldId id="550" r:id="rId32"/>
    <p:sldId id="649" r:id="rId33"/>
    <p:sldId id="650" r:id="rId34"/>
    <p:sldId id="590" r:id="rId35"/>
  </p:sldIdLst>
  <p:sldSz cx="12192000" cy="6858000"/>
  <p:notesSz cx="6858000" cy="9144000"/>
  <p:embeddedFontLst>
    <p:embeddedFont>
      <p:font typeface="Taviraj" panose="00000500000000000000" pitchFamily="2" charset="-34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PT Sans" panose="020B0503020203020204" pitchFamily="34" charset="-18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B625D-0247-064D-367E-4ED3004CF62F}" name="KELEMEN Gábor" initials="KG" userId="S::kelemen.gabor@szazadveg.hu::ef543657-4627-451c-a641-7e08216bec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OVICS Babett" initials="BB" lastIdx="1" clrIdx="0">
    <p:extLst/>
  </p:cmAuthor>
  <p:cmAuthor id="2" name="VÁRADY Eszter" initials="VE" lastIdx="48" clrIdx="1">
    <p:extLst/>
  </p:cmAuthor>
  <p:cmAuthor id="3" name="KELEMEN Gábor" initials="KG" lastIdx="3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AF9"/>
    <a:srgbClr val="E9F3F1"/>
    <a:srgbClr val="E85260"/>
    <a:srgbClr val="4BB6A9"/>
    <a:srgbClr val="293E47"/>
    <a:srgbClr val="255B55"/>
    <a:srgbClr val="404040"/>
    <a:srgbClr val="E22035"/>
    <a:srgbClr val="EC707C"/>
    <a:srgbClr val="F19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7" autoAdjust="0"/>
    <p:restoredTop sz="96338" autoAdjust="0"/>
  </p:normalViewPr>
  <p:slideViewPr>
    <p:cSldViewPr snapToGrid="0">
      <p:cViewPr varScale="1">
        <p:scale>
          <a:sx n="104" d="100"/>
          <a:sy n="104" d="100"/>
        </p:scale>
        <p:origin x="88" y="276"/>
      </p:cViewPr>
      <p:guideLst>
        <p:guide orient="horz" pos="1389"/>
        <p:guide pos="6766"/>
      </p:guideLst>
    </p:cSldViewPr>
  </p:slideViewPr>
  <p:outlineViewPr>
    <p:cViewPr>
      <p:scale>
        <a:sx n="33" d="100"/>
        <a:sy n="33" d="100"/>
      </p:scale>
      <p:origin x="0" y="-1804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3"/>
    </p:cViewPr>
  </p:sorterViewPr>
  <p:notesViewPr>
    <p:cSldViewPr snapToGrid="0">
      <p:cViewPr varScale="1">
        <p:scale>
          <a:sx n="47" d="100"/>
          <a:sy n="47" d="100"/>
        </p:scale>
        <p:origin x="2587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commentAuthors" Target="commentAuthors.xml"/><Relationship Id="rId6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25293953428696"/>
          <c:y val="9.5299727910854198E-2"/>
          <c:w val="0.47956189191391801"/>
          <c:h val="0.86988861015747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Az intézmény szakmai presztízse alapján</c:v>
                </c:pt>
                <c:pt idx="1">
                  <c:v>Az intézmény lakóhelyhez való közelsége alapján</c:v>
                </c:pt>
                <c:pt idx="2">
                  <c:v>Családi, baráti, ismerősi javaslat alapján</c:v>
                </c:pt>
                <c:pt idx="3">
                  <c:v>Sajtóból, internetről tájékozódva</c:v>
                </c:pt>
                <c:pt idx="4">
                  <c:v>A megszerzett felvételi pontszámok mennyisége alapján</c:v>
                </c:pt>
                <c:pt idx="5">
                  <c:v>NT/NV</c:v>
                </c:pt>
              </c:strCache>
            </c:strRef>
          </c:cat>
          <c:val>
            <c:numRef>
              <c:f>Munka1!$B$2:$B$7</c:f>
              <c:numCache>
                <c:formatCode>###0.0</c:formatCode>
                <c:ptCount val="6"/>
                <c:pt idx="0">
                  <c:v>52.030039557902093</c:v>
                </c:pt>
                <c:pt idx="1">
                  <c:v>49.444530374497162</c:v>
                </c:pt>
                <c:pt idx="2">
                  <c:v>33.075472478154431</c:v>
                </c:pt>
                <c:pt idx="3">
                  <c:v>16.99568243170944</c:v>
                </c:pt>
                <c:pt idx="4">
                  <c:v>14.42029380633673</c:v>
                </c:pt>
                <c:pt idx="5">
                  <c:v>0.31987541592653201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A-4472-A282-1388D2209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43584152"/>
        <c:axId val="-2143381368"/>
      </c:barChart>
      <c:catAx>
        <c:axId val="-2143584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143381368"/>
        <c:crosses val="autoZero"/>
        <c:auto val="1"/>
        <c:lblAlgn val="ctr"/>
        <c:lblOffset val="100"/>
        <c:noMultiLvlLbl val="0"/>
      </c:catAx>
      <c:valAx>
        <c:axId val="-21433813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-214358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40130176448295"/>
          <c:y val="9.5299727910854198E-2"/>
          <c:w val="0.47962419280657798"/>
          <c:h val="0.86988861015747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Az informatika iránti érdeklődés miatt</c:v>
                </c:pt>
                <c:pt idx="1">
                  <c:v>Az IT szakma jövőállósága miatt</c:v>
                </c:pt>
                <c:pt idx="2">
                  <c:v>Az IT életpálya által kínált vonzó anyagi körülmények miatt</c:v>
                </c:pt>
                <c:pt idx="3">
                  <c:v>Az IT területen való könnyű elhelyezkedés miatt</c:v>
                </c:pt>
                <c:pt idx="4">
                  <c:v>Az IT szakma magas presztízse miatt</c:v>
                </c:pt>
                <c:pt idx="5">
                  <c:v>Családi indíttatásból</c:v>
                </c:pt>
                <c:pt idx="6">
                  <c:v>Tanárok, ismerősök biztatására</c:v>
                </c:pt>
                <c:pt idx="7">
                  <c:v>A baráti kör hatására</c:v>
                </c:pt>
                <c:pt idx="8">
                  <c:v>Az első helyen megjelölt képzésre nem vettek fel, így maradt az informatika</c:v>
                </c:pt>
                <c:pt idx="9">
                  <c:v>NT/NV</c:v>
                </c:pt>
              </c:strCache>
            </c:strRef>
          </c:cat>
          <c:val>
            <c:numRef>
              <c:f>Munka1!$B$2:$B$11</c:f>
              <c:numCache>
                <c:formatCode>###0.0</c:formatCode>
                <c:ptCount val="10"/>
                <c:pt idx="0">
                  <c:v>90.944209517620294</c:v>
                </c:pt>
                <c:pt idx="1">
                  <c:v>45.959389534027594</c:v>
                </c:pt>
                <c:pt idx="2">
                  <c:v>43.368839031581608</c:v>
                </c:pt>
                <c:pt idx="3">
                  <c:v>27.28389201642927</c:v>
                </c:pt>
                <c:pt idx="4">
                  <c:v>18.737985010118599</c:v>
                </c:pt>
                <c:pt idx="5">
                  <c:v>15.88107456956523</c:v>
                </c:pt>
                <c:pt idx="6">
                  <c:v>9.8905753899210058</c:v>
                </c:pt>
                <c:pt idx="7">
                  <c:v>8.8898076603706873</c:v>
                </c:pt>
                <c:pt idx="8">
                  <c:v>2.0962900831182529</c:v>
                </c:pt>
                <c:pt idx="9">
                  <c:v>0.26761825268018502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2-4505-8DC5-C07F227B6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82170696"/>
        <c:axId val="-2082174184"/>
      </c:barChart>
      <c:catAx>
        <c:axId val="-2082170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82174184"/>
        <c:crosses val="autoZero"/>
        <c:auto val="1"/>
        <c:lblAlgn val="ctr"/>
        <c:lblOffset val="100"/>
        <c:noMultiLvlLbl val="0"/>
      </c:catAx>
      <c:valAx>
        <c:axId val="-20821741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-208217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1 - Egyáltalán nem jellemző</c:v>
                </c:pt>
              </c:strCache>
            </c:strRef>
          </c:tx>
          <c:spPr>
            <a:solidFill>
              <a:srgbClr val="293E47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1-4586-9435-8B6B7A5F1FA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1-4586-9435-8B6B7A5F1FA4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C7486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A1-4586-9435-8B6B7A5F1FA4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A1-4586-9435-8B6B7A5F1FA4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4B4C2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A1-4586-9435-8B6B7A5F1FA4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5B1B7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Munka1!$G$2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A1-4586-9435-8B6B7A5F1FA4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1939C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Munka1!$H$2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A1-4586-9435-8B6B7A5F1FA4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Munka1!$I$2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A1-4586-9435-8B6B7A5F1FA4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5260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A1-4586-9435-8B6B7A5F1FA4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10 - Nagyon jellemző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cat>
            <c:strRef>
              <c:f>Munka1!$A$2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Munka1!$K$2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A1-4586-9435-8B6B7A5F1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17014424"/>
        <c:axId val="2117006440"/>
      </c:barChart>
      <c:catAx>
        <c:axId val="2117014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7006440"/>
        <c:crosses val="autoZero"/>
        <c:auto val="1"/>
        <c:lblAlgn val="ctr"/>
        <c:lblOffset val="100"/>
        <c:noMultiLvlLbl val="0"/>
      </c:catAx>
      <c:valAx>
        <c:axId val="211700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211701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+mj-lt"/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640349432207"/>
          <c:y val="9.5299727910854198E-2"/>
          <c:w val="0.50076867456091201"/>
          <c:h val="0.86988861015747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Szakmai kiégés</c:v>
                </c:pt>
                <c:pt idx="1">
                  <c:v>Stresszes munka</c:v>
                </c:pt>
                <c:pt idx="2">
                  <c:v>Más hivatás iránti érdeklődés (pl. művész, tanár, stb.)</c:v>
                </c:pt>
                <c:pt idx="3">
                  <c:v>Csalódottság a munkakörrel és/vagy a szakmával kapcsolatban</c:v>
                </c:pt>
                <c:pt idx="4">
                  <c:v>Rossz munkakörnyezet</c:v>
                </c:pt>
                <c:pt idx="5">
                  <c:v>A folyamatos megújuláshoz való alkalmazkodás</c:v>
                </c:pt>
                <c:pt idx="6">
                  <c:v>Jövedelmi elvárások nem teljesülése</c:v>
                </c:pt>
                <c:pt idx="7">
                  <c:v>Családi okok</c:v>
                </c:pt>
                <c:pt idx="8">
                  <c:v>NT/NV</c:v>
                </c:pt>
              </c:strCache>
            </c:strRef>
          </c:cat>
          <c:val>
            <c:numRef>
              <c:f>Munka1!$B$2:$B$10</c:f>
              <c:numCache>
                <c:formatCode>###0.0</c:formatCode>
                <c:ptCount val="9"/>
                <c:pt idx="0">
                  <c:v>81.944819568472596</c:v>
                </c:pt>
                <c:pt idx="1">
                  <c:v>60.611156589354721</c:v>
                </c:pt>
                <c:pt idx="2">
                  <c:v>48.739408873159917</c:v>
                </c:pt>
                <c:pt idx="3">
                  <c:v>38.76878255249413</c:v>
                </c:pt>
                <c:pt idx="4">
                  <c:v>31.715345581498589</c:v>
                </c:pt>
                <c:pt idx="5">
                  <c:v>28.205837671860881</c:v>
                </c:pt>
                <c:pt idx="6">
                  <c:v>22.67878491610789</c:v>
                </c:pt>
                <c:pt idx="7">
                  <c:v>20.745409179544279</c:v>
                </c:pt>
                <c:pt idx="8">
                  <c:v>0.64662339106177502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4-41C2-8F5E-D3EAA579E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80703864"/>
        <c:axId val="-2080709832"/>
      </c:barChart>
      <c:catAx>
        <c:axId val="-2080703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80709832"/>
        <c:crosses val="autoZero"/>
        <c:auto val="1"/>
        <c:lblAlgn val="ctr"/>
        <c:lblOffset val="100"/>
        <c:noMultiLvlLbl val="0"/>
      </c:catAx>
      <c:valAx>
        <c:axId val="-20807098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-208070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187172828532594"/>
          <c:y val="5.7163152721776259E-2"/>
          <c:w val="0.43484737906493337"/>
          <c:h val="0.885673694556447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Munka1!$A$2:$A$10</c:f>
              <c:strCache>
                <c:ptCount val="9"/>
                <c:pt idx="0">
                  <c:v>Egyre összetettebbé válik az informatikus szakma, ezért folyamatosan új készségek, képességek, tudások elsajátítására lehet számítani</c:v>
                </c:pt>
                <c:pt idx="1">
                  <c:v>Azzal, hogy a digitalizáció ma már az élet minden területét valamilyen formában érinti, már rövidtávon a mostanihoz képe</c:v>
                </c:pt>
                <c:pt idx="2">
                  <c:v>Radikálisan, a mostaninál is szélesebb körben elterjednek az atipikus foglalkoztatási formák (pl. távmunka, digitális no</c:v>
                </c:pt>
                <c:pt idx="3">
                  <c:v>Egyre jelentősebb lesz a hazai informatikusok (itthonról) külföldre történő munkavégzése</c:v>
                </c:pt>
                <c:pt idx="4">
                  <c:v>A fokozódó munkaerőhiány a jövedelmek további emelkedését eredményezi</c:v>
                </c:pt>
                <c:pt idx="5">
                  <c:v>Egyre jelentősebb lesz a hazai informatikusok külföldi (külföldre költözéssel történő) munkavállalása</c:v>
                </c:pt>
                <c:pt idx="6">
                  <c:v>A magasabb jövedelmek egyre több fiatalt vonzanak az IT-pályára, ami hosszabb távon csökkenti a munkaerőhiányt</c:v>
                </c:pt>
                <c:pt idx="7">
                  <c:v>Egyre elterjedtebbé válik a szabadúszó, azaz nem alkalmazotti formában történő munkavégzés az IT munkakörökben</c:v>
                </c:pt>
                <c:pt idx="8">
                  <c:v>NT/NV</c:v>
                </c:pt>
              </c:strCache>
            </c:strRef>
          </c:cat>
          <c:val>
            <c:numRef>
              <c:f>Munka1!$B$2:$B$10</c:f>
              <c:numCache>
                <c:formatCode>###0.0</c:formatCode>
                <c:ptCount val="9"/>
                <c:pt idx="0">
                  <c:v>80.555560391185935</c:v>
                </c:pt>
                <c:pt idx="1">
                  <c:v>75.019212897023934</c:v>
                </c:pt>
                <c:pt idx="2">
                  <c:v>68.295229859120553</c:v>
                </c:pt>
                <c:pt idx="3">
                  <c:v>62.81790753539812</c:v>
                </c:pt>
                <c:pt idx="4">
                  <c:v>52.879106656045799</c:v>
                </c:pt>
                <c:pt idx="5">
                  <c:v>44.769623865892115</c:v>
                </c:pt>
                <c:pt idx="6">
                  <c:v>42.840689969305934</c:v>
                </c:pt>
                <c:pt idx="7">
                  <c:v>31.456746894465923</c:v>
                </c:pt>
                <c:pt idx="8">
                  <c:v>0.89225827169068916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8-439D-BC89-5D84FF00F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0628736"/>
        <c:axId val="756838912"/>
      </c:barChart>
      <c:catAx>
        <c:axId val="800628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6838912"/>
        <c:crosses val="autoZero"/>
        <c:auto val="1"/>
        <c:lblAlgn val="ctr"/>
        <c:lblOffset val="100"/>
        <c:noMultiLvlLbl val="0"/>
      </c:catAx>
      <c:valAx>
        <c:axId val="7568389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80062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6" Type="http://schemas.openxmlformats.org/officeDocument/2006/relationships/slide" Target="../slides/slide19.xml"/><Relationship Id="rId5" Type="http://schemas.openxmlformats.org/officeDocument/2006/relationships/slide" Target="../slides/slide31.xml"/><Relationship Id="rId4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769CE-A856-4BF3-B5C2-63BA00CCDA6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82CD7AC-8803-4A07-8A8A-91EE068C0D2F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dirty="0"/>
            <a:t>1. Bevezetés	</a:t>
          </a:r>
          <a:r>
            <a:rPr lang="hu-HU" sz="2000" b="1" dirty="0">
              <a:hlinkClick xmlns:r="http://schemas.openxmlformats.org/officeDocument/2006/relationships" r:id="rId1" action="ppaction://hlinksldjump"/>
            </a:rPr>
            <a:t>3</a:t>
          </a:r>
          <a:r>
            <a:rPr lang="hu-HU" sz="2000" b="1" dirty="0">
              <a:hlinkClick xmlns:r="http://schemas.openxmlformats.org/officeDocument/2006/relationships" r:id="rId1" action="ppaction://hlinksldjump"/>
            </a:rPr>
            <a:t>.</a:t>
          </a:r>
          <a:endParaRPr lang="hu-HU" sz="2000" b="1" dirty="0"/>
        </a:p>
      </dgm:t>
    </dgm:pt>
    <dgm:pt modelId="{C1C09B26-A4D9-47E3-8BDC-58811E28FFD3}" type="par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0046FB76-8B26-449B-A6BF-FDA35933D25B}" type="sib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AD108C99-3B56-4F2E-AB6F-6CD47CAC3C34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dirty="0"/>
            <a:t>2.  Nemzetközi és hazai szakirodalmi források feldolgozása 	</a:t>
          </a:r>
          <a:r>
            <a:rPr lang="hu-HU" sz="2000" b="1" dirty="0">
              <a:solidFill>
                <a:schemeClr val="accent1"/>
              </a:solidFill>
              <a:hlinkClick xmlns:r="http://schemas.openxmlformats.org/officeDocument/2006/relationships" r:id="rId2" action="ppaction://hlinksldjump"/>
            </a:rPr>
            <a:t>9</a:t>
          </a:r>
          <a:r>
            <a:rPr lang="hu-HU" sz="2000" b="1" dirty="0">
              <a:solidFill>
                <a:schemeClr val="accent1"/>
              </a:solidFill>
              <a:hlinkClick xmlns:r="http://schemas.openxmlformats.org/officeDocument/2006/relationships" r:id="rId2" action="ppaction://hlinksldjump"/>
            </a:rPr>
            <a:t>.</a:t>
          </a:r>
          <a:endParaRPr lang="hu-HU" sz="2000" b="1" dirty="0">
            <a:solidFill>
              <a:schemeClr val="accent1"/>
            </a:solidFill>
          </a:endParaRPr>
        </a:p>
      </dgm:t>
    </dgm:pt>
    <dgm:pt modelId="{D7E290BB-5182-41FF-8DA5-E3C54FA33FE0}" type="par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86846A8F-2B7F-454B-A751-A87D271CBE0F}" type="sib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143AE8CB-7D00-4B29-9578-8361CD18E588}">
      <dgm:prSet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b="1" kern="1200" dirty="0"/>
            <a:t>5.  Következtetések	</a:t>
          </a:r>
          <a:r>
            <a:rPr lang="hu-HU" sz="2000" b="1" kern="1200" dirty="0">
              <a:hlinkClick xmlns:r="http://schemas.openxmlformats.org/officeDocument/2006/relationships" r:id="rId3" action="ppaction://hlinksldjump"/>
            </a:rPr>
            <a:t>28</a:t>
          </a:r>
          <a:r>
            <a:rPr lang="hu-HU" sz="2000" b="1" kern="1200" dirty="0">
              <a:hlinkClick xmlns:r="http://schemas.openxmlformats.org/officeDocument/2006/relationships" r:id="rId3" action="ppaction://hlinksldjump"/>
            </a:rPr>
            <a:t>.</a:t>
          </a:r>
          <a:endParaRPr lang="hu-HU" sz="2000" b="1" kern="1200" dirty="0"/>
        </a:p>
      </dgm:t>
    </dgm:pt>
    <dgm:pt modelId="{E36C3C92-C103-4380-8B1B-D933FB6792C1}" type="sib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F71580A4-B04A-4656-9CA4-EDBF09DF8DB4}" type="par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1"/>
        </a:p>
      </dgm:t>
    </dgm:pt>
    <dgm:pt modelId="{A35453EF-C54B-4892-AC5F-6160F67811BE}">
      <dgm:prSet custT="1"/>
      <dgm:spPr/>
      <dgm:t>
        <a:bodyPr/>
        <a:lstStyle/>
        <a:p>
          <a:pPr marL="355600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dirty="0"/>
            <a:t>3.  A primer kvalitatív kutatás eredményeinek bemutatása                                                            </a:t>
          </a:r>
          <a:r>
            <a:rPr lang="hu-HU" sz="2000" b="1" dirty="0" smtClean="0"/>
            <a:t>  </a:t>
          </a:r>
          <a:r>
            <a:rPr lang="hu-HU" sz="2000" b="1" dirty="0" smtClean="0">
              <a:hlinkClick xmlns:r="http://schemas.openxmlformats.org/officeDocument/2006/relationships" r:id="rId4" action="ppaction://hlinksldjump"/>
            </a:rPr>
            <a:t>13</a:t>
          </a:r>
          <a:r>
            <a:rPr lang="hu-HU" sz="2000" b="1" dirty="0">
              <a:hlinkClick xmlns:r="http://schemas.openxmlformats.org/officeDocument/2006/relationships" r:id="rId4" action="ppaction://hlinksldjump"/>
            </a:rPr>
            <a:t>.</a:t>
          </a:r>
          <a:endParaRPr lang="hu-HU" sz="2000" b="1" dirty="0"/>
        </a:p>
      </dgm:t>
    </dgm:pt>
    <dgm:pt modelId="{28A1A7C5-6DF5-40E9-94B3-FAA492CA2791}" type="parTrans" cxnId="{928E114B-A420-4799-B28B-90B705C9A679}">
      <dgm:prSet/>
      <dgm:spPr/>
      <dgm:t>
        <a:bodyPr/>
        <a:lstStyle/>
        <a:p>
          <a:endParaRPr lang="hu-HU" sz="2000" b="1"/>
        </a:p>
      </dgm:t>
    </dgm:pt>
    <dgm:pt modelId="{0B6B1A71-C531-4083-AAC5-D70DEFA367EA}" type="sibTrans" cxnId="{928E114B-A420-4799-B28B-90B705C9A679}">
      <dgm:prSet/>
      <dgm:spPr/>
      <dgm:t>
        <a:bodyPr/>
        <a:lstStyle/>
        <a:p>
          <a:endParaRPr lang="hu-HU" sz="2000" b="1"/>
        </a:p>
      </dgm:t>
    </dgm:pt>
    <dgm:pt modelId="{78BEA23A-7ED8-4BA2-9DE3-2D60363D677C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/>
          </a:pPr>
          <a:r>
            <a:rPr lang="hu-H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6.  Javaslatok 			</a:t>
          </a:r>
          <a:r>
            <a:rPr lang="hu-HU" sz="2000" b="1" dirty="0"/>
            <a:t>						</a:t>
          </a:r>
          <a:r>
            <a:rPr lang="hu-HU" sz="2000" b="1" dirty="0" smtClean="0"/>
            <a:t>	</a:t>
          </a:r>
          <a:r>
            <a:rPr lang="hu-HU" sz="2000" b="1" dirty="0" smtClean="0">
              <a:hlinkClick xmlns:r="http://schemas.openxmlformats.org/officeDocument/2006/relationships" r:id="rId5" action="ppaction://hlinksldjump"/>
            </a:rPr>
            <a:t>31.</a:t>
          </a:r>
          <a:endParaRPr lang="hu-HU" sz="2000" b="1" dirty="0"/>
        </a:p>
      </dgm:t>
    </dgm:pt>
    <dgm:pt modelId="{FDE65675-591E-4623-9F78-CFBF4EF4CEB7}" type="parTrans" cxnId="{0C5A7723-15C2-402B-B6E0-EF18B44DA1BD}">
      <dgm:prSet/>
      <dgm:spPr/>
      <dgm:t>
        <a:bodyPr/>
        <a:lstStyle/>
        <a:p>
          <a:endParaRPr lang="hu-HU" sz="2000" b="1"/>
        </a:p>
      </dgm:t>
    </dgm:pt>
    <dgm:pt modelId="{6028B53D-7AE6-4D2A-BFBC-A8F4F3F5A78F}" type="sibTrans" cxnId="{0C5A7723-15C2-402B-B6E0-EF18B44DA1BD}">
      <dgm:prSet/>
      <dgm:spPr/>
      <dgm:t>
        <a:bodyPr/>
        <a:lstStyle/>
        <a:p>
          <a:endParaRPr lang="hu-HU" sz="2000" b="1"/>
        </a:p>
      </dgm:t>
    </dgm:pt>
    <dgm:pt modelId="{001D1E0F-210A-4018-B3DD-BAD2E444A7CC}">
      <dgm:prSet custT="1"/>
      <dgm:spPr/>
      <dgm:t>
        <a:bodyPr/>
        <a:lstStyle/>
        <a:p>
          <a:pPr marL="355600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dirty="0"/>
            <a:t>4.  </a:t>
          </a:r>
          <a:r>
            <a:rPr lang="pt-BR" sz="2000" b="1" dirty="0"/>
            <a:t>A primer kvantitatív kutatás eredményeinek bemutatása</a:t>
          </a:r>
          <a:r>
            <a:rPr lang="hu-HU" sz="2000" b="1" dirty="0"/>
            <a:t>	 </a:t>
          </a:r>
          <a:r>
            <a:rPr lang="hu-HU" sz="2000" b="1" dirty="0" smtClean="0">
              <a:hlinkClick xmlns:r="http://schemas.openxmlformats.org/officeDocument/2006/relationships" r:id="rId6" action="ppaction://hlinksldjump"/>
            </a:rPr>
            <a:t>19</a:t>
          </a:r>
          <a:r>
            <a:rPr lang="hu-HU" sz="2000" b="1" dirty="0" smtClean="0">
              <a:hlinkClick xmlns:r="http://schemas.openxmlformats.org/officeDocument/2006/relationships" r:id="rId6" action="ppaction://hlinksldjump"/>
            </a:rPr>
            <a:t>.</a:t>
          </a:r>
          <a:endParaRPr lang="hu-HU" sz="2000" b="1" dirty="0"/>
        </a:p>
      </dgm:t>
    </dgm:pt>
    <dgm:pt modelId="{660E1467-CEBD-4148-A434-71C649F5A3D1}" type="parTrans" cxnId="{6341A232-CB8D-4FE6-BE9D-57BA62126466}">
      <dgm:prSet/>
      <dgm:spPr/>
      <dgm:t>
        <a:bodyPr/>
        <a:lstStyle/>
        <a:p>
          <a:endParaRPr lang="hu-HU" sz="2000" b="1"/>
        </a:p>
      </dgm:t>
    </dgm:pt>
    <dgm:pt modelId="{822803FC-364E-4E36-83F5-90240D6A08B8}" type="sibTrans" cxnId="{6341A232-CB8D-4FE6-BE9D-57BA62126466}">
      <dgm:prSet/>
      <dgm:spPr/>
      <dgm:t>
        <a:bodyPr/>
        <a:lstStyle/>
        <a:p>
          <a:endParaRPr lang="hu-HU" sz="2000" b="1"/>
        </a:p>
      </dgm:t>
    </dgm:pt>
    <dgm:pt modelId="{7512F9D9-B870-4CDA-8551-D809F7F7F42D}" type="pres">
      <dgm:prSet presAssocID="{954769CE-A856-4BF3-B5C2-63BA00CCDA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854B2E-7DC7-401B-8F17-D45BADEC8858}" type="pres">
      <dgm:prSet presAssocID="{482CD7AC-8803-4A07-8A8A-91EE068C0D2F}" presName="thickLine" presStyleLbl="alignNode1" presStyleIdx="0" presStyleCnt="6"/>
      <dgm:spPr/>
    </dgm:pt>
    <dgm:pt modelId="{96EEC02B-F079-4ADA-986C-CED819326509}" type="pres">
      <dgm:prSet presAssocID="{482CD7AC-8803-4A07-8A8A-91EE068C0D2F}" presName="horz1" presStyleCnt="0"/>
      <dgm:spPr/>
    </dgm:pt>
    <dgm:pt modelId="{D66A1FFF-28B4-4897-9CA1-013AFD8797F0}" type="pres">
      <dgm:prSet presAssocID="{482CD7AC-8803-4A07-8A8A-91EE068C0D2F}" presName="tx1" presStyleLbl="revTx" presStyleIdx="0" presStyleCnt="6"/>
      <dgm:spPr/>
      <dgm:t>
        <a:bodyPr/>
        <a:lstStyle/>
        <a:p>
          <a:endParaRPr lang="en-US"/>
        </a:p>
      </dgm:t>
    </dgm:pt>
    <dgm:pt modelId="{AD1AA6B4-CB0F-49A0-97F2-86D6F8275ADE}" type="pres">
      <dgm:prSet presAssocID="{482CD7AC-8803-4A07-8A8A-91EE068C0D2F}" presName="vert1" presStyleCnt="0"/>
      <dgm:spPr/>
    </dgm:pt>
    <dgm:pt modelId="{40189C81-AAE8-4BEC-89D2-A37F09D71F6E}" type="pres">
      <dgm:prSet presAssocID="{AD108C99-3B56-4F2E-AB6F-6CD47CAC3C34}" presName="thickLine" presStyleLbl="alignNode1" presStyleIdx="1" presStyleCnt="6"/>
      <dgm:spPr/>
    </dgm:pt>
    <dgm:pt modelId="{55668216-3942-4673-8262-EB83B83A2003}" type="pres">
      <dgm:prSet presAssocID="{AD108C99-3B56-4F2E-AB6F-6CD47CAC3C34}" presName="horz1" presStyleCnt="0"/>
      <dgm:spPr/>
    </dgm:pt>
    <dgm:pt modelId="{7FC84C5C-0090-4989-AF54-DCF8C2C6186B}" type="pres">
      <dgm:prSet presAssocID="{AD108C99-3B56-4F2E-AB6F-6CD47CAC3C34}" presName="tx1" presStyleLbl="revTx" presStyleIdx="1" presStyleCnt="6"/>
      <dgm:spPr/>
      <dgm:t>
        <a:bodyPr/>
        <a:lstStyle/>
        <a:p>
          <a:endParaRPr lang="en-US"/>
        </a:p>
      </dgm:t>
    </dgm:pt>
    <dgm:pt modelId="{D41E13E5-8FBA-4414-A14C-13EB51215B15}" type="pres">
      <dgm:prSet presAssocID="{AD108C99-3B56-4F2E-AB6F-6CD47CAC3C34}" presName="vert1" presStyleCnt="0"/>
      <dgm:spPr/>
    </dgm:pt>
    <dgm:pt modelId="{4C600EDF-38D0-4D24-ACF1-DD4F58F233E3}" type="pres">
      <dgm:prSet presAssocID="{A35453EF-C54B-4892-AC5F-6160F67811BE}" presName="thickLine" presStyleLbl="alignNode1" presStyleIdx="2" presStyleCnt="6"/>
      <dgm:spPr/>
    </dgm:pt>
    <dgm:pt modelId="{2E16A431-EC11-4ED3-9BFB-E429A79D8439}" type="pres">
      <dgm:prSet presAssocID="{A35453EF-C54B-4892-AC5F-6160F67811BE}" presName="horz1" presStyleCnt="0"/>
      <dgm:spPr/>
    </dgm:pt>
    <dgm:pt modelId="{2D1CB1A1-F423-407A-812B-8572473BE2F9}" type="pres">
      <dgm:prSet presAssocID="{A35453EF-C54B-4892-AC5F-6160F67811BE}" presName="tx1" presStyleLbl="revTx" presStyleIdx="2" presStyleCnt="6"/>
      <dgm:spPr/>
      <dgm:t>
        <a:bodyPr/>
        <a:lstStyle/>
        <a:p>
          <a:endParaRPr lang="en-US"/>
        </a:p>
      </dgm:t>
    </dgm:pt>
    <dgm:pt modelId="{1A1232D4-88FF-4B90-9FBC-F63B09564D13}" type="pres">
      <dgm:prSet presAssocID="{A35453EF-C54B-4892-AC5F-6160F67811BE}" presName="vert1" presStyleCnt="0"/>
      <dgm:spPr/>
    </dgm:pt>
    <dgm:pt modelId="{400337EF-F402-49F5-A90C-8B0A89B6EF86}" type="pres">
      <dgm:prSet presAssocID="{001D1E0F-210A-4018-B3DD-BAD2E444A7CC}" presName="thickLine" presStyleLbl="alignNode1" presStyleIdx="3" presStyleCnt="6"/>
      <dgm:spPr/>
    </dgm:pt>
    <dgm:pt modelId="{FD90206B-6EEE-4E46-8033-9F44A2956094}" type="pres">
      <dgm:prSet presAssocID="{001D1E0F-210A-4018-B3DD-BAD2E444A7CC}" presName="horz1" presStyleCnt="0"/>
      <dgm:spPr/>
    </dgm:pt>
    <dgm:pt modelId="{95A5CD8D-0D06-43FD-AFAB-942D6EB94D21}" type="pres">
      <dgm:prSet presAssocID="{001D1E0F-210A-4018-B3DD-BAD2E444A7CC}" presName="tx1" presStyleLbl="revTx" presStyleIdx="3" presStyleCnt="6"/>
      <dgm:spPr/>
      <dgm:t>
        <a:bodyPr/>
        <a:lstStyle/>
        <a:p>
          <a:endParaRPr lang="en-US"/>
        </a:p>
      </dgm:t>
    </dgm:pt>
    <dgm:pt modelId="{0241AA8B-C2DF-4AED-85DE-2C76FFB74B66}" type="pres">
      <dgm:prSet presAssocID="{001D1E0F-210A-4018-B3DD-BAD2E444A7CC}" presName="vert1" presStyleCnt="0"/>
      <dgm:spPr/>
    </dgm:pt>
    <dgm:pt modelId="{D7B48CD0-FED5-4E75-A286-91626C864FE6}" type="pres">
      <dgm:prSet presAssocID="{143AE8CB-7D00-4B29-9578-8361CD18E588}" presName="thickLine" presStyleLbl="alignNode1" presStyleIdx="4" presStyleCnt="6"/>
      <dgm:spPr/>
    </dgm:pt>
    <dgm:pt modelId="{86DD2085-4D62-4E01-A3D0-3A926100923C}" type="pres">
      <dgm:prSet presAssocID="{143AE8CB-7D00-4B29-9578-8361CD18E588}" presName="horz1" presStyleCnt="0"/>
      <dgm:spPr/>
    </dgm:pt>
    <dgm:pt modelId="{17F8C976-8A81-4C0C-8DA2-EA6835E52A3C}" type="pres">
      <dgm:prSet presAssocID="{143AE8CB-7D00-4B29-9578-8361CD18E588}" presName="tx1" presStyleLbl="revTx" presStyleIdx="4" presStyleCnt="6"/>
      <dgm:spPr/>
      <dgm:t>
        <a:bodyPr/>
        <a:lstStyle/>
        <a:p>
          <a:endParaRPr lang="en-US"/>
        </a:p>
      </dgm:t>
    </dgm:pt>
    <dgm:pt modelId="{FB78CCF7-9620-4527-BDEB-1FFA1FE9EB8C}" type="pres">
      <dgm:prSet presAssocID="{143AE8CB-7D00-4B29-9578-8361CD18E588}" presName="vert1" presStyleCnt="0"/>
      <dgm:spPr/>
    </dgm:pt>
    <dgm:pt modelId="{019CBE2B-E78E-402F-A069-44CBC9D6E289}" type="pres">
      <dgm:prSet presAssocID="{78BEA23A-7ED8-4BA2-9DE3-2D60363D677C}" presName="thickLine" presStyleLbl="alignNode1" presStyleIdx="5" presStyleCnt="6"/>
      <dgm:spPr/>
    </dgm:pt>
    <dgm:pt modelId="{6214F16F-7FEF-44B5-8220-0D4746B88F84}" type="pres">
      <dgm:prSet presAssocID="{78BEA23A-7ED8-4BA2-9DE3-2D60363D677C}" presName="horz1" presStyleCnt="0"/>
      <dgm:spPr/>
    </dgm:pt>
    <dgm:pt modelId="{718613BD-8981-43E7-B068-E247342BA3F5}" type="pres">
      <dgm:prSet presAssocID="{78BEA23A-7ED8-4BA2-9DE3-2D60363D677C}" presName="tx1" presStyleLbl="revTx" presStyleIdx="5" presStyleCnt="6"/>
      <dgm:spPr/>
      <dgm:t>
        <a:bodyPr/>
        <a:lstStyle/>
        <a:p>
          <a:endParaRPr lang="en-US"/>
        </a:p>
      </dgm:t>
    </dgm:pt>
    <dgm:pt modelId="{F00E1F02-AEE7-49DF-9348-584A17BB4A96}" type="pres">
      <dgm:prSet presAssocID="{78BEA23A-7ED8-4BA2-9DE3-2D60363D677C}" presName="vert1" presStyleCnt="0"/>
      <dgm:spPr/>
    </dgm:pt>
  </dgm:ptLst>
  <dgm:cxnLst>
    <dgm:cxn modelId="{26D00065-E488-4273-AA88-5DD1DCFA90CE}" type="presOf" srcId="{143AE8CB-7D00-4B29-9578-8361CD18E588}" destId="{17F8C976-8A81-4C0C-8DA2-EA6835E52A3C}" srcOrd="0" destOrd="0" presId="urn:microsoft.com/office/officeart/2008/layout/LinedList"/>
    <dgm:cxn modelId="{2E4801E8-D076-4233-80C0-54BAA9CA53A2}" type="presOf" srcId="{954769CE-A856-4BF3-B5C2-63BA00CCDA64}" destId="{7512F9D9-B870-4CDA-8551-D809F7F7F42D}" srcOrd="0" destOrd="0" presId="urn:microsoft.com/office/officeart/2008/layout/LinedList"/>
    <dgm:cxn modelId="{928E114B-A420-4799-B28B-90B705C9A679}" srcId="{954769CE-A856-4BF3-B5C2-63BA00CCDA64}" destId="{A35453EF-C54B-4892-AC5F-6160F67811BE}" srcOrd="2" destOrd="0" parTransId="{28A1A7C5-6DF5-40E9-94B3-FAA492CA2791}" sibTransId="{0B6B1A71-C531-4083-AAC5-D70DEFA367EA}"/>
    <dgm:cxn modelId="{66135680-1366-4F3D-B5FA-BEA940B6F1FE}" type="presOf" srcId="{78BEA23A-7ED8-4BA2-9DE3-2D60363D677C}" destId="{718613BD-8981-43E7-B068-E247342BA3F5}" srcOrd="0" destOrd="0" presId="urn:microsoft.com/office/officeart/2008/layout/LinedList"/>
    <dgm:cxn modelId="{2128929F-8FD4-4E34-A4DA-EEDB0339A627}" srcId="{954769CE-A856-4BF3-B5C2-63BA00CCDA64}" destId="{143AE8CB-7D00-4B29-9578-8361CD18E588}" srcOrd="4" destOrd="0" parTransId="{F71580A4-B04A-4656-9CA4-EDBF09DF8DB4}" sibTransId="{E36C3C92-C103-4380-8B1B-D933FB6792C1}"/>
    <dgm:cxn modelId="{6341A232-CB8D-4FE6-BE9D-57BA62126466}" srcId="{954769CE-A856-4BF3-B5C2-63BA00CCDA64}" destId="{001D1E0F-210A-4018-B3DD-BAD2E444A7CC}" srcOrd="3" destOrd="0" parTransId="{660E1467-CEBD-4148-A434-71C649F5A3D1}" sibTransId="{822803FC-364E-4E36-83F5-90240D6A08B8}"/>
    <dgm:cxn modelId="{07EDB6D3-E31E-4BF8-B45B-97A81C027DF1}" type="presOf" srcId="{AD108C99-3B56-4F2E-AB6F-6CD47CAC3C34}" destId="{7FC84C5C-0090-4989-AF54-DCF8C2C6186B}" srcOrd="0" destOrd="0" presId="urn:microsoft.com/office/officeart/2008/layout/LinedList"/>
    <dgm:cxn modelId="{0C5A7723-15C2-402B-B6E0-EF18B44DA1BD}" srcId="{954769CE-A856-4BF3-B5C2-63BA00CCDA64}" destId="{78BEA23A-7ED8-4BA2-9DE3-2D60363D677C}" srcOrd="5" destOrd="0" parTransId="{FDE65675-591E-4623-9F78-CFBF4EF4CEB7}" sibTransId="{6028B53D-7AE6-4D2A-BFBC-A8F4F3F5A78F}"/>
    <dgm:cxn modelId="{D861C810-3D26-44ED-8BD0-C4EE7D223F17}" type="presOf" srcId="{A35453EF-C54B-4892-AC5F-6160F67811BE}" destId="{2D1CB1A1-F423-407A-812B-8572473BE2F9}" srcOrd="0" destOrd="0" presId="urn:microsoft.com/office/officeart/2008/layout/LinedList"/>
    <dgm:cxn modelId="{B26DA390-92CB-47D8-813F-270F8E33BE13}" srcId="{954769CE-A856-4BF3-B5C2-63BA00CCDA64}" destId="{482CD7AC-8803-4A07-8A8A-91EE068C0D2F}" srcOrd="0" destOrd="0" parTransId="{C1C09B26-A4D9-47E3-8BDC-58811E28FFD3}" sibTransId="{0046FB76-8B26-449B-A6BF-FDA35933D25B}"/>
    <dgm:cxn modelId="{1BC74836-48AA-4057-8548-222E525CD883}" type="presOf" srcId="{482CD7AC-8803-4A07-8A8A-91EE068C0D2F}" destId="{D66A1FFF-28B4-4897-9CA1-013AFD8797F0}" srcOrd="0" destOrd="0" presId="urn:microsoft.com/office/officeart/2008/layout/LinedList"/>
    <dgm:cxn modelId="{9AB053EC-ACE1-4E51-90F7-0AA8CF627C3D}" type="presOf" srcId="{001D1E0F-210A-4018-B3DD-BAD2E444A7CC}" destId="{95A5CD8D-0D06-43FD-AFAB-942D6EB94D21}" srcOrd="0" destOrd="0" presId="urn:microsoft.com/office/officeart/2008/layout/LinedList"/>
    <dgm:cxn modelId="{6692BDBE-17B8-4757-89F2-8E8C03AAA008}" srcId="{954769CE-A856-4BF3-B5C2-63BA00CCDA64}" destId="{AD108C99-3B56-4F2E-AB6F-6CD47CAC3C34}" srcOrd="1" destOrd="0" parTransId="{D7E290BB-5182-41FF-8DA5-E3C54FA33FE0}" sibTransId="{86846A8F-2B7F-454B-A751-A87D271CBE0F}"/>
    <dgm:cxn modelId="{BE0EA581-7174-4FF6-AB24-60D0B6E30E9F}" type="presParOf" srcId="{7512F9D9-B870-4CDA-8551-D809F7F7F42D}" destId="{AF854B2E-7DC7-401B-8F17-D45BADEC8858}" srcOrd="0" destOrd="0" presId="urn:microsoft.com/office/officeart/2008/layout/LinedList"/>
    <dgm:cxn modelId="{5508580A-A4FB-4BF0-88B5-16863B631BA2}" type="presParOf" srcId="{7512F9D9-B870-4CDA-8551-D809F7F7F42D}" destId="{96EEC02B-F079-4ADA-986C-CED819326509}" srcOrd="1" destOrd="0" presId="urn:microsoft.com/office/officeart/2008/layout/LinedList"/>
    <dgm:cxn modelId="{3249BC18-0685-474C-8475-83FE24394871}" type="presParOf" srcId="{96EEC02B-F079-4ADA-986C-CED819326509}" destId="{D66A1FFF-28B4-4897-9CA1-013AFD8797F0}" srcOrd="0" destOrd="0" presId="urn:microsoft.com/office/officeart/2008/layout/LinedList"/>
    <dgm:cxn modelId="{75B8635D-0B19-4056-B65E-5F25604513A5}" type="presParOf" srcId="{96EEC02B-F079-4ADA-986C-CED819326509}" destId="{AD1AA6B4-CB0F-49A0-97F2-86D6F8275ADE}" srcOrd="1" destOrd="0" presId="urn:microsoft.com/office/officeart/2008/layout/LinedList"/>
    <dgm:cxn modelId="{5B5DF027-78DE-4360-BD86-E2A28223458B}" type="presParOf" srcId="{7512F9D9-B870-4CDA-8551-D809F7F7F42D}" destId="{40189C81-AAE8-4BEC-89D2-A37F09D71F6E}" srcOrd="2" destOrd="0" presId="urn:microsoft.com/office/officeart/2008/layout/LinedList"/>
    <dgm:cxn modelId="{B774095F-1AF7-4911-9BAD-A947BEB46724}" type="presParOf" srcId="{7512F9D9-B870-4CDA-8551-D809F7F7F42D}" destId="{55668216-3942-4673-8262-EB83B83A2003}" srcOrd="3" destOrd="0" presId="urn:microsoft.com/office/officeart/2008/layout/LinedList"/>
    <dgm:cxn modelId="{99E02EFF-2F89-4555-8E57-6FEA77EF341B}" type="presParOf" srcId="{55668216-3942-4673-8262-EB83B83A2003}" destId="{7FC84C5C-0090-4989-AF54-DCF8C2C6186B}" srcOrd="0" destOrd="0" presId="urn:microsoft.com/office/officeart/2008/layout/LinedList"/>
    <dgm:cxn modelId="{5DF6F3F9-6D1F-4817-9ECC-6D1EFA3E7B9A}" type="presParOf" srcId="{55668216-3942-4673-8262-EB83B83A2003}" destId="{D41E13E5-8FBA-4414-A14C-13EB51215B15}" srcOrd="1" destOrd="0" presId="urn:microsoft.com/office/officeart/2008/layout/LinedList"/>
    <dgm:cxn modelId="{07C3B3E5-8336-4331-8A21-7A232BA53251}" type="presParOf" srcId="{7512F9D9-B870-4CDA-8551-D809F7F7F42D}" destId="{4C600EDF-38D0-4D24-ACF1-DD4F58F233E3}" srcOrd="4" destOrd="0" presId="urn:microsoft.com/office/officeart/2008/layout/LinedList"/>
    <dgm:cxn modelId="{4BA7D3FD-86BA-4201-B52B-D0329C3C1F9A}" type="presParOf" srcId="{7512F9D9-B870-4CDA-8551-D809F7F7F42D}" destId="{2E16A431-EC11-4ED3-9BFB-E429A79D8439}" srcOrd="5" destOrd="0" presId="urn:microsoft.com/office/officeart/2008/layout/LinedList"/>
    <dgm:cxn modelId="{F8DB2684-46F6-492B-AAB9-6E479A07C100}" type="presParOf" srcId="{2E16A431-EC11-4ED3-9BFB-E429A79D8439}" destId="{2D1CB1A1-F423-407A-812B-8572473BE2F9}" srcOrd="0" destOrd="0" presId="urn:microsoft.com/office/officeart/2008/layout/LinedList"/>
    <dgm:cxn modelId="{7196CC3A-830F-4ECE-A91F-3EE806340CC9}" type="presParOf" srcId="{2E16A431-EC11-4ED3-9BFB-E429A79D8439}" destId="{1A1232D4-88FF-4B90-9FBC-F63B09564D13}" srcOrd="1" destOrd="0" presId="urn:microsoft.com/office/officeart/2008/layout/LinedList"/>
    <dgm:cxn modelId="{5A8DED14-AEB3-4ACB-B916-48E410B2CA71}" type="presParOf" srcId="{7512F9D9-B870-4CDA-8551-D809F7F7F42D}" destId="{400337EF-F402-49F5-A90C-8B0A89B6EF86}" srcOrd="6" destOrd="0" presId="urn:microsoft.com/office/officeart/2008/layout/LinedList"/>
    <dgm:cxn modelId="{0C1AB84C-F8CD-47FC-9CE4-6AB95F2B0C0F}" type="presParOf" srcId="{7512F9D9-B870-4CDA-8551-D809F7F7F42D}" destId="{FD90206B-6EEE-4E46-8033-9F44A2956094}" srcOrd="7" destOrd="0" presId="urn:microsoft.com/office/officeart/2008/layout/LinedList"/>
    <dgm:cxn modelId="{CBF611D3-82C8-479C-864C-8DC18C4AD044}" type="presParOf" srcId="{FD90206B-6EEE-4E46-8033-9F44A2956094}" destId="{95A5CD8D-0D06-43FD-AFAB-942D6EB94D21}" srcOrd="0" destOrd="0" presId="urn:microsoft.com/office/officeart/2008/layout/LinedList"/>
    <dgm:cxn modelId="{A3B0AF1C-89D3-47E4-810E-1FB570DFF6CB}" type="presParOf" srcId="{FD90206B-6EEE-4E46-8033-9F44A2956094}" destId="{0241AA8B-C2DF-4AED-85DE-2C76FFB74B66}" srcOrd="1" destOrd="0" presId="urn:microsoft.com/office/officeart/2008/layout/LinedList"/>
    <dgm:cxn modelId="{E5ECB4BF-FCC4-4C18-A94C-555530905790}" type="presParOf" srcId="{7512F9D9-B870-4CDA-8551-D809F7F7F42D}" destId="{D7B48CD0-FED5-4E75-A286-91626C864FE6}" srcOrd="8" destOrd="0" presId="urn:microsoft.com/office/officeart/2008/layout/LinedList"/>
    <dgm:cxn modelId="{8F2073EA-CF36-4A9D-8642-239FC0050DE8}" type="presParOf" srcId="{7512F9D9-B870-4CDA-8551-D809F7F7F42D}" destId="{86DD2085-4D62-4E01-A3D0-3A926100923C}" srcOrd="9" destOrd="0" presId="urn:microsoft.com/office/officeart/2008/layout/LinedList"/>
    <dgm:cxn modelId="{195B226A-C202-4224-AFDD-71922C31E733}" type="presParOf" srcId="{86DD2085-4D62-4E01-A3D0-3A926100923C}" destId="{17F8C976-8A81-4C0C-8DA2-EA6835E52A3C}" srcOrd="0" destOrd="0" presId="urn:microsoft.com/office/officeart/2008/layout/LinedList"/>
    <dgm:cxn modelId="{9D34C0B1-AAD6-47D0-B251-C8785854B74E}" type="presParOf" srcId="{86DD2085-4D62-4E01-A3D0-3A926100923C}" destId="{FB78CCF7-9620-4527-BDEB-1FFA1FE9EB8C}" srcOrd="1" destOrd="0" presId="urn:microsoft.com/office/officeart/2008/layout/LinedList"/>
    <dgm:cxn modelId="{1D427B89-AD24-40FF-AA1F-894B0791A16D}" type="presParOf" srcId="{7512F9D9-B870-4CDA-8551-D809F7F7F42D}" destId="{019CBE2B-E78E-402F-A069-44CBC9D6E289}" srcOrd="10" destOrd="0" presId="urn:microsoft.com/office/officeart/2008/layout/LinedList"/>
    <dgm:cxn modelId="{61109160-D87B-4877-A0E0-46BDEDFB8E7F}" type="presParOf" srcId="{7512F9D9-B870-4CDA-8551-D809F7F7F42D}" destId="{6214F16F-7FEF-44B5-8220-0D4746B88F84}" srcOrd="11" destOrd="0" presId="urn:microsoft.com/office/officeart/2008/layout/LinedList"/>
    <dgm:cxn modelId="{284C1EAC-C875-415C-AE06-8FE213ABFD07}" type="presParOf" srcId="{6214F16F-7FEF-44B5-8220-0D4746B88F84}" destId="{718613BD-8981-43E7-B068-E247342BA3F5}" srcOrd="0" destOrd="0" presId="urn:microsoft.com/office/officeart/2008/layout/LinedList"/>
    <dgm:cxn modelId="{9B857CE2-0E87-4186-89DE-C67515556B36}" type="presParOf" srcId="{6214F16F-7FEF-44B5-8220-0D4746B88F84}" destId="{F00E1F02-AEE7-49DF-9348-584A17BB4A96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54B2E-7DC7-401B-8F17-D45BADEC8858}">
      <dsp:nvSpPr>
        <dsp:cNvPr id="0" name=""/>
        <dsp:cNvSpPr/>
      </dsp:nvSpPr>
      <dsp:spPr>
        <a:xfrm>
          <a:off x="0" y="2026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1FFF-28B4-4897-9CA1-013AFD8797F0}">
      <dsp:nvSpPr>
        <dsp:cNvPr id="0" name=""/>
        <dsp:cNvSpPr/>
      </dsp:nvSpPr>
      <dsp:spPr>
        <a:xfrm>
          <a:off x="0" y="2026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kern="1200" dirty="0"/>
            <a:t>1. Bevezetés	</a:t>
          </a:r>
          <a:r>
            <a:rPr lang="hu-HU" sz="2000" b="1" kern="1200" dirty="0">
              <a:hlinkClick xmlns:r="http://schemas.openxmlformats.org/officeDocument/2006/relationships" r:id=""/>
            </a:rPr>
            <a:t>3</a:t>
          </a:r>
          <a:r>
            <a:rPr lang="hu-HU" sz="2000" b="1" kern="1200" dirty="0">
              <a:hlinkClick xmlns:r="http://schemas.openxmlformats.org/officeDocument/2006/relationships" r:id="" action="ppaction://hlinksldjump"/>
            </a:rPr>
            <a:t>.</a:t>
          </a:r>
          <a:endParaRPr lang="hu-HU" sz="2000" b="1" kern="1200" dirty="0"/>
        </a:p>
      </dsp:txBody>
      <dsp:txXfrm>
        <a:off x="0" y="2026"/>
        <a:ext cx="11456904" cy="691140"/>
      </dsp:txXfrm>
    </dsp:sp>
    <dsp:sp modelId="{40189C81-AAE8-4BEC-89D2-A37F09D71F6E}">
      <dsp:nvSpPr>
        <dsp:cNvPr id="0" name=""/>
        <dsp:cNvSpPr/>
      </dsp:nvSpPr>
      <dsp:spPr>
        <a:xfrm>
          <a:off x="0" y="693167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4C5C-0090-4989-AF54-DCF8C2C6186B}">
      <dsp:nvSpPr>
        <dsp:cNvPr id="0" name=""/>
        <dsp:cNvSpPr/>
      </dsp:nvSpPr>
      <dsp:spPr>
        <a:xfrm>
          <a:off x="0" y="693167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kern="1200" dirty="0"/>
            <a:t>2.  Nemzetközi és hazai szakirodalmi források feldolgozása 	</a:t>
          </a:r>
          <a:r>
            <a:rPr lang="hu-HU" sz="2000" b="1" kern="1200" dirty="0">
              <a:solidFill>
                <a:schemeClr val="accent1"/>
              </a:solidFill>
              <a:hlinkClick xmlns:r="http://schemas.openxmlformats.org/officeDocument/2006/relationships" r:id=""/>
            </a:rPr>
            <a:t>9</a:t>
          </a:r>
          <a:r>
            <a:rPr lang="hu-HU" sz="2000" b="1" kern="1200" dirty="0">
              <a:solidFill>
                <a:schemeClr val="accent1"/>
              </a:solidFill>
              <a:hlinkClick xmlns:r="http://schemas.openxmlformats.org/officeDocument/2006/relationships" r:id="" action="ppaction://hlinksldjump"/>
            </a:rPr>
            <a:t>.</a:t>
          </a:r>
          <a:endParaRPr lang="hu-HU" sz="2000" b="1" kern="1200" dirty="0">
            <a:solidFill>
              <a:schemeClr val="accent1"/>
            </a:solidFill>
          </a:endParaRPr>
        </a:p>
      </dsp:txBody>
      <dsp:txXfrm>
        <a:off x="0" y="693167"/>
        <a:ext cx="11456904" cy="691140"/>
      </dsp:txXfrm>
    </dsp:sp>
    <dsp:sp modelId="{4C600EDF-38D0-4D24-ACF1-DD4F58F233E3}">
      <dsp:nvSpPr>
        <dsp:cNvPr id="0" name=""/>
        <dsp:cNvSpPr/>
      </dsp:nvSpPr>
      <dsp:spPr>
        <a:xfrm>
          <a:off x="0" y="1384307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B1A1-F423-407A-812B-8572473BE2F9}">
      <dsp:nvSpPr>
        <dsp:cNvPr id="0" name=""/>
        <dsp:cNvSpPr/>
      </dsp:nvSpPr>
      <dsp:spPr>
        <a:xfrm>
          <a:off x="0" y="1384307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kern="1200" dirty="0"/>
            <a:t>3.  A primer kvalitatív kutatás eredményeinek bemutatása                                                            </a:t>
          </a:r>
          <a:r>
            <a:rPr lang="hu-HU" sz="2000" b="1" kern="1200" dirty="0" smtClean="0"/>
            <a:t>  </a:t>
          </a:r>
          <a:r>
            <a:rPr lang="hu-HU" sz="2000" b="1" kern="1200" dirty="0" smtClean="0">
              <a:hlinkClick xmlns:r="http://schemas.openxmlformats.org/officeDocument/2006/relationships" r:id=""/>
            </a:rPr>
            <a:t>13</a:t>
          </a:r>
          <a:r>
            <a:rPr lang="hu-HU" sz="2000" b="1" kern="1200" dirty="0">
              <a:hlinkClick xmlns:r="http://schemas.openxmlformats.org/officeDocument/2006/relationships" r:id="" action="ppaction://hlinksldjump"/>
            </a:rPr>
            <a:t>.</a:t>
          </a:r>
          <a:endParaRPr lang="hu-HU" sz="2000" b="1" kern="1200" dirty="0"/>
        </a:p>
      </dsp:txBody>
      <dsp:txXfrm>
        <a:off x="0" y="1384307"/>
        <a:ext cx="11456904" cy="691140"/>
      </dsp:txXfrm>
    </dsp:sp>
    <dsp:sp modelId="{400337EF-F402-49F5-A90C-8B0A89B6EF86}">
      <dsp:nvSpPr>
        <dsp:cNvPr id="0" name=""/>
        <dsp:cNvSpPr/>
      </dsp:nvSpPr>
      <dsp:spPr>
        <a:xfrm>
          <a:off x="0" y="2075447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5CD8D-0D06-43FD-AFAB-942D6EB94D21}">
      <dsp:nvSpPr>
        <dsp:cNvPr id="0" name=""/>
        <dsp:cNvSpPr/>
      </dsp:nvSpPr>
      <dsp:spPr>
        <a:xfrm>
          <a:off x="0" y="2075447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b="1" kern="1200" dirty="0"/>
            <a:t>4.  </a:t>
          </a:r>
          <a:r>
            <a:rPr lang="pt-BR" sz="2000" b="1" kern="1200" dirty="0"/>
            <a:t>A primer kvantitatív kutatás eredményeinek bemutatása</a:t>
          </a:r>
          <a:r>
            <a:rPr lang="hu-HU" sz="2000" b="1" kern="1200" dirty="0"/>
            <a:t>	 </a:t>
          </a:r>
          <a:r>
            <a:rPr lang="hu-HU" sz="2000" b="1" kern="1200" dirty="0" smtClean="0">
              <a:hlinkClick xmlns:r="http://schemas.openxmlformats.org/officeDocument/2006/relationships" r:id=""/>
            </a:rPr>
            <a:t>19</a:t>
          </a:r>
          <a:r>
            <a:rPr lang="hu-HU" sz="2000" b="1" kern="1200" dirty="0" smtClean="0">
              <a:hlinkClick xmlns:r="http://schemas.openxmlformats.org/officeDocument/2006/relationships" r:id="" action="ppaction://hlinksldjump"/>
            </a:rPr>
            <a:t>.</a:t>
          </a:r>
          <a:endParaRPr lang="hu-HU" sz="2000" b="1" kern="1200" dirty="0"/>
        </a:p>
      </dsp:txBody>
      <dsp:txXfrm>
        <a:off x="0" y="2075447"/>
        <a:ext cx="11456904" cy="691140"/>
      </dsp:txXfrm>
    </dsp:sp>
    <dsp:sp modelId="{D7B48CD0-FED5-4E75-A286-91626C864FE6}">
      <dsp:nvSpPr>
        <dsp:cNvPr id="0" name=""/>
        <dsp:cNvSpPr/>
      </dsp:nvSpPr>
      <dsp:spPr>
        <a:xfrm>
          <a:off x="0" y="2766587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C976-8A81-4C0C-8DA2-EA6835E52A3C}">
      <dsp:nvSpPr>
        <dsp:cNvPr id="0" name=""/>
        <dsp:cNvSpPr/>
      </dsp:nvSpPr>
      <dsp:spPr>
        <a:xfrm>
          <a:off x="0" y="2766587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b="1" kern="1200" dirty="0"/>
            <a:t>5.  Következtetések	</a:t>
          </a:r>
          <a:r>
            <a:rPr lang="hu-HU" sz="2000" b="1" kern="1200" dirty="0">
              <a:hlinkClick xmlns:r="http://schemas.openxmlformats.org/officeDocument/2006/relationships" r:id=""/>
            </a:rPr>
            <a:t>28</a:t>
          </a:r>
          <a:r>
            <a:rPr lang="hu-HU" sz="2000" b="1" kern="1200" dirty="0">
              <a:hlinkClick xmlns:r="http://schemas.openxmlformats.org/officeDocument/2006/relationships" r:id="" action="ppaction://hlinksldjump"/>
            </a:rPr>
            <a:t>.</a:t>
          </a:r>
          <a:endParaRPr lang="hu-HU" sz="2000" b="1" kern="1200" dirty="0"/>
        </a:p>
      </dsp:txBody>
      <dsp:txXfrm>
        <a:off x="0" y="2766587"/>
        <a:ext cx="11456904" cy="691140"/>
      </dsp:txXfrm>
    </dsp:sp>
    <dsp:sp modelId="{019CBE2B-E78E-402F-A069-44CBC9D6E289}">
      <dsp:nvSpPr>
        <dsp:cNvPr id="0" name=""/>
        <dsp:cNvSpPr/>
      </dsp:nvSpPr>
      <dsp:spPr>
        <a:xfrm>
          <a:off x="0" y="3457727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613BD-8981-43E7-B068-E247342BA3F5}">
      <dsp:nvSpPr>
        <dsp:cNvPr id="0" name=""/>
        <dsp:cNvSpPr/>
      </dsp:nvSpPr>
      <dsp:spPr>
        <a:xfrm>
          <a:off x="0" y="3457727"/>
          <a:ext cx="11456904" cy="69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6.  Javaslatok 			</a:t>
          </a:r>
          <a:r>
            <a:rPr lang="hu-HU" sz="2000" b="1" kern="1200" dirty="0"/>
            <a:t>						</a:t>
          </a:r>
          <a:r>
            <a:rPr lang="hu-HU" sz="2000" b="1" kern="1200" dirty="0" smtClean="0"/>
            <a:t>	</a:t>
          </a:r>
          <a:r>
            <a:rPr lang="hu-HU" sz="2000" b="1" kern="1200" dirty="0" smtClean="0">
              <a:hlinkClick xmlns:r="http://schemas.openxmlformats.org/officeDocument/2006/relationships" r:id=""/>
            </a:rPr>
            <a:t>31.</a:t>
          </a:r>
          <a:endParaRPr lang="hu-HU" sz="2000" b="1" kern="1200" dirty="0"/>
        </a:p>
      </dsp:txBody>
      <dsp:txXfrm>
        <a:off x="0" y="3457727"/>
        <a:ext cx="11456904" cy="69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6E48-5561-4098-93F7-EF3C3E46179A}" type="datetimeFigureOut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5AB8-5470-4562-BDA1-01955C55DD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7044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24FFD-87F1-4A0E-A595-529AE55D1FE9}" type="datetimeFigureOut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2531-A6AC-4833-8ADC-3C33523F8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3626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301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82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29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63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637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904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24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179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494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2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68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32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02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78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92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27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39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4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LA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46365" y="5748481"/>
            <a:ext cx="11526980" cy="3705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188" indent="0" algn="ctr">
              <a:buNone/>
              <a:defRPr sz="2000"/>
            </a:lvl2pPr>
            <a:lvl3pPr marL="914375" indent="0" algn="ctr">
              <a:buNone/>
              <a:defRPr sz="1800"/>
            </a:lvl3pPr>
            <a:lvl4pPr marL="1371563" indent="0" algn="ctr">
              <a:buNone/>
              <a:defRPr sz="1600"/>
            </a:lvl4pPr>
            <a:lvl5pPr marL="1828750" indent="0" algn="ctr">
              <a:buNone/>
              <a:defRPr sz="1600"/>
            </a:lvl5pPr>
            <a:lvl6pPr marL="2285938" indent="0" algn="ctr">
              <a:buNone/>
              <a:defRPr sz="1600"/>
            </a:lvl6pPr>
            <a:lvl7pPr marL="2743125" indent="0" algn="ctr">
              <a:buNone/>
              <a:defRPr sz="1600"/>
            </a:lvl7pPr>
            <a:lvl8pPr marL="3200312" indent="0" algn="ctr">
              <a:buNone/>
              <a:defRPr sz="1600"/>
            </a:lvl8pPr>
            <a:lvl9pPr marL="3657499" indent="0" algn="ctr">
              <a:buNone/>
              <a:defRPr sz="1600"/>
            </a:lvl9pPr>
          </a:lstStyle>
          <a:p>
            <a:r>
              <a:rPr lang="hu-HU" dirty="0"/>
              <a:t>cégnév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5" y="720436"/>
            <a:ext cx="11526980" cy="1611768"/>
          </a:xfrm>
        </p:spPr>
        <p:txBody>
          <a:bodyPr/>
          <a:lstStyle>
            <a:lvl1pPr algn="ctr">
              <a:lnSpc>
                <a:spcPct val="100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főcím szerkesztése – 3 sor fér ki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6365" y="2454574"/>
            <a:ext cx="11526980" cy="1036770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48546" y="6137564"/>
            <a:ext cx="4322618" cy="290946"/>
          </a:xfrm>
        </p:spPr>
        <p:txBody>
          <a:bodyPr anchor="t"/>
          <a:lstStyle>
            <a:lvl1pPr marL="0" indent="0" algn="ctr">
              <a:buNone/>
              <a:defRPr sz="2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DÁTUM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745" y="4202862"/>
            <a:ext cx="1590708" cy="7729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95" y="4429914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sz="half" idx="13"/>
          </p:nvPr>
        </p:nvSpPr>
        <p:spPr>
          <a:xfrm>
            <a:off x="428937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Tartalom helye 2"/>
          <p:cNvSpPr>
            <a:spLocks noGrp="1"/>
          </p:cNvSpPr>
          <p:nvPr>
            <p:ph sz="half" idx="14"/>
          </p:nvPr>
        </p:nvSpPr>
        <p:spPr>
          <a:xfrm>
            <a:off x="8232383" y="1433385"/>
            <a:ext cx="3659580" cy="4831490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710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618" y="3677220"/>
            <a:ext cx="8478778" cy="183688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3 sor fér ki</a:t>
            </a:r>
            <a:br>
              <a:rPr lang="hu-HU" dirty="0"/>
            </a:br>
            <a:r>
              <a:rPr lang="hu-HU" dirty="0"/>
              <a:t>TÉMAELVÁLASZTÓ</a:t>
            </a:r>
            <a:br>
              <a:rPr lang="hu-HU" dirty="0"/>
            </a:br>
            <a:r>
              <a:rPr lang="hu-HU" dirty="0"/>
              <a:t>3.sor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7655" y="1478948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 alcímm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522" y="3255189"/>
            <a:ext cx="8478778" cy="1133931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2 sor fér ki</a:t>
            </a:r>
            <a:br>
              <a:rPr lang="hu-HU" dirty="0"/>
            </a:br>
            <a:r>
              <a:rPr lang="hu-HU" dirty="0"/>
              <a:t>TÉMAELVÁLASZTÓ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1922463" y="4508392"/>
            <a:ext cx="8478837" cy="112553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  <a:p>
            <a:pPr lvl="0"/>
            <a:r>
              <a:rPr lang="hu-HU" dirty="0"/>
              <a:t>2.sor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0543" y="1053931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címlap + sze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3" y="1515512"/>
            <a:ext cx="5749637" cy="46751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Bővebb témaleírás, nyitógondolatok helye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52674" y="4964674"/>
            <a:ext cx="5498432" cy="464721"/>
          </a:xfr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3200" b="1" cap="none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neve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73101" y="5429395"/>
            <a:ext cx="5498432" cy="7612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titulusa, üzletága,</a:t>
            </a:r>
            <a:br>
              <a:rPr lang="hu-HU" dirty="0"/>
            </a:br>
            <a:r>
              <a:rPr lang="hu-HU" dirty="0"/>
              <a:t>e-mail címe </a:t>
            </a:r>
          </a:p>
        </p:txBody>
      </p:sp>
      <p:sp>
        <p:nvSpPr>
          <p:cNvPr id="12" name="Téglalap 11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4" hasCustomPrompt="1"/>
          </p:nvPr>
        </p:nvSpPr>
        <p:spPr>
          <a:xfrm>
            <a:off x="6352673" y="362856"/>
            <a:ext cx="5498433" cy="4296230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hu-HU" dirty="0"/>
              <a:t>Kép beszúrható ide</a:t>
            </a: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47F082-94A8-401A-B19A-FEF8998F1AE8}" type="datetime1">
              <a:rPr lang="hu-HU" smtClean="0"/>
              <a:pPr/>
              <a:t>2022. 07. 20.</a:t>
            </a:fld>
            <a:endParaRPr lang="hu-HU" dirty="0"/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024" y="422224"/>
            <a:ext cx="3977281" cy="6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6914"/>
            <a:ext cx="11504742" cy="4955195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EE1D-02D5-4F26-B940-A9A5008F6DC2}" type="datetime1">
              <a:rPr lang="hu-HU" smtClean="0"/>
              <a:pPr/>
              <a:t>2022. 07. 20.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40" y="841493"/>
            <a:ext cx="1457966" cy="5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2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+kék kiemelő dob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3518"/>
            <a:ext cx="8013865" cy="4831357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EB6C-A0AB-4995-952E-7DC99B683C55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8679543" y="1433518"/>
            <a:ext cx="3175457" cy="4831358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Szövegdoboz kiemeléssel nagyobb  sortáv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7410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3" y="799751"/>
            <a:ext cx="1525535" cy="5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520"/>
            <a:ext cx="5575466" cy="4831356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artalom helye 2"/>
          <p:cNvSpPr>
            <a:spLocks noGrp="1"/>
          </p:cNvSpPr>
          <p:nvPr>
            <p:ph sz="half" idx="13"/>
          </p:nvPr>
        </p:nvSpPr>
        <p:spPr>
          <a:xfrm>
            <a:off x="6261308" y="1433519"/>
            <a:ext cx="5575466" cy="4831357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95" y="814064"/>
            <a:ext cx="1467079" cy="5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,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1109"/>
            <a:ext cx="5575465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1308" y="1431109"/>
            <a:ext cx="5575466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E89-4675-48C5-A7D2-C451236C1E71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artalom helye 2"/>
          <p:cNvSpPr>
            <a:spLocks noGrp="1"/>
          </p:cNvSpPr>
          <p:nvPr>
            <p:ph sz="half" idx="13"/>
          </p:nvPr>
        </p:nvSpPr>
        <p:spPr>
          <a:xfrm>
            <a:off x="346363" y="1869032"/>
            <a:ext cx="5575466" cy="443291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3" name="Tartalom helye 2"/>
          <p:cNvSpPr>
            <a:spLocks noGrp="1"/>
          </p:cNvSpPr>
          <p:nvPr>
            <p:ph sz="half" idx="14"/>
          </p:nvPr>
        </p:nvSpPr>
        <p:spPr>
          <a:xfrm>
            <a:off x="6261308" y="1869032"/>
            <a:ext cx="5575466" cy="4432914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647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 alsó-fels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075" y="1413113"/>
            <a:ext cx="11490411" cy="238890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85283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sp>
        <p:nvSpPr>
          <p:cNvPr id="11" name="Tartalom helye 2"/>
          <p:cNvSpPr>
            <a:spLocks noGrp="1"/>
          </p:cNvSpPr>
          <p:nvPr>
            <p:ph sz="half" idx="15"/>
          </p:nvPr>
        </p:nvSpPr>
        <p:spPr>
          <a:xfrm>
            <a:off x="346075" y="3913038"/>
            <a:ext cx="11490411" cy="2390400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66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jobb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2" y="1433384"/>
            <a:ext cx="7883238" cy="485620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8345714" y="1433385"/>
            <a:ext cx="3556000" cy="4856203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2" y="84907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9562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bal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62020" y="1421164"/>
            <a:ext cx="7829943" cy="485606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346363" y="1421164"/>
            <a:ext cx="3556000" cy="4856068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6066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0126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8880763" cy="101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második sor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6914"/>
            <a:ext cx="11504742" cy="4847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6363" y="6392109"/>
            <a:ext cx="1395351" cy="32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7A32CF74-56F0-412D-B1BE-BC3C3F7261BE}" type="datetime1">
              <a:rPr lang="hu-HU" smtClean="0"/>
              <a:pPr/>
              <a:t>2022. 07. 20.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843314" y="6392109"/>
            <a:ext cx="8835988" cy="32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875818" y="6392110"/>
            <a:ext cx="674498" cy="300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18147" y="378911"/>
            <a:ext cx="2255550" cy="3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52" r:id="rId5"/>
    <p:sldLayoutId id="2147483653" r:id="rId6"/>
    <p:sldLayoutId id="2147483668" r:id="rId7"/>
    <p:sldLayoutId id="2147483664" r:id="rId8"/>
    <p:sldLayoutId id="2147483665" r:id="rId9"/>
    <p:sldLayoutId id="2147483667" r:id="rId10"/>
    <p:sldLayoutId id="2147483659" r:id="rId11"/>
    <p:sldLayoutId id="2147483669" r:id="rId12"/>
  </p:sldLayoutIdLst>
  <p:hf hdr="0" ftr="0" dt="0"/>
  <p:txStyles>
    <p:titleStyle>
      <a:lvl1pPr algn="l" defTabSz="914375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88000" algn="just" defTabSz="914375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1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69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56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4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1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8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6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3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46365" y="759764"/>
            <a:ext cx="11526980" cy="760021"/>
          </a:xfrm>
        </p:spPr>
        <p:txBody>
          <a:bodyPr/>
          <a:lstStyle/>
          <a:p>
            <a:r>
              <a:rPr lang="pt-BR" cap="none" dirty="0">
                <a:solidFill>
                  <a:schemeClr val="accent1"/>
                </a:solidFill>
              </a:rPr>
              <a:t>A</a:t>
            </a:r>
            <a:r>
              <a:rPr lang="hu-HU" cap="none" dirty="0">
                <a:solidFill>
                  <a:schemeClr val="accent1"/>
                </a:solidFill>
              </a:rPr>
              <a:t>Z INFORMATIKUS ÉLETPÁLYAMODELL ELEMZÉSE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/>
          </p:nvPr>
        </p:nvSpPr>
        <p:spPr>
          <a:xfrm>
            <a:off x="3777915" y="2129006"/>
            <a:ext cx="4834871" cy="512596"/>
          </a:xfrm>
        </p:spPr>
        <p:txBody>
          <a:bodyPr/>
          <a:lstStyle/>
          <a:p>
            <a:r>
              <a:rPr lang="hu-HU" sz="3400" cap="none" spc="-150" dirty="0"/>
              <a:t>Összefoglaló prezentáció</a:t>
            </a:r>
            <a:endParaRPr lang="hu-HU" sz="3400" spc="-150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2022. július 20.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B73FE5F-BDE7-03AD-09EC-94DB231F525F}"/>
              </a:ext>
            </a:extLst>
          </p:cNvPr>
          <p:cNvSpPr txBox="1"/>
          <p:nvPr/>
        </p:nvSpPr>
        <p:spPr>
          <a:xfrm>
            <a:off x="3048000" y="2712318"/>
            <a:ext cx="6096000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120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készült a Kormányzati Informatikai Fejlesztési Ügynökség részére </a:t>
            </a:r>
            <a:b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</a:b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A New </a:t>
            </a:r>
            <a:r>
              <a:rPr lang="hu-HU" sz="1200" b="1" dirty="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Land</a:t>
            </a: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 Media Kft. megbízásából</a:t>
            </a:r>
            <a:endParaRPr lang="hu-H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20000"/>
              </a:lnSpc>
              <a:spcAft>
                <a:spcPts val="800"/>
              </a:spcAft>
            </a:pPr>
            <a: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GINOP-3.1.1-VEKOP-15 „Oktatási Intézmények és IKT vállalkozások közötti együttműködés ösztönzése és támogatása” </a:t>
            </a:r>
            <a:b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</a:br>
            <a: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(„Programozd A Jövőd!”) projekt keretében</a:t>
            </a:r>
            <a:endParaRPr lang="hu-H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9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6363" y="1606184"/>
            <a:ext cx="112529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Az informatikus </a:t>
            </a:r>
            <a:r>
              <a:rPr lang="hu-HU" b="1" dirty="0"/>
              <a:t>életpályák</a:t>
            </a:r>
            <a:r>
              <a:rPr lang="hu-HU" dirty="0"/>
              <a:t> nemzetközi szintű </a:t>
            </a:r>
            <a:r>
              <a:rPr lang="hu-HU" b="1" dirty="0"/>
              <a:t>tipizálása</a:t>
            </a:r>
            <a:r>
              <a:rPr lang="hu-HU" dirty="0"/>
              <a:t>, illetve a jelenleg </a:t>
            </a:r>
            <a:r>
              <a:rPr lang="hu-HU" b="1" dirty="0"/>
              <a:t>leginkább keresett munkakörök </a:t>
            </a:r>
            <a:r>
              <a:rPr lang="hu-HU" dirty="0"/>
              <a:t>meghatározása érdekében globális </a:t>
            </a:r>
            <a:r>
              <a:rPr lang="hu-HU" b="1" dirty="0"/>
              <a:t>munkaerőpiaci felméréseket és elemzéseket</a:t>
            </a:r>
            <a:r>
              <a:rPr lang="hu-HU" dirty="0"/>
              <a:t>, illetve nemzetközi és hazai </a:t>
            </a:r>
            <a:r>
              <a:rPr lang="hu-HU" b="1" dirty="0"/>
              <a:t>kutatásokat</a:t>
            </a:r>
            <a:r>
              <a:rPr lang="hu-HU" dirty="0"/>
              <a:t> dolgoztunk fel. A </a:t>
            </a:r>
            <a:r>
              <a:rPr lang="hu-HU" dirty="0" err="1"/>
              <a:t>desk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legfontosabb megállapításai: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az informatikus munkaerőhiány </a:t>
            </a:r>
            <a:r>
              <a:rPr lang="hu-HU" dirty="0" smtClean="0"/>
              <a:t>mára </a:t>
            </a:r>
            <a:r>
              <a:rPr lang="hu-HU" b="1" dirty="0" smtClean="0"/>
              <a:t>globális jelenséggé </a:t>
            </a:r>
            <a:r>
              <a:rPr lang="hu-HU" dirty="0" smtClean="0"/>
              <a:t>vált: </a:t>
            </a:r>
            <a:r>
              <a:rPr lang="hu-HU" dirty="0"/>
              <a:t>a legtehetségesebb IT-szakemberért folyó verseny ma már egyértelműen a globális szintéren </a:t>
            </a:r>
            <a:r>
              <a:rPr lang="hu-HU" dirty="0" smtClean="0"/>
              <a:t>zajlik;</a:t>
            </a:r>
            <a:endParaRPr lang="hu-HU" dirty="0"/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az </a:t>
            </a:r>
            <a:r>
              <a:rPr lang="hu-HU" b="1" dirty="0"/>
              <a:t>informatikai szektorban foglalkoztatottak </a:t>
            </a:r>
            <a:r>
              <a:rPr lang="hu-HU" dirty="0"/>
              <a:t>száma 2030-ig </a:t>
            </a:r>
            <a:r>
              <a:rPr lang="hu-HU" b="1" dirty="0"/>
              <a:t>13%-kal </a:t>
            </a:r>
            <a:r>
              <a:rPr lang="hu-HU" b="1" dirty="0" smtClean="0"/>
              <a:t>bővül</a:t>
            </a:r>
            <a:r>
              <a:rPr lang="hu-HU" dirty="0" smtClean="0"/>
              <a:t>, különösen </a:t>
            </a:r>
            <a:r>
              <a:rPr lang="hu-HU" dirty="0"/>
              <a:t>keresettek lesznek a felhőtervező mérnökök, az információbiztonsági szakértők, a 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elemzők, valamint a mesterséges intelligencia alapú szoftverfejlesztők (BLS </a:t>
            </a:r>
            <a:r>
              <a:rPr lang="hu-HU" dirty="0" err="1"/>
              <a:t>Statistics</a:t>
            </a:r>
            <a:r>
              <a:rPr lang="hu-HU" dirty="0"/>
              <a:t>*</a:t>
            </a:r>
            <a:r>
              <a:rPr lang="hu-HU" dirty="0" smtClean="0"/>
              <a:t>)</a:t>
            </a:r>
            <a:r>
              <a:rPr lang="hu-HU" dirty="0"/>
              <a:t>;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 </a:t>
            </a:r>
            <a:r>
              <a:rPr lang="hu-HU" dirty="0" err="1"/>
              <a:t>pandémia</a:t>
            </a:r>
            <a:r>
              <a:rPr lang="hu-HU" dirty="0"/>
              <a:t> hatására </a:t>
            </a:r>
            <a:r>
              <a:rPr lang="hu-HU" b="1" dirty="0" smtClean="0"/>
              <a:t>elterjedtebbé</a:t>
            </a:r>
            <a:r>
              <a:rPr lang="hu-HU" dirty="0" smtClean="0"/>
              <a:t> </a:t>
            </a:r>
            <a:r>
              <a:rPr lang="hu-HU" dirty="0"/>
              <a:t>vált </a:t>
            </a:r>
            <a:r>
              <a:rPr lang="hu-HU" b="1" dirty="0"/>
              <a:t>távoli munkavégzési lehetőségek </a:t>
            </a:r>
            <a:r>
              <a:rPr lang="hu-HU" dirty="0"/>
              <a:t>(pl. </a:t>
            </a:r>
            <a:r>
              <a:rPr lang="hu-HU" dirty="0" err="1"/>
              <a:t>home</a:t>
            </a:r>
            <a:r>
              <a:rPr lang="hu-HU" dirty="0"/>
              <a:t> </a:t>
            </a:r>
            <a:r>
              <a:rPr lang="hu-HU" dirty="0" err="1"/>
              <a:t>office</a:t>
            </a:r>
            <a:r>
              <a:rPr lang="hu-HU" dirty="0"/>
              <a:t>, digitális </a:t>
            </a:r>
            <a:r>
              <a:rPr lang="hu-HU" dirty="0" err="1" smtClean="0"/>
              <a:t>nomaditás</a:t>
            </a:r>
            <a:r>
              <a:rPr lang="hu-HU" dirty="0" smtClean="0"/>
              <a:t>, stb</a:t>
            </a:r>
            <a:r>
              <a:rPr lang="hu-HU" dirty="0"/>
              <a:t>.) </a:t>
            </a:r>
            <a:r>
              <a:rPr lang="hu-HU" dirty="0" smtClean="0"/>
              <a:t>alapjaiban </a:t>
            </a:r>
            <a:r>
              <a:rPr lang="hu-HU" dirty="0"/>
              <a:t>változtatják meg a toborzási </a:t>
            </a:r>
            <a:r>
              <a:rPr lang="hu-HU" dirty="0" smtClean="0"/>
              <a:t>technikákat</a:t>
            </a:r>
            <a:r>
              <a:rPr lang="hu-HU" dirty="0"/>
              <a:t>;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az IT dolgozókat </a:t>
            </a:r>
            <a:r>
              <a:rPr lang="hu-HU" b="1" dirty="0"/>
              <a:t>leginkább motiváló tényezők </a:t>
            </a:r>
            <a:r>
              <a:rPr lang="hu-HU" dirty="0" smtClean="0"/>
              <a:t>a </a:t>
            </a:r>
            <a:r>
              <a:rPr lang="hu-HU" b="1" dirty="0"/>
              <a:t>javadalmazás</a:t>
            </a:r>
            <a:r>
              <a:rPr lang="hu-HU" dirty="0"/>
              <a:t> és a </a:t>
            </a:r>
            <a:r>
              <a:rPr lang="hu-HU" b="1" dirty="0"/>
              <a:t>szakmai fejlődési </a:t>
            </a:r>
            <a:r>
              <a:rPr lang="hu-HU" dirty="0"/>
              <a:t>lehetőség </a:t>
            </a:r>
            <a:r>
              <a:rPr lang="hu-HU" dirty="0" smtClean="0"/>
              <a:t>(ezek a </a:t>
            </a:r>
            <a:r>
              <a:rPr lang="hu-HU" dirty="0"/>
              <a:t>hazai </a:t>
            </a:r>
            <a:r>
              <a:rPr lang="hu-HU" dirty="0" smtClean="0"/>
              <a:t>IT-szakemberekkel </a:t>
            </a:r>
            <a:r>
              <a:rPr lang="hu-HU" dirty="0"/>
              <a:t>folytatott </a:t>
            </a:r>
            <a:r>
              <a:rPr lang="hu-HU" dirty="0" smtClean="0"/>
              <a:t>háttérbeszélgetéseinken is hangsúlyosan szerepeltek</a:t>
            </a:r>
            <a:r>
              <a:rPr lang="hu-HU" dirty="0"/>
              <a:t>).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spcAft>
                <a:spcPts val="600"/>
              </a:spcAft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9144" y="6514086"/>
            <a:ext cx="162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*</a:t>
            </a:r>
            <a:r>
              <a:rPr lang="hu-HU" sz="1000" i="1" dirty="0" err="1"/>
              <a:t>Bureau</a:t>
            </a:r>
            <a:r>
              <a:rPr lang="hu-HU" sz="1000" i="1" dirty="0"/>
              <a:t> of Labor </a:t>
            </a:r>
            <a:r>
              <a:rPr lang="hu-HU" sz="1000" i="1" dirty="0" err="1"/>
              <a:t>Statistics</a:t>
            </a:r>
            <a:endParaRPr lang="hu-HU" sz="1000" i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2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6363" y="1872818"/>
            <a:ext cx="112529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az IEEE  (Institute of </a:t>
            </a:r>
            <a:r>
              <a:rPr lang="hu-HU" dirty="0" err="1"/>
              <a:t>Electrical</a:t>
            </a:r>
            <a:r>
              <a:rPr lang="hu-HU" dirty="0"/>
              <a:t> and Electronics </a:t>
            </a:r>
            <a:r>
              <a:rPr lang="hu-HU" dirty="0" err="1"/>
              <a:t>Engineers</a:t>
            </a:r>
            <a:r>
              <a:rPr lang="hu-HU" dirty="0"/>
              <a:t>) 2022-es felmérése szerint a cégvezetők 73%-a </a:t>
            </a:r>
            <a:r>
              <a:rPr lang="hu-HU" b="1" dirty="0"/>
              <a:t>rendkívül éles versenyre számít az IT munkaerőpiacon</a:t>
            </a:r>
            <a:r>
              <a:rPr lang="hu-HU" dirty="0"/>
              <a:t>;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a tehetséges munkaerő megtartása érdekében érdemesebb </a:t>
            </a:r>
            <a:r>
              <a:rPr lang="hu-HU" b="1" dirty="0"/>
              <a:t>az egyéni célkitűzésekhez és törekvésekhez igazodó </a:t>
            </a:r>
            <a:r>
              <a:rPr lang="hu-HU" b="1" dirty="0" err="1"/>
              <a:t>karrierutaka</a:t>
            </a:r>
            <a:r>
              <a:rPr lang="hu-HU" dirty="0" err="1"/>
              <a:t>t</a:t>
            </a:r>
            <a:r>
              <a:rPr lang="hu-HU" dirty="0"/>
              <a:t> kialakítani – szemben az általános munkaerő-stratégiák alkalmazásának korábbi </a:t>
            </a:r>
            <a:r>
              <a:rPr lang="hu-HU" dirty="0" smtClean="0"/>
              <a:t>gyakorlatával;</a:t>
            </a:r>
            <a:endParaRPr lang="hu-HU" dirty="0"/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/>
              <a:t>az </a:t>
            </a:r>
            <a:r>
              <a:rPr lang="hu-HU" dirty="0"/>
              <a:t>IT vezetők számára kiemelt fontosságú annak megértése, hogy mely képességek, kompetenciák értéke fog növekedni, és melyek jelentéktelednek el – ez a gondolkodás határozza meg, hogy </a:t>
            </a:r>
            <a:r>
              <a:rPr lang="hu-HU" b="1" dirty="0"/>
              <a:t>melyek lesznek a legkeresettebb IT munkakörök az elkövetkezendő </a:t>
            </a:r>
            <a:r>
              <a:rPr lang="hu-HU" b="1" dirty="0" smtClean="0"/>
              <a:t>években;</a:t>
            </a:r>
            <a:endParaRPr lang="hu-HU" b="1" dirty="0"/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/>
              <a:t>összességében a nemzetközi szakirodalmak feldolgozása is azt támasztja alá, hogy </a:t>
            </a:r>
            <a:r>
              <a:rPr lang="hu-HU" b="1" dirty="0"/>
              <a:t>az informatikus munkaerőhiány nemzetközi szinten is komoly kihívás elé állítja a munkáltatókat </a:t>
            </a:r>
            <a:r>
              <a:rPr lang="hu-HU" dirty="0"/>
              <a:t>mind az IKT-szektorban, mind az egyéb </a:t>
            </a:r>
            <a:r>
              <a:rPr lang="hu-HU" dirty="0" smtClean="0"/>
              <a:t>iparágakban;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/>
              <a:t>mindez </a:t>
            </a:r>
            <a:r>
              <a:rPr lang="hu-HU" b="1" dirty="0"/>
              <a:t>kedvező pozíciót jelent az IT-szakemberek számára </a:t>
            </a:r>
            <a:r>
              <a:rPr lang="hu-HU" dirty="0"/>
              <a:t>a bérekről és az egyéb alkalmazási feltételekről zajló egyeztetések során – immár nemcsak a nagy tapasztalattal rendelkező informatikusok, de a felsőoktatásból éppen kikerülő pályakezdők számára </a:t>
            </a:r>
            <a:r>
              <a:rPr lang="hu-HU" dirty="0" smtClean="0"/>
              <a:t>is</a:t>
            </a:r>
            <a:r>
              <a:rPr lang="hu-HU" dirty="0"/>
              <a:t>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3466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5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5357"/>
          <a:stretch/>
        </p:blipFill>
        <p:spPr>
          <a:xfrm>
            <a:off x="1540882" y="1868126"/>
            <a:ext cx="10459785" cy="472905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(III.)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6363" y="1481493"/>
            <a:ext cx="1125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globális </a:t>
            </a:r>
            <a:r>
              <a:rPr lang="hu-HU" b="1" dirty="0"/>
              <a:t>munkaerőpiaci felmérések és elemzések alapján a 2022-es évben leginkább keresett IT munkakörök: </a:t>
            </a:r>
            <a:endParaRPr lang="hu-HU" sz="1600" dirty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5" y="33466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3. A primer kvalitatív kutatás eredményeinek bemutatása</a:t>
            </a:r>
          </a:p>
        </p:txBody>
      </p:sp>
      <p:grpSp>
        <p:nvGrpSpPr>
          <p:cNvPr id="10" name="Group 85"/>
          <p:cNvGrpSpPr>
            <a:grpSpLocks noChangeAspect="1"/>
          </p:cNvGrpSpPr>
          <p:nvPr/>
        </p:nvGrpSpPr>
        <p:grpSpPr bwMode="auto">
          <a:xfrm>
            <a:off x="5195972" y="4240190"/>
            <a:ext cx="1895850" cy="1188000"/>
            <a:chOff x="4096" y="2724"/>
            <a:chExt cx="766" cy="480"/>
          </a:xfrm>
        </p:grpSpPr>
        <p:sp>
          <p:nvSpPr>
            <p:cNvPr id="11" name="AutoShape 84"/>
            <p:cNvSpPr>
              <a:spLocks noChangeAspect="1" noChangeArrowheads="1" noTextEdit="1"/>
            </p:cNvSpPr>
            <p:nvPr/>
          </p:nvSpPr>
          <p:spPr bwMode="auto">
            <a:xfrm>
              <a:off x="4096" y="2724"/>
              <a:ext cx="7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6"/>
            <p:cNvSpPr>
              <a:spLocks noEditPoints="1"/>
            </p:cNvSpPr>
            <p:nvPr/>
          </p:nvSpPr>
          <p:spPr bwMode="auto">
            <a:xfrm>
              <a:off x="4352" y="2723"/>
              <a:ext cx="511" cy="482"/>
            </a:xfrm>
            <a:custGeom>
              <a:avLst/>
              <a:gdLst/>
              <a:ahLst/>
              <a:cxnLst>
                <a:cxn ang="0">
                  <a:pos x="224" y="404"/>
                </a:cxn>
                <a:cxn ang="0">
                  <a:pos x="179" y="512"/>
                </a:cxn>
                <a:cxn ang="0">
                  <a:pos x="196" y="376"/>
                </a:cxn>
                <a:cxn ang="0">
                  <a:pos x="551" y="0"/>
                </a:cxn>
                <a:cxn ang="0">
                  <a:pos x="590" y="253"/>
                </a:cxn>
                <a:cxn ang="0">
                  <a:pos x="578" y="281"/>
                </a:cxn>
                <a:cxn ang="0">
                  <a:pos x="345" y="334"/>
                </a:cxn>
                <a:cxn ang="0">
                  <a:pos x="334" y="296"/>
                </a:cxn>
                <a:cxn ang="0">
                  <a:pos x="440" y="235"/>
                </a:cxn>
                <a:cxn ang="0">
                  <a:pos x="551" y="273"/>
                </a:cxn>
                <a:cxn ang="0">
                  <a:pos x="570" y="253"/>
                </a:cxn>
                <a:cxn ang="0">
                  <a:pos x="551" y="19"/>
                </a:cxn>
                <a:cxn ang="0">
                  <a:pos x="187" y="39"/>
                </a:cxn>
                <a:cxn ang="0">
                  <a:pos x="168" y="39"/>
                </a:cxn>
                <a:cxn ang="0">
                  <a:pos x="207" y="0"/>
                </a:cxn>
                <a:cxn ang="0">
                  <a:pos x="532" y="177"/>
                </a:cxn>
                <a:cxn ang="0">
                  <a:pos x="367" y="162"/>
                </a:cxn>
                <a:cxn ang="0">
                  <a:pos x="439" y="162"/>
                </a:cxn>
                <a:cxn ang="0">
                  <a:pos x="492" y="127"/>
                </a:cxn>
                <a:cxn ang="0">
                  <a:pos x="492" y="112"/>
                </a:cxn>
                <a:cxn ang="0">
                  <a:pos x="476" y="127"/>
                </a:cxn>
                <a:cxn ang="0">
                  <a:pos x="412" y="112"/>
                </a:cxn>
                <a:cxn ang="0">
                  <a:pos x="445" y="112"/>
                </a:cxn>
                <a:cxn ang="0">
                  <a:pos x="367" y="127"/>
                </a:cxn>
                <a:cxn ang="0">
                  <a:pos x="367" y="112"/>
                </a:cxn>
                <a:cxn ang="0">
                  <a:pos x="532" y="81"/>
                </a:cxn>
                <a:cxn ang="0">
                  <a:pos x="326" y="196"/>
                </a:cxn>
                <a:cxn ang="0">
                  <a:pos x="95" y="194"/>
                </a:cxn>
                <a:cxn ang="0">
                  <a:pos x="85" y="206"/>
                </a:cxn>
                <a:cxn ang="0">
                  <a:pos x="145" y="334"/>
                </a:cxn>
                <a:cxn ang="0">
                  <a:pos x="212" y="366"/>
                </a:cxn>
                <a:cxn ang="0">
                  <a:pos x="327" y="244"/>
                </a:cxn>
                <a:cxn ang="0">
                  <a:pos x="328" y="197"/>
                </a:cxn>
                <a:cxn ang="0">
                  <a:pos x="112" y="236"/>
                </a:cxn>
                <a:cxn ang="0">
                  <a:pos x="128" y="253"/>
                </a:cxn>
                <a:cxn ang="0">
                  <a:pos x="259" y="316"/>
                </a:cxn>
                <a:cxn ang="0">
                  <a:pos x="297" y="245"/>
                </a:cxn>
                <a:cxn ang="0">
                  <a:pos x="299" y="218"/>
                </a:cxn>
                <a:cxn ang="0">
                  <a:pos x="292" y="202"/>
                </a:cxn>
                <a:cxn ang="0">
                  <a:pos x="253" y="187"/>
                </a:cxn>
                <a:cxn ang="0">
                  <a:pos x="239" y="189"/>
                </a:cxn>
                <a:cxn ang="0">
                  <a:pos x="239" y="170"/>
                </a:cxn>
                <a:cxn ang="0">
                  <a:pos x="125" y="210"/>
                </a:cxn>
                <a:cxn ang="0">
                  <a:pos x="123" y="216"/>
                </a:cxn>
                <a:cxn ang="0">
                  <a:pos x="64" y="366"/>
                </a:cxn>
                <a:cxn ang="0">
                  <a:pos x="1" y="544"/>
                </a:cxn>
                <a:cxn ang="0">
                  <a:pos x="406" y="557"/>
                </a:cxn>
                <a:cxn ang="0">
                  <a:pos x="406" y="447"/>
                </a:cxn>
                <a:cxn ang="0">
                  <a:pos x="352" y="363"/>
                </a:cxn>
                <a:cxn ang="0">
                  <a:pos x="347" y="388"/>
                </a:cxn>
                <a:cxn ang="0">
                  <a:pos x="26" y="532"/>
                </a:cxn>
                <a:cxn ang="0">
                  <a:pos x="124" y="391"/>
                </a:cxn>
              </a:cxnLst>
              <a:rect l="0" t="0" r="r" b="b"/>
              <a:pathLst>
                <a:path w="590" h="557">
                  <a:moveTo>
                    <a:pt x="232" y="376"/>
                  </a:moveTo>
                  <a:cubicBezTo>
                    <a:pt x="232" y="390"/>
                    <a:pt x="232" y="390"/>
                    <a:pt x="232" y="390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49" y="512"/>
                    <a:pt x="249" y="512"/>
                    <a:pt x="249" y="512"/>
                  </a:cubicBezTo>
                  <a:cubicBezTo>
                    <a:pt x="214" y="529"/>
                    <a:pt x="214" y="529"/>
                    <a:pt x="214" y="529"/>
                  </a:cubicBezTo>
                  <a:cubicBezTo>
                    <a:pt x="179" y="512"/>
                    <a:pt x="179" y="512"/>
                    <a:pt x="179" y="512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196" y="390"/>
                    <a:pt x="196" y="390"/>
                    <a:pt x="196" y="390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212" y="376"/>
                    <a:pt x="216" y="376"/>
                    <a:pt x="232" y="376"/>
                  </a:cubicBezTo>
                  <a:close/>
                  <a:moveTo>
                    <a:pt x="207" y="0"/>
                  </a:moveTo>
                  <a:cubicBezTo>
                    <a:pt x="551" y="0"/>
                    <a:pt x="551" y="0"/>
                    <a:pt x="551" y="0"/>
                  </a:cubicBezTo>
                  <a:cubicBezTo>
                    <a:pt x="561" y="0"/>
                    <a:pt x="571" y="4"/>
                    <a:pt x="578" y="11"/>
                  </a:cubicBezTo>
                  <a:cubicBezTo>
                    <a:pt x="585" y="18"/>
                    <a:pt x="590" y="28"/>
                    <a:pt x="590" y="39"/>
                  </a:cubicBezTo>
                  <a:cubicBezTo>
                    <a:pt x="590" y="253"/>
                    <a:pt x="590" y="253"/>
                    <a:pt x="590" y="253"/>
                  </a:cubicBezTo>
                  <a:cubicBezTo>
                    <a:pt x="590" y="264"/>
                    <a:pt x="585" y="274"/>
                    <a:pt x="578" y="281"/>
                  </a:cubicBezTo>
                  <a:cubicBezTo>
                    <a:pt x="578" y="281"/>
                    <a:pt x="578" y="281"/>
                    <a:pt x="578" y="281"/>
                  </a:cubicBezTo>
                  <a:cubicBezTo>
                    <a:pt x="578" y="281"/>
                    <a:pt x="578" y="281"/>
                    <a:pt x="578" y="281"/>
                  </a:cubicBezTo>
                  <a:cubicBezTo>
                    <a:pt x="571" y="288"/>
                    <a:pt x="561" y="292"/>
                    <a:pt x="551" y="292"/>
                  </a:cubicBezTo>
                  <a:cubicBezTo>
                    <a:pt x="399" y="292"/>
                    <a:pt x="399" y="292"/>
                    <a:pt x="399" y="292"/>
                  </a:cubicBezTo>
                  <a:cubicBezTo>
                    <a:pt x="345" y="334"/>
                    <a:pt x="345" y="334"/>
                    <a:pt x="345" y="334"/>
                  </a:cubicBezTo>
                  <a:cubicBezTo>
                    <a:pt x="326" y="350"/>
                    <a:pt x="326" y="350"/>
                    <a:pt x="326" y="350"/>
                  </a:cubicBezTo>
                  <a:cubicBezTo>
                    <a:pt x="330" y="325"/>
                    <a:pt x="330" y="325"/>
                    <a:pt x="330" y="325"/>
                  </a:cubicBezTo>
                  <a:cubicBezTo>
                    <a:pt x="334" y="296"/>
                    <a:pt x="334" y="296"/>
                    <a:pt x="334" y="296"/>
                  </a:cubicBezTo>
                  <a:cubicBezTo>
                    <a:pt x="353" y="299"/>
                    <a:pt x="353" y="299"/>
                    <a:pt x="353" y="299"/>
                  </a:cubicBezTo>
                  <a:cubicBezTo>
                    <a:pt x="352" y="304"/>
                    <a:pt x="352" y="304"/>
                    <a:pt x="352" y="304"/>
                  </a:cubicBezTo>
                  <a:cubicBezTo>
                    <a:pt x="440" y="235"/>
                    <a:pt x="440" y="235"/>
                    <a:pt x="440" y="235"/>
                  </a:cubicBezTo>
                  <a:cubicBezTo>
                    <a:pt x="452" y="250"/>
                    <a:pt x="452" y="250"/>
                    <a:pt x="452" y="250"/>
                  </a:cubicBezTo>
                  <a:cubicBezTo>
                    <a:pt x="423" y="273"/>
                    <a:pt x="423" y="273"/>
                    <a:pt x="423" y="273"/>
                  </a:cubicBezTo>
                  <a:cubicBezTo>
                    <a:pt x="551" y="273"/>
                    <a:pt x="551" y="273"/>
                    <a:pt x="551" y="273"/>
                  </a:cubicBezTo>
                  <a:cubicBezTo>
                    <a:pt x="556" y="273"/>
                    <a:pt x="561" y="271"/>
                    <a:pt x="565" y="267"/>
                  </a:cubicBezTo>
                  <a:cubicBezTo>
                    <a:pt x="565" y="267"/>
                    <a:pt x="565" y="267"/>
                    <a:pt x="565" y="267"/>
                  </a:cubicBezTo>
                  <a:cubicBezTo>
                    <a:pt x="568" y="264"/>
                    <a:pt x="570" y="259"/>
                    <a:pt x="570" y="253"/>
                  </a:cubicBezTo>
                  <a:cubicBezTo>
                    <a:pt x="570" y="39"/>
                    <a:pt x="570" y="39"/>
                    <a:pt x="570" y="39"/>
                  </a:cubicBezTo>
                  <a:cubicBezTo>
                    <a:pt x="570" y="33"/>
                    <a:pt x="568" y="28"/>
                    <a:pt x="565" y="25"/>
                  </a:cubicBezTo>
                  <a:cubicBezTo>
                    <a:pt x="561" y="21"/>
                    <a:pt x="556" y="19"/>
                    <a:pt x="551" y="19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2" y="19"/>
                    <a:pt x="197" y="21"/>
                    <a:pt x="193" y="25"/>
                  </a:cubicBezTo>
                  <a:cubicBezTo>
                    <a:pt x="190" y="28"/>
                    <a:pt x="187" y="33"/>
                    <a:pt x="187" y="39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28"/>
                    <a:pt x="172" y="18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7" y="4"/>
                    <a:pt x="196" y="0"/>
                    <a:pt x="207" y="0"/>
                  </a:cubicBezTo>
                  <a:close/>
                  <a:moveTo>
                    <a:pt x="452" y="162"/>
                  </a:moveTo>
                  <a:cubicBezTo>
                    <a:pt x="452" y="177"/>
                    <a:pt x="452" y="177"/>
                    <a:pt x="452" y="177"/>
                  </a:cubicBezTo>
                  <a:cubicBezTo>
                    <a:pt x="532" y="177"/>
                    <a:pt x="532" y="177"/>
                    <a:pt x="532" y="177"/>
                  </a:cubicBezTo>
                  <a:cubicBezTo>
                    <a:pt x="532" y="162"/>
                    <a:pt x="532" y="162"/>
                    <a:pt x="532" y="162"/>
                  </a:cubicBezTo>
                  <a:cubicBezTo>
                    <a:pt x="452" y="162"/>
                    <a:pt x="452" y="162"/>
                    <a:pt x="452" y="162"/>
                  </a:cubicBezTo>
                  <a:close/>
                  <a:moveTo>
                    <a:pt x="367" y="162"/>
                  </a:moveTo>
                  <a:cubicBezTo>
                    <a:pt x="367" y="177"/>
                    <a:pt x="367" y="177"/>
                    <a:pt x="367" y="177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367" y="162"/>
                    <a:pt x="367" y="162"/>
                    <a:pt x="367" y="162"/>
                  </a:cubicBezTo>
                  <a:close/>
                  <a:moveTo>
                    <a:pt x="492" y="112"/>
                  </a:moveTo>
                  <a:cubicBezTo>
                    <a:pt x="492" y="127"/>
                    <a:pt x="492" y="127"/>
                    <a:pt x="492" y="127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32" y="112"/>
                    <a:pt x="532" y="112"/>
                    <a:pt x="532" y="112"/>
                  </a:cubicBezTo>
                  <a:cubicBezTo>
                    <a:pt x="492" y="112"/>
                    <a:pt x="492" y="112"/>
                    <a:pt x="492" y="112"/>
                  </a:cubicBezTo>
                  <a:close/>
                  <a:moveTo>
                    <a:pt x="459" y="112"/>
                  </a:moveTo>
                  <a:cubicBezTo>
                    <a:pt x="459" y="127"/>
                    <a:pt x="459" y="127"/>
                    <a:pt x="459" y="127"/>
                  </a:cubicBezTo>
                  <a:cubicBezTo>
                    <a:pt x="476" y="127"/>
                    <a:pt x="476" y="127"/>
                    <a:pt x="476" y="127"/>
                  </a:cubicBezTo>
                  <a:cubicBezTo>
                    <a:pt x="476" y="112"/>
                    <a:pt x="476" y="112"/>
                    <a:pt x="476" y="112"/>
                  </a:cubicBezTo>
                  <a:cubicBezTo>
                    <a:pt x="459" y="112"/>
                    <a:pt x="459" y="112"/>
                    <a:pt x="459" y="112"/>
                  </a:cubicBezTo>
                  <a:close/>
                  <a:moveTo>
                    <a:pt x="412" y="112"/>
                  </a:moveTo>
                  <a:cubicBezTo>
                    <a:pt x="412" y="127"/>
                    <a:pt x="412" y="127"/>
                    <a:pt x="412" y="127"/>
                  </a:cubicBezTo>
                  <a:cubicBezTo>
                    <a:pt x="445" y="127"/>
                    <a:pt x="445" y="127"/>
                    <a:pt x="445" y="127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12" y="112"/>
                    <a:pt x="412" y="112"/>
                    <a:pt x="412" y="112"/>
                  </a:cubicBezTo>
                  <a:close/>
                  <a:moveTo>
                    <a:pt x="367" y="112"/>
                  </a:moveTo>
                  <a:cubicBezTo>
                    <a:pt x="367" y="127"/>
                    <a:pt x="367" y="127"/>
                    <a:pt x="367" y="127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400" y="112"/>
                    <a:pt x="400" y="112"/>
                    <a:pt x="400" y="112"/>
                  </a:cubicBezTo>
                  <a:cubicBezTo>
                    <a:pt x="367" y="112"/>
                    <a:pt x="367" y="112"/>
                    <a:pt x="367" y="112"/>
                  </a:cubicBezTo>
                  <a:close/>
                  <a:moveTo>
                    <a:pt x="367" y="66"/>
                  </a:moveTo>
                  <a:cubicBezTo>
                    <a:pt x="367" y="81"/>
                    <a:pt x="367" y="81"/>
                    <a:pt x="367" y="81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66"/>
                    <a:pt x="532" y="66"/>
                    <a:pt x="532" y="66"/>
                  </a:cubicBezTo>
                  <a:cubicBezTo>
                    <a:pt x="367" y="66"/>
                    <a:pt x="367" y="66"/>
                    <a:pt x="367" y="66"/>
                  </a:cubicBezTo>
                  <a:close/>
                  <a:moveTo>
                    <a:pt x="326" y="196"/>
                  </a:moveTo>
                  <a:cubicBezTo>
                    <a:pt x="333" y="107"/>
                    <a:pt x="320" y="57"/>
                    <a:pt x="214" y="71"/>
                  </a:cubicBezTo>
                  <a:cubicBezTo>
                    <a:pt x="179" y="76"/>
                    <a:pt x="140" y="65"/>
                    <a:pt x="117" y="81"/>
                  </a:cubicBezTo>
                  <a:cubicBezTo>
                    <a:pt x="90" y="108"/>
                    <a:pt x="88" y="147"/>
                    <a:pt x="95" y="194"/>
                  </a:cubicBezTo>
                  <a:cubicBezTo>
                    <a:pt x="93" y="195"/>
                    <a:pt x="92" y="196"/>
                    <a:pt x="90" y="197"/>
                  </a:cubicBezTo>
                  <a:cubicBezTo>
                    <a:pt x="85" y="200"/>
                    <a:pt x="85" y="200"/>
                    <a:pt x="85" y="200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21"/>
                    <a:pt x="87" y="235"/>
                    <a:pt x="91" y="245"/>
                  </a:cubicBezTo>
                  <a:cubicBezTo>
                    <a:pt x="95" y="254"/>
                    <a:pt x="100" y="260"/>
                    <a:pt x="108" y="264"/>
                  </a:cubicBezTo>
                  <a:cubicBezTo>
                    <a:pt x="117" y="295"/>
                    <a:pt x="129" y="317"/>
                    <a:pt x="145" y="334"/>
                  </a:cubicBezTo>
                  <a:cubicBezTo>
                    <a:pt x="163" y="352"/>
                    <a:pt x="184" y="362"/>
                    <a:pt x="207" y="366"/>
                  </a:cubicBezTo>
                  <a:cubicBezTo>
                    <a:pt x="209" y="366"/>
                    <a:pt x="209" y="366"/>
                    <a:pt x="209" y="366"/>
                  </a:cubicBezTo>
                  <a:cubicBezTo>
                    <a:pt x="212" y="366"/>
                    <a:pt x="212" y="366"/>
                    <a:pt x="212" y="366"/>
                  </a:cubicBezTo>
                  <a:cubicBezTo>
                    <a:pt x="238" y="360"/>
                    <a:pt x="259" y="350"/>
                    <a:pt x="275" y="332"/>
                  </a:cubicBezTo>
                  <a:cubicBezTo>
                    <a:pt x="291" y="316"/>
                    <a:pt x="302" y="293"/>
                    <a:pt x="311" y="264"/>
                  </a:cubicBezTo>
                  <a:cubicBezTo>
                    <a:pt x="318" y="260"/>
                    <a:pt x="324" y="253"/>
                    <a:pt x="327" y="244"/>
                  </a:cubicBezTo>
                  <a:cubicBezTo>
                    <a:pt x="331" y="234"/>
                    <a:pt x="333" y="221"/>
                    <a:pt x="333" y="206"/>
                  </a:cubicBezTo>
                  <a:cubicBezTo>
                    <a:pt x="333" y="200"/>
                    <a:pt x="333" y="200"/>
                    <a:pt x="333" y="200"/>
                  </a:cubicBezTo>
                  <a:cubicBezTo>
                    <a:pt x="328" y="197"/>
                    <a:pt x="328" y="197"/>
                    <a:pt x="328" y="197"/>
                  </a:cubicBezTo>
                  <a:cubicBezTo>
                    <a:pt x="327" y="196"/>
                    <a:pt x="327" y="196"/>
                    <a:pt x="326" y="196"/>
                  </a:cubicBezTo>
                  <a:close/>
                  <a:moveTo>
                    <a:pt x="108" y="217"/>
                  </a:moveTo>
                  <a:cubicBezTo>
                    <a:pt x="109" y="224"/>
                    <a:pt x="110" y="231"/>
                    <a:pt x="112" y="236"/>
                  </a:cubicBezTo>
                  <a:cubicBezTo>
                    <a:pt x="114" y="241"/>
                    <a:pt x="117" y="244"/>
                    <a:pt x="121" y="245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36" y="282"/>
                    <a:pt x="148" y="303"/>
                    <a:pt x="162" y="318"/>
                  </a:cubicBezTo>
                  <a:cubicBezTo>
                    <a:pt x="175" y="331"/>
                    <a:pt x="191" y="339"/>
                    <a:pt x="209" y="343"/>
                  </a:cubicBezTo>
                  <a:cubicBezTo>
                    <a:pt x="230" y="338"/>
                    <a:pt x="246" y="330"/>
                    <a:pt x="259" y="316"/>
                  </a:cubicBezTo>
                  <a:cubicBezTo>
                    <a:pt x="272" y="302"/>
                    <a:pt x="282" y="281"/>
                    <a:pt x="290" y="253"/>
                  </a:cubicBezTo>
                  <a:cubicBezTo>
                    <a:pt x="292" y="247"/>
                    <a:pt x="292" y="247"/>
                    <a:pt x="292" y="247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301" y="244"/>
                    <a:pt x="304" y="240"/>
                    <a:pt x="306" y="235"/>
                  </a:cubicBezTo>
                  <a:cubicBezTo>
                    <a:pt x="308" y="230"/>
                    <a:pt x="309" y="224"/>
                    <a:pt x="309" y="217"/>
                  </a:cubicBezTo>
                  <a:cubicBezTo>
                    <a:pt x="306" y="217"/>
                    <a:pt x="303" y="217"/>
                    <a:pt x="299" y="218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0" y="195"/>
                    <a:pt x="288" y="187"/>
                    <a:pt x="285" y="181"/>
                  </a:cubicBezTo>
                  <a:cubicBezTo>
                    <a:pt x="276" y="184"/>
                    <a:pt x="267" y="178"/>
                    <a:pt x="258" y="172"/>
                  </a:cubicBezTo>
                  <a:cubicBezTo>
                    <a:pt x="253" y="187"/>
                    <a:pt x="253" y="187"/>
                    <a:pt x="253" y="187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7" y="177"/>
                    <a:pt x="247" y="177"/>
                    <a:pt x="247" y="177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32" y="188"/>
                    <a:pt x="232" y="188"/>
                    <a:pt x="232" y="18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01" y="203"/>
                    <a:pt x="157" y="201"/>
                    <a:pt x="132" y="182"/>
                  </a:cubicBezTo>
                  <a:cubicBezTo>
                    <a:pt x="132" y="184"/>
                    <a:pt x="131" y="186"/>
                    <a:pt x="130" y="188"/>
                  </a:cubicBezTo>
                  <a:cubicBezTo>
                    <a:pt x="129" y="195"/>
                    <a:pt x="127" y="204"/>
                    <a:pt x="125" y="210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4" y="213"/>
                    <a:pt x="124" y="213"/>
                    <a:pt x="124" y="213"/>
                  </a:cubicBezTo>
                  <a:cubicBezTo>
                    <a:pt x="124" y="214"/>
                    <a:pt x="124" y="215"/>
                    <a:pt x="123" y="216"/>
                  </a:cubicBezTo>
                  <a:cubicBezTo>
                    <a:pt x="120" y="214"/>
                    <a:pt x="114" y="216"/>
                    <a:pt x="108" y="217"/>
                  </a:cubicBezTo>
                  <a:close/>
                  <a:moveTo>
                    <a:pt x="69" y="366"/>
                  </a:moveTo>
                  <a:cubicBezTo>
                    <a:pt x="64" y="366"/>
                    <a:pt x="64" y="366"/>
                    <a:pt x="64" y="366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36" y="391"/>
                    <a:pt x="21" y="423"/>
                    <a:pt x="12" y="456"/>
                  </a:cubicBezTo>
                  <a:cubicBezTo>
                    <a:pt x="4" y="488"/>
                    <a:pt x="1" y="520"/>
                    <a:pt x="1" y="544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13" y="557"/>
                    <a:pt x="13" y="557"/>
                    <a:pt x="13" y="557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18" y="557"/>
                    <a:pt x="418" y="557"/>
                    <a:pt x="418" y="557"/>
                  </a:cubicBezTo>
                  <a:cubicBezTo>
                    <a:pt x="419" y="546"/>
                    <a:pt x="419" y="546"/>
                    <a:pt x="419" y="546"/>
                  </a:cubicBezTo>
                  <a:cubicBezTo>
                    <a:pt x="422" y="517"/>
                    <a:pt x="417" y="480"/>
                    <a:pt x="406" y="447"/>
                  </a:cubicBezTo>
                  <a:cubicBezTo>
                    <a:pt x="396" y="415"/>
                    <a:pt x="380" y="385"/>
                    <a:pt x="361" y="367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2" y="363"/>
                    <a:pt x="352" y="363"/>
                    <a:pt x="352" y="363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90"/>
                    <a:pt x="292" y="390"/>
                    <a:pt x="292" y="390"/>
                  </a:cubicBezTo>
                  <a:cubicBezTo>
                    <a:pt x="347" y="388"/>
                    <a:pt x="347" y="388"/>
                    <a:pt x="347" y="388"/>
                  </a:cubicBezTo>
                  <a:cubicBezTo>
                    <a:pt x="362" y="404"/>
                    <a:pt x="374" y="428"/>
                    <a:pt x="383" y="454"/>
                  </a:cubicBezTo>
                  <a:cubicBezTo>
                    <a:pt x="391" y="481"/>
                    <a:pt x="395" y="508"/>
                    <a:pt x="395" y="532"/>
                  </a:cubicBezTo>
                  <a:cubicBezTo>
                    <a:pt x="91" y="532"/>
                    <a:pt x="337" y="532"/>
                    <a:pt x="26" y="532"/>
                  </a:cubicBezTo>
                  <a:cubicBezTo>
                    <a:pt x="27" y="511"/>
                    <a:pt x="30" y="486"/>
                    <a:pt x="36" y="462"/>
                  </a:cubicBezTo>
                  <a:cubicBezTo>
                    <a:pt x="43" y="435"/>
                    <a:pt x="55" y="409"/>
                    <a:pt x="7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4" y="366"/>
                    <a:pt x="124" y="366"/>
                    <a:pt x="124" y="366"/>
                  </a:cubicBezTo>
                  <a:lnTo>
                    <a:pt x="69" y="366"/>
                  </a:lnTo>
                  <a:close/>
                </a:path>
              </a:pathLst>
            </a:custGeom>
            <a:solidFill>
              <a:srgbClr val="2333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7"/>
            <p:cNvSpPr>
              <a:spLocks noEditPoints="1"/>
            </p:cNvSpPr>
            <p:nvPr/>
          </p:nvSpPr>
          <p:spPr bwMode="auto">
            <a:xfrm>
              <a:off x="4095" y="2818"/>
              <a:ext cx="257" cy="387"/>
            </a:xfrm>
            <a:custGeom>
              <a:avLst/>
              <a:gdLst/>
              <a:ahLst/>
              <a:cxnLst>
                <a:cxn ang="0">
                  <a:pos x="297" y="299"/>
                </a:cxn>
                <a:cxn ang="0">
                  <a:pos x="251" y="299"/>
                </a:cxn>
                <a:cxn ang="0">
                  <a:pos x="172" y="333"/>
                </a:cxn>
                <a:cxn ang="0">
                  <a:pos x="95" y="301"/>
                </a:cxn>
                <a:cxn ang="0">
                  <a:pos x="49" y="301"/>
                </a:cxn>
                <a:cxn ang="0">
                  <a:pos x="0" y="447"/>
                </a:cxn>
                <a:cxn ang="0">
                  <a:pos x="268" y="447"/>
                </a:cxn>
                <a:cxn ang="0">
                  <a:pos x="269" y="434"/>
                </a:cxn>
                <a:cxn ang="0">
                  <a:pos x="280" y="346"/>
                </a:cxn>
                <a:cxn ang="0">
                  <a:pos x="297" y="300"/>
                </a:cxn>
                <a:cxn ang="0">
                  <a:pos x="297" y="299"/>
                </a:cxn>
                <a:cxn ang="0">
                  <a:pos x="294" y="154"/>
                </a:cxn>
                <a:cxn ang="0">
                  <a:pos x="290" y="151"/>
                </a:cxn>
                <a:cxn ang="0">
                  <a:pos x="286" y="149"/>
                </a:cxn>
                <a:cxn ang="0">
                  <a:pos x="254" y="32"/>
                </a:cxn>
                <a:cxn ang="0">
                  <a:pos x="87" y="35"/>
                </a:cxn>
                <a:cxn ang="0">
                  <a:pos x="61" y="150"/>
                </a:cxn>
                <a:cxn ang="0">
                  <a:pos x="58" y="151"/>
                </a:cxn>
                <a:cxn ang="0">
                  <a:pos x="54" y="154"/>
                </a:cxn>
                <a:cxn ang="0">
                  <a:pos x="54" y="159"/>
                </a:cxn>
                <a:cxn ang="0">
                  <a:pos x="60" y="196"/>
                </a:cxn>
                <a:cxn ang="0">
                  <a:pos x="76" y="215"/>
                </a:cxn>
                <a:cxn ang="0">
                  <a:pos x="113" y="272"/>
                </a:cxn>
                <a:cxn ang="0">
                  <a:pos x="175" y="297"/>
                </a:cxn>
                <a:cxn ang="0">
                  <a:pos x="236" y="272"/>
                </a:cxn>
                <a:cxn ang="0">
                  <a:pos x="273" y="214"/>
                </a:cxn>
                <a:cxn ang="0">
                  <a:pos x="289" y="195"/>
                </a:cxn>
                <a:cxn ang="0">
                  <a:pos x="294" y="159"/>
                </a:cxn>
                <a:cxn ang="0">
                  <a:pos x="294" y="154"/>
                </a:cxn>
                <a:cxn ang="0">
                  <a:pos x="272" y="188"/>
                </a:cxn>
                <a:cxn ang="0">
                  <a:pos x="262" y="199"/>
                </a:cxn>
                <a:cxn ang="0">
                  <a:pos x="258" y="201"/>
                </a:cxn>
                <a:cxn ang="0">
                  <a:pos x="257" y="205"/>
                </a:cxn>
                <a:cxn ang="0">
                  <a:pos x="224" y="259"/>
                </a:cxn>
                <a:cxn ang="0">
                  <a:pos x="175" y="279"/>
                </a:cxn>
                <a:cxn ang="0">
                  <a:pos x="125" y="259"/>
                </a:cxn>
                <a:cxn ang="0">
                  <a:pos x="93" y="206"/>
                </a:cxn>
                <a:cxn ang="0">
                  <a:pos x="91" y="201"/>
                </a:cxn>
                <a:cxn ang="0">
                  <a:pos x="87" y="199"/>
                </a:cxn>
                <a:cxn ang="0">
                  <a:pos x="77" y="189"/>
                </a:cxn>
                <a:cxn ang="0">
                  <a:pos x="73" y="164"/>
                </a:cxn>
                <a:cxn ang="0">
                  <a:pos x="75" y="163"/>
                </a:cxn>
                <a:cxn ang="0">
                  <a:pos x="78" y="162"/>
                </a:cxn>
                <a:cxn ang="0">
                  <a:pos x="96" y="164"/>
                </a:cxn>
                <a:cxn ang="0">
                  <a:pos x="113" y="136"/>
                </a:cxn>
                <a:cxn ang="0">
                  <a:pos x="250" y="141"/>
                </a:cxn>
                <a:cxn ang="0">
                  <a:pos x="257" y="165"/>
                </a:cxn>
                <a:cxn ang="0">
                  <a:pos x="273" y="163"/>
                </a:cxn>
                <a:cxn ang="0">
                  <a:pos x="273" y="163"/>
                </a:cxn>
                <a:cxn ang="0">
                  <a:pos x="276" y="164"/>
                </a:cxn>
                <a:cxn ang="0">
                  <a:pos x="272" y="188"/>
                </a:cxn>
              </a:cxnLst>
              <a:rect l="0" t="0" r="r" b="b"/>
              <a:pathLst>
                <a:path w="297" h="447">
                  <a:moveTo>
                    <a:pt x="297" y="299"/>
                  </a:moveTo>
                  <a:cubicBezTo>
                    <a:pt x="280" y="299"/>
                    <a:pt x="265" y="299"/>
                    <a:pt x="251" y="299"/>
                  </a:cubicBezTo>
                  <a:cubicBezTo>
                    <a:pt x="231" y="320"/>
                    <a:pt x="203" y="333"/>
                    <a:pt x="172" y="333"/>
                  </a:cubicBezTo>
                  <a:cubicBezTo>
                    <a:pt x="142" y="333"/>
                    <a:pt x="115" y="321"/>
                    <a:pt x="95" y="301"/>
                  </a:cubicBezTo>
                  <a:cubicBezTo>
                    <a:pt x="81" y="301"/>
                    <a:pt x="66" y="301"/>
                    <a:pt x="49" y="301"/>
                  </a:cubicBezTo>
                  <a:cubicBezTo>
                    <a:pt x="9" y="337"/>
                    <a:pt x="1" y="406"/>
                    <a:pt x="0" y="447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9" y="434"/>
                    <a:pt x="269" y="434"/>
                    <a:pt x="269" y="434"/>
                  </a:cubicBezTo>
                  <a:cubicBezTo>
                    <a:pt x="269" y="410"/>
                    <a:pt x="272" y="378"/>
                    <a:pt x="280" y="346"/>
                  </a:cubicBezTo>
                  <a:cubicBezTo>
                    <a:pt x="284" y="330"/>
                    <a:pt x="290" y="314"/>
                    <a:pt x="297" y="300"/>
                  </a:cubicBezTo>
                  <a:cubicBezTo>
                    <a:pt x="297" y="299"/>
                    <a:pt x="297" y="299"/>
                    <a:pt x="297" y="299"/>
                  </a:cubicBezTo>
                  <a:close/>
                  <a:moveTo>
                    <a:pt x="294" y="154"/>
                  </a:moveTo>
                  <a:cubicBezTo>
                    <a:pt x="290" y="151"/>
                    <a:pt x="290" y="151"/>
                    <a:pt x="290" y="151"/>
                  </a:cubicBezTo>
                  <a:cubicBezTo>
                    <a:pt x="289" y="150"/>
                    <a:pt x="287" y="149"/>
                    <a:pt x="286" y="149"/>
                  </a:cubicBezTo>
                  <a:cubicBezTo>
                    <a:pt x="293" y="91"/>
                    <a:pt x="283" y="53"/>
                    <a:pt x="254" y="32"/>
                  </a:cubicBezTo>
                  <a:cubicBezTo>
                    <a:pt x="210" y="0"/>
                    <a:pt x="129" y="0"/>
                    <a:pt x="87" y="35"/>
                  </a:cubicBezTo>
                  <a:cubicBezTo>
                    <a:pt x="59" y="58"/>
                    <a:pt x="52" y="87"/>
                    <a:pt x="61" y="150"/>
                  </a:cubicBezTo>
                  <a:cubicBezTo>
                    <a:pt x="60" y="150"/>
                    <a:pt x="59" y="151"/>
                    <a:pt x="58" y="151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74"/>
                    <a:pt x="56" y="186"/>
                    <a:pt x="60" y="196"/>
                  </a:cubicBezTo>
                  <a:cubicBezTo>
                    <a:pt x="64" y="204"/>
                    <a:pt x="69" y="211"/>
                    <a:pt x="76" y="215"/>
                  </a:cubicBezTo>
                  <a:cubicBezTo>
                    <a:pt x="84" y="238"/>
                    <a:pt x="97" y="258"/>
                    <a:pt x="113" y="272"/>
                  </a:cubicBezTo>
                  <a:cubicBezTo>
                    <a:pt x="131" y="288"/>
                    <a:pt x="153" y="297"/>
                    <a:pt x="175" y="297"/>
                  </a:cubicBezTo>
                  <a:cubicBezTo>
                    <a:pt x="197" y="297"/>
                    <a:pt x="218" y="288"/>
                    <a:pt x="236" y="272"/>
                  </a:cubicBezTo>
                  <a:cubicBezTo>
                    <a:pt x="253" y="258"/>
                    <a:pt x="266" y="237"/>
                    <a:pt x="273" y="214"/>
                  </a:cubicBezTo>
                  <a:cubicBezTo>
                    <a:pt x="280" y="210"/>
                    <a:pt x="285" y="204"/>
                    <a:pt x="289" y="195"/>
                  </a:cubicBezTo>
                  <a:cubicBezTo>
                    <a:pt x="293" y="186"/>
                    <a:pt x="294" y="173"/>
                    <a:pt x="294" y="159"/>
                  </a:cubicBezTo>
                  <a:lnTo>
                    <a:pt x="294" y="154"/>
                  </a:lnTo>
                  <a:close/>
                  <a:moveTo>
                    <a:pt x="272" y="188"/>
                  </a:moveTo>
                  <a:cubicBezTo>
                    <a:pt x="270" y="194"/>
                    <a:pt x="266" y="198"/>
                    <a:pt x="262" y="199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1" y="227"/>
                    <a:pt x="239" y="245"/>
                    <a:pt x="224" y="259"/>
                  </a:cubicBezTo>
                  <a:cubicBezTo>
                    <a:pt x="210" y="271"/>
                    <a:pt x="192" y="279"/>
                    <a:pt x="175" y="279"/>
                  </a:cubicBezTo>
                  <a:cubicBezTo>
                    <a:pt x="157" y="279"/>
                    <a:pt x="140" y="271"/>
                    <a:pt x="125" y="259"/>
                  </a:cubicBezTo>
                  <a:cubicBezTo>
                    <a:pt x="110" y="245"/>
                    <a:pt x="99" y="227"/>
                    <a:pt x="93" y="206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2" y="198"/>
                    <a:pt x="79" y="194"/>
                    <a:pt x="77" y="189"/>
                  </a:cubicBezTo>
                  <a:cubicBezTo>
                    <a:pt x="74" y="182"/>
                    <a:pt x="73" y="174"/>
                    <a:pt x="73" y="164"/>
                  </a:cubicBezTo>
                  <a:cubicBezTo>
                    <a:pt x="73" y="163"/>
                    <a:pt x="74" y="163"/>
                    <a:pt x="75" y="163"/>
                  </a:cubicBezTo>
                  <a:cubicBezTo>
                    <a:pt x="76" y="162"/>
                    <a:pt x="77" y="162"/>
                    <a:pt x="78" y="162"/>
                  </a:cubicBezTo>
                  <a:cubicBezTo>
                    <a:pt x="84" y="163"/>
                    <a:pt x="91" y="163"/>
                    <a:pt x="96" y="164"/>
                  </a:cubicBezTo>
                  <a:cubicBezTo>
                    <a:pt x="101" y="155"/>
                    <a:pt x="107" y="145"/>
                    <a:pt x="113" y="136"/>
                  </a:cubicBezTo>
                  <a:cubicBezTo>
                    <a:pt x="169" y="151"/>
                    <a:pt x="212" y="149"/>
                    <a:pt x="250" y="141"/>
                  </a:cubicBezTo>
                  <a:cubicBezTo>
                    <a:pt x="252" y="149"/>
                    <a:pt x="255" y="157"/>
                    <a:pt x="257" y="165"/>
                  </a:cubicBezTo>
                  <a:cubicBezTo>
                    <a:pt x="260" y="163"/>
                    <a:pt x="267" y="163"/>
                    <a:pt x="273" y="163"/>
                  </a:cubicBezTo>
                  <a:cubicBezTo>
                    <a:pt x="273" y="163"/>
                    <a:pt x="273" y="163"/>
                    <a:pt x="273" y="163"/>
                  </a:cubicBezTo>
                  <a:cubicBezTo>
                    <a:pt x="274" y="163"/>
                    <a:pt x="275" y="163"/>
                    <a:pt x="276" y="164"/>
                  </a:cubicBezTo>
                  <a:cubicBezTo>
                    <a:pt x="276" y="174"/>
                    <a:pt x="274" y="182"/>
                    <a:pt x="272" y="188"/>
                  </a:cubicBezTo>
                  <a:close/>
                </a:path>
              </a:pathLst>
            </a:custGeom>
            <a:solidFill>
              <a:srgbClr val="2333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615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</a:t>
            </a:r>
            <a:r>
              <a:rPr lang="hu-HU" dirty="0" smtClean="0"/>
              <a:t>mélyinterjúk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6363" y="1477702"/>
            <a:ext cx="112529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kvantitatív primer kutatás lefolytatása mellett széles merítéssel kiválasztott 20 hazai IT-szakember körében szakmai mélyinterjúkat is lefolytattunk, hogy első kézből, közvetlenül szerezzünk információkat a kutatás fókuszába tartozó kérdésekről. Az interjúalanyok kiválasztásához előzetes szempontrendszert alakítottunk ki, amely tartalmazta a(z)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végzettség típusát,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végzettség helyét,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lakhelyet,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életkort/generációhoz való tartozást,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IT munkakört,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nemzetgazdasági ágazatot,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vállalkozásméretet 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nemhez való tartozást.</a:t>
            </a:r>
          </a:p>
          <a:p>
            <a:endParaRPr lang="hu-HU" sz="1600" dirty="0"/>
          </a:p>
          <a:p>
            <a:endParaRPr lang="hu-HU" dirty="0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/>
          </p:nvPr>
        </p:nvGraphicFramePr>
        <p:xfrm>
          <a:off x="5204865" y="2495642"/>
          <a:ext cx="5760720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520">
                  <a:extLst>
                    <a:ext uri="{9D8B030D-6E8A-4147-A177-3AD203B41FA5}">
                      <a16:colId xmlns:a16="http://schemas.microsoft.com/office/drawing/2014/main" val="341111221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3319283542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3595561417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581853813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2684367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Végzettség megszerzésének helyszíne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6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BA/BSc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MA/MSc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Szakképzés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Bootcamp/felnőttképzés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25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Budapest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252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580413"/>
                  </a:ext>
                </a:extLst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/>
          </p:nvPr>
        </p:nvGraphicFramePr>
        <p:xfrm>
          <a:off x="5204865" y="3253021"/>
          <a:ext cx="5760721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695">
                  <a:extLst>
                    <a:ext uri="{9D8B030D-6E8A-4147-A177-3AD203B41FA5}">
                      <a16:colId xmlns:a16="http://schemas.microsoft.com/office/drawing/2014/main" val="3015863772"/>
                    </a:ext>
                  </a:extLst>
                </a:gridCol>
                <a:gridCol w="992124">
                  <a:extLst>
                    <a:ext uri="{9D8B030D-6E8A-4147-A177-3AD203B41FA5}">
                      <a16:colId xmlns:a16="http://schemas.microsoft.com/office/drawing/2014/main" val="164556372"/>
                    </a:ext>
                  </a:extLst>
                </a:gridCol>
                <a:gridCol w="1156537">
                  <a:extLst>
                    <a:ext uri="{9D8B030D-6E8A-4147-A177-3AD203B41FA5}">
                      <a16:colId xmlns:a16="http://schemas.microsoft.com/office/drawing/2014/main" val="4187880654"/>
                    </a:ext>
                  </a:extLst>
                </a:gridCol>
                <a:gridCol w="1156537">
                  <a:extLst>
                    <a:ext uri="{9D8B030D-6E8A-4147-A177-3AD203B41FA5}">
                      <a16:colId xmlns:a16="http://schemas.microsoft.com/office/drawing/2014/main" val="1498990380"/>
                    </a:ext>
                  </a:extLst>
                </a:gridCol>
                <a:gridCol w="1600828">
                  <a:extLst>
                    <a:ext uri="{9D8B030D-6E8A-4147-A177-3AD203B41FA5}">
                      <a16:colId xmlns:a16="http://schemas.microsoft.com/office/drawing/2014/main" val="3679623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Munkahely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92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Önfoglalkoztató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Kisvállalat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Középvállalat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Nagyvállalat/multi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165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Budapest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68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Vidék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945093"/>
                  </a:ext>
                </a:extLst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>
            <p:extLst/>
          </p:nvPr>
        </p:nvGraphicFramePr>
        <p:xfrm>
          <a:off x="5204865" y="4185152"/>
          <a:ext cx="5760719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35">
                  <a:extLst>
                    <a:ext uri="{9D8B030D-6E8A-4147-A177-3AD203B41FA5}">
                      <a16:colId xmlns:a16="http://schemas.microsoft.com/office/drawing/2014/main" val="2553634804"/>
                    </a:ext>
                  </a:extLst>
                </a:gridCol>
                <a:gridCol w="1175935">
                  <a:extLst>
                    <a:ext uri="{9D8B030D-6E8A-4147-A177-3AD203B41FA5}">
                      <a16:colId xmlns:a16="http://schemas.microsoft.com/office/drawing/2014/main" val="3128798562"/>
                    </a:ext>
                  </a:extLst>
                </a:gridCol>
                <a:gridCol w="1224881">
                  <a:extLst>
                    <a:ext uri="{9D8B030D-6E8A-4147-A177-3AD203B41FA5}">
                      <a16:colId xmlns:a16="http://schemas.microsoft.com/office/drawing/2014/main" val="1975863461"/>
                    </a:ext>
                  </a:extLst>
                </a:gridCol>
                <a:gridCol w="1486957">
                  <a:extLst>
                    <a:ext uri="{9D8B030D-6E8A-4147-A177-3AD203B41FA5}">
                      <a16:colId xmlns:a16="http://schemas.microsoft.com/office/drawing/2014/main" val="2030713542"/>
                    </a:ext>
                  </a:extLst>
                </a:gridCol>
                <a:gridCol w="1039011">
                  <a:extLst>
                    <a:ext uri="{9D8B030D-6E8A-4147-A177-3AD203B41FA5}">
                      <a16:colId xmlns:a16="http://schemas.microsoft.com/office/drawing/2014/main" val="3167976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Munkakör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01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Rendszergazda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Szoftverfejlesztő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Elemző/ adattudós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Egyéb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61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Budapest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907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525143"/>
                  </a:ext>
                </a:extLst>
              </a:tr>
            </a:tbl>
          </a:graphicData>
        </a:graphic>
      </p:graphicFrame>
      <p:graphicFrame>
        <p:nvGraphicFramePr>
          <p:cNvPr id="16" name="Táblázat 15"/>
          <p:cNvGraphicFramePr>
            <a:graphicFrameLocks noGrp="1"/>
          </p:cNvGraphicFramePr>
          <p:nvPr>
            <p:extLst/>
          </p:nvPr>
        </p:nvGraphicFramePr>
        <p:xfrm>
          <a:off x="5204865" y="4940846"/>
          <a:ext cx="5760719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35">
                  <a:extLst>
                    <a:ext uri="{9D8B030D-6E8A-4147-A177-3AD203B41FA5}">
                      <a16:colId xmlns:a16="http://schemas.microsoft.com/office/drawing/2014/main" val="4085119336"/>
                    </a:ext>
                  </a:extLst>
                </a:gridCol>
                <a:gridCol w="1175935">
                  <a:extLst>
                    <a:ext uri="{9D8B030D-6E8A-4147-A177-3AD203B41FA5}">
                      <a16:colId xmlns:a16="http://schemas.microsoft.com/office/drawing/2014/main" val="258661970"/>
                    </a:ext>
                  </a:extLst>
                </a:gridCol>
                <a:gridCol w="1224881">
                  <a:extLst>
                    <a:ext uri="{9D8B030D-6E8A-4147-A177-3AD203B41FA5}">
                      <a16:colId xmlns:a16="http://schemas.microsoft.com/office/drawing/2014/main" val="3051491824"/>
                    </a:ext>
                  </a:extLst>
                </a:gridCol>
                <a:gridCol w="1486957">
                  <a:extLst>
                    <a:ext uri="{9D8B030D-6E8A-4147-A177-3AD203B41FA5}">
                      <a16:colId xmlns:a16="http://schemas.microsoft.com/office/drawing/2014/main" val="3716316283"/>
                    </a:ext>
                  </a:extLst>
                </a:gridCol>
                <a:gridCol w="1039011">
                  <a:extLst>
                    <a:ext uri="{9D8B030D-6E8A-4147-A177-3AD203B41FA5}">
                      <a16:colId xmlns:a16="http://schemas.microsoft.com/office/drawing/2014/main" val="697545640"/>
                    </a:ext>
                  </a:extLst>
                </a:gridCol>
              </a:tblGrid>
              <a:tr h="174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Életpálya-szakasz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438051"/>
                  </a:ext>
                </a:extLst>
              </a:tr>
              <a:tr h="174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Kezdő/junior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Medior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Senior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40+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078219"/>
                  </a:ext>
                </a:extLst>
              </a:tr>
              <a:tr h="1926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Budapest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543937"/>
                  </a:ext>
                </a:extLst>
              </a:tr>
              <a:tr h="174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680807"/>
                  </a:ext>
                </a:extLst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>
            <p:extLst/>
          </p:nvPr>
        </p:nvGraphicFramePr>
        <p:xfrm>
          <a:off x="5204865" y="5717556"/>
          <a:ext cx="5760719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35">
                  <a:extLst>
                    <a:ext uri="{9D8B030D-6E8A-4147-A177-3AD203B41FA5}">
                      <a16:colId xmlns:a16="http://schemas.microsoft.com/office/drawing/2014/main" val="4128897669"/>
                    </a:ext>
                  </a:extLst>
                </a:gridCol>
                <a:gridCol w="1175935">
                  <a:extLst>
                    <a:ext uri="{9D8B030D-6E8A-4147-A177-3AD203B41FA5}">
                      <a16:colId xmlns:a16="http://schemas.microsoft.com/office/drawing/2014/main" val="2113489830"/>
                    </a:ext>
                  </a:extLst>
                </a:gridCol>
                <a:gridCol w="1224881">
                  <a:extLst>
                    <a:ext uri="{9D8B030D-6E8A-4147-A177-3AD203B41FA5}">
                      <a16:colId xmlns:a16="http://schemas.microsoft.com/office/drawing/2014/main" val="651657049"/>
                    </a:ext>
                  </a:extLst>
                </a:gridCol>
                <a:gridCol w="1486957">
                  <a:extLst>
                    <a:ext uri="{9D8B030D-6E8A-4147-A177-3AD203B41FA5}">
                      <a16:colId xmlns:a16="http://schemas.microsoft.com/office/drawing/2014/main" val="2748291145"/>
                    </a:ext>
                  </a:extLst>
                </a:gridCol>
                <a:gridCol w="1039011">
                  <a:extLst>
                    <a:ext uri="{9D8B030D-6E8A-4147-A177-3AD203B41FA5}">
                      <a16:colId xmlns:a16="http://schemas.microsoft.com/office/drawing/2014/main" val="225717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Ágazat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Nem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04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IKT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Nem IKT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Férfi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Nő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709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Budapest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646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685903"/>
                  </a:ext>
                </a:extLst>
              </a:tr>
            </a:tbl>
          </a:graphicData>
        </a:graphic>
      </p:graphicFrame>
      <p:sp>
        <p:nvSpPr>
          <p:cNvPr id="18" name="Ellipszis 17"/>
          <p:cNvSpPr/>
          <p:nvPr/>
        </p:nvSpPr>
        <p:spPr>
          <a:xfrm>
            <a:off x="1066800" y="4422199"/>
            <a:ext cx="1998133" cy="19699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/>
                </a:solidFill>
              </a:rPr>
              <a:t>20 szakértői mélyinterjú</a:t>
            </a:r>
          </a:p>
        </p:txBody>
      </p:sp>
    </p:spTree>
    <p:extLst>
      <p:ext uri="{BB962C8B-B14F-4D97-AF65-F5344CB8AC3E}">
        <p14:creationId xmlns:p14="http://schemas.microsoft.com/office/powerpoint/2010/main" val="103069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mélyinterjúk legfontosabb megállapításai (I.)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6363" y="1351545"/>
            <a:ext cx="1125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Életpálya-lehetőségek, bérek, képzések megítélése </a:t>
            </a:r>
          </a:p>
          <a:p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3" y="1662503"/>
            <a:ext cx="11534704" cy="404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hu-HU" sz="1600" dirty="0"/>
              <a:t>Interjúalanyaink percepciója szerint az informatikusok körében továbbra is elsősorban az </a:t>
            </a:r>
            <a:r>
              <a:rPr lang="hu-HU" sz="1600" b="1" dirty="0"/>
              <a:t>alkalmazotti lét a legnépszerűbb foglalkoztatási forma</a:t>
            </a:r>
            <a:r>
              <a:rPr lang="hu-HU" sz="1600" dirty="0"/>
              <a:t>, ugyanakkor az utóbbi időben – a COVID-19 </a:t>
            </a:r>
            <a:r>
              <a:rPr lang="hu-HU" sz="1600" dirty="0" err="1"/>
              <a:t>pandémia</a:t>
            </a:r>
            <a:r>
              <a:rPr lang="hu-HU" sz="1600" dirty="0"/>
              <a:t> idején, a 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</a:t>
            </a:r>
            <a:r>
              <a:rPr lang="hu-HU" sz="1600" dirty="0"/>
              <a:t> meghatározóvá válásával – </a:t>
            </a:r>
            <a:r>
              <a:rPr lang="hu-HU" sz="1600" b="1" dirty="0"/>
              <a:t>elterjedtebbé vált az önfoglalkoztatás</a:t>
            </a:r>
            <a:r>
              <a:rPr lang="hu-HU" sz="1600" dirty="0"/>
              <a:t>, a szabadúszó életforma is.</a:t>
            </a:r>
          </a:p>
          <a:p>
            <a:pPr marL="74295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hu-HU" sz="1600" dirty="0" smtClean="0"/>
              <a:t>A </a:t>
            </a:r>
            <a:r>
              <a:rPr lang="hu-HU" sz="1600" dirty="0"/>
              <a:t>távmunka különböző formáinak (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</a:t>
            </a:r>
            <a:r>
              <a:rPr lang="hu-HU" sz="1600" dirty="0"/>
              <a:t>, digitális </a:t>
            </a:r>
            <a:r>
              <a:rPr lang="hu-HU" sz="1600" dirty="0" err="1"/>
              <a:t>nomaditás</a:t>
            </a:r>
            <a:r>
              <a:rPr lang="hu-HU" sz="1600" dirty="0"/>
              <a:t>, stb.) népszerűbbé válásával párhuzamosan a </a:t>
            </a:r>
            <a:r>
              <a:rPr lang="hu-HU" sz="1600" b="1" dirty="0"/>
              <a:t>munkáltatói oldalon megnőtt az informatikai bérmunka és </a:t>
            </a:r>
            <a:r>
              <a:rPr lang="hu-HU" sz="1600" b="1" dirty="0" err="1"/>
              <a:t>outsourcing</a:t>
            </a:r>
            <a:r>
              <a:rPr lang="hu-HU" sz="1600" b="1" dirty="0"/>
              <a:t> </a:t>
            </a:r>
            <a:r>
              <a:rPr lang="hu-HU" sz="1600" dirty="0"/>
              <a:t>súlya.</a:t>
            </a:r>
          </a:p>
          <a:p>
            <a:pPr marL="74295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hu-HU" sz="1600" dirty="0"/>
              <a:t>Az, hogy kiből válik munkavállaló </a:t>
            </a:r>
            <a:r>
              <a:rPr lang="hu-HU" sz="1600" dirty="0" smtClean="0"/>
              <a:t>vagy önfoglalkoztató (</a:t>
            </a:r>
            <a:r>
              <a:rPr lang="hu-HU" sz="1600" dirty="0"/>
              <a:t>saját vállalkozás, szabadúszó, digitális nomád), interjúalanyaink szerint több tényezőtől (végzettség, életkor/tapasztalat, alkati jellemzők/beállítódás, pénzügyi megfontolások) is függ.</a:t>
            </a:r>
          </a:p>
          <a:p>
            <a:pPr marL="74295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hu-HU" sz="1600" dirty="0"/>
              <a:t>A hazai informatikai munkaerőpiacon huzamosabb ideje fennálló </a:t>
            </a:r>
            <a:r>
              <a:rPr lang="hu-HU" sz="1600" b="1" dirty="0"/>
              <a:t>keresleti túlsúly következtében </a:t>
            </a:r>
            <a:r>
              <a:rPr lang="hu-HU" sz="1600" dirty="0"/>
              <a:t>az elmúlt években érezhetően </a:t>
            </a:r>
            <a:r>
              <a:rPr lang="hu-HU" sz="1600" b="1" dirty="0"/>
              <a:t>emelkedtek az informatikus bérek </a:t>
            </a:r>
            <a:r>
              <a:rPr lang="hu-HU" sz="1600" dirty="0" smtClean="0"/>
              <a:t>Magyarországon; a bérversenyhez a </a:t>
            </a:r>
            <a:r>
              <a:rPr lang="hu-HU" sz="1600" dirty="0"/>
              <a:t>multinacionális vállalatok növekvő IT-szakember kereslete is hozzájárult. Ez a munkaerő elszívását jelenti a KKV-szektor rovására, amely nem tud lépést tartani a továbbra is emelkedő </a:t>
            </a:r>
            <a:r>
              <a:rPr lang="hu-HU" sz="1600" dirty="0" smtClean="0"/>
              <a:t>bérekkel</a:t>
            </a:r>
            <a:r>
              <a:rPr lang="hu-HU" sz="1600" dirty="0"/>
              <a:t>. </a:t>
            </a:r>
          </a:p>
          <a:p>
            <a:pPr marL="74295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hu-HU" sz="1600" dirty="0"/>
              <a:t>Az egyes munkakörök megkülönböztetése nélkül interjúalanyaink viszonylag </a:t>
            </a:r>
            <a:r>
              <a:rPr lang="hu-HU" sz="1600" b="1" dirty="0"/>
              <a:t>széles skálán </a:t>
            </a:r>
            <a:r>
              <a:rPr lang="hu-HU" sz="1600" dirty="0"/>
              <a:t>(bruttó 300 ezer Ft-tól </a:t>
            </a:r>
            <a:r>
              <a:rPr lang="hu-HU" sz="1600" dirty="0" smtClean="0"/>
              <a:t>800 </a:t>
            </a:r>
            <a:r>
              <a:rPr lang="hu-HU" sz="1600" dirty="0"/>
              <a:t>ezer Ft-ig) határozták meg a </a:t>
            </a:r>
            <a:r>
              <a:rPr lang="hu-HU" sz="1600" b="1" dirty="0"/>
              <a:t>pályakezdő informatikusok kezdő bérigényét</a:t>
            </a:r>
            <a:r>
              <a:rPr lang="hu-HU" sz="1600" dirty="0"/>
              <a:t>. Az interjúk során elhangzott számokból általunk végzett kalkuláció alapján a becsült érték </a:t>
            </a:r>
            <a:r>
              <a:rPr lang="hu-HU" sz="1600" b="1" dirty="0"/>
              <a:t>átlagosan bruttó 480 és 630 ezer Ft</a:t>
            </a:r>
            <a:r>
              <a:rPr lang="hu-HU" sz="1600" dirty="0"/>
              <a:t> közötti összegre tehető.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hu-HU" sz="16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560018" y="5282173"/>
            <a:ext cx="6906734" cy="1470990"/>
            <a:chOff x="2537027" y="857023"/>
            <a:chExt cx="6906734" cy="1470990"/>
          </a:xfrm>
        </p:grpSpPr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699" y="857023"/>
              <a:ext cx="1440000" cy="1440000"/>
            </a:xfrm>
            <a:prstGeom prst="rect">
              <a:avLst/>
            </a:prstGeom>
          </p:spPr>
        </p:pic>
        <p:cxnSp>
          <p:nvCxnSpPr>
            <p:cNvPr id="21" name="Egyenes összekötő nyíllal 20"/>
            <p:cNvCxnSpPr/>
            <p:nvPr/>
          </p:nvCxnSpPr>
          <p:spPr>
            <a:xfrm flipH="1" flipV="1">
              <a:off x="3845680" y="1783376"/>
              <a:ext cx="1477143" cy="46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6844658" y="1771249"/>
              <a:ext cx="1436994" cy="1212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27" y="1248013"/>
              <a:ext cx="1080000" cy="1080000"/>
            </a:xfrm>
            <a:prstGeom prst="rect">
              <a:avLst/>
            </a:prstGeom>
          </p:spPr>
        </p:pic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761" y="1236511"/>
              <a:ext cx="1080000" cy="1080000"/>
            </a:xfrm>
            <a:prstGeom prst="rect">
              <a:avLst/>
            </a:prstGeom>
          </p:spPr>
        </p:pic>
      </p:grpSp>
      <p:sp>
        <p:nvSpPr>
          <p:cNvPr id="11" name="Dia számának helye 3">
            <a:extLst>
              <a:ext uri="{FF2B5EF4-FFF2-40B4-BE49-F238E27FC236}">
                <a16:creationId xmlns:a16="http://schemas.microsoft.com/office/drawing/2014/main" id="{C9AA32E1-B07C-B063-8464-BB19E69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72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mélyinterjúk legfontosabb megállapításai (II.)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6363" y="1540473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Állami szféra vs. versenypiac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3" y="1944099"/>
            <a:ext cx="113340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Interjúalanyaink </a:t>
            </a:r>
            <a:r>
              <a:rPr lang="hu-HU" sz="1600" dirty="0"/>
              <a:t>véleménye szerint az </a:t>
            </a:r>
            <a:r>
              <a:rPr lang="hu-HU" sz="1600" b="1" dirty="0"/>
              <a:t>állami szféra relatív presztízse az elmúlt években is igen alacsony maradt</a:t>
            </a:r>
            <a:r>
              <a:rPr lang="hu-HU" sz="1600" dirty="0"/>
              <a:t>, mellette az elsősorban </a:t>
            </a:r>
            <a:r>
              <a:rPr lang="hu-HU" sz="1600" b="1" dirty="0" smtClean="0"/>
              <a:t>kiszámíthatóbb </a:t>
            </a:r>
            <a:r>
              <a:rPr lang="hu-HU" sz="1600" b="1" dirty="0"/>
              <a:t>munkakörnyezet</a:t>
            </a:r>
            <a:r>
              <a:rPr lang="hu-HU" sz="1600" dirty="0"/>
              <a:t> és feltételek, a </a:t>
            </a:r>
            <a:r>
              <a:rPr lang="hu-HU" sz="1600" b="1" dirty="0"/>
              <a:t>nagyobb munkahelyi biztonság</a:t>
            </a:r>
            <a:r>
              <a:rPr lang="hu-HU" sz="1600" dirty="0"/>
              <a:t>, valamint a piaci szférához képest </a:t>
            </a:r>
            <a:r>
              <a:rPr lang="hu-HU" sz="1600" b="1" dirty="0"/>
              <a:t>kisebb munkaterhelés </a:t>
            </a:r>
            <a:r>
              <a:rPr lang="hu-HU" sz="1600" dirty="0"/>
              <a:t>szólnak.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46363" y="3919150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Hazai vs. külföldi munkavégzés, elvándorlás és hazatérés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4276446"/>
            <a:ext cx="11252970" cy="2539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Interjúalanyaink szerint </a:t>
            </a:r>
            <a:r>
              <a:rPr lang="hu-HU" sz="1600" b="1" dirty="0" smtClean="0"/>
              <a:t>a </a:t>
            </a:r>
            <a:r>
              <a:rPr lang="hu-HU" sz="1600" b="1" dirty="0"/>
              <a:t>külföldi </a:t>
            </a:r>
            <a:r>
              <a:rPr lang="hu-HU" sz="1600" b="1" dirty="0" smtClean="0"/>
              <a:t>munkavégzés </a:t>
            </a:r>
            <a:r>
              <a:rPr lang="hu-HU" sz="1600" b="1" dirty="0"/>
              <a:t>elsősorban a karrierjük elején álló </a:t>
            </a:r>
            <a:r>
              <a:rPr lang="hu-HU" sz="1600" dirty="0"/>
              <a:t>munkavállalókra </a:t>
            </a:r>
            <a:r>
              <a:rPr lang="hu-HU" sz="1600" b="1" dirty="0"/>
              <a:t>jellemző</a:t>
            </a:r>
            <a:r>
              <a:rPr lang="hu-HU" sz="1600" dirty="0"/>
              <a:t>, ezen belül is azokra, akik még nem alapítottak családot, illetve nem születtek gyermekeik.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megkérdezett </a:t>
            </a:r>
            <a:r>
              <a:rPr lang="hu-HU" sz="1600" dirty="0"/>
              <a:t>szakemberek </a:t>
            </a:r>
            <a:r>
              <a:rPr lang="hu-HU" sz="1600" dirty="0" smtClean="0"/>
              <a:t>– a kvantitatív </a:t>
            </a:r>
            <a:r>
              <a:rPr lang="hu-HU" sz="1600" dirty="0"/>
              <a:t>kutatás </a:t>
            </a:r>
            <a:r>
              <a:rPr lang="hu-HU" sz="1600" dirty="0" smtClean="0"/>
              <a:t>eredményeivel ellentétben– </a:t>
            </a:r>
            <a:r>
              <a:rPr lang="hu-HU" sz="1600" b="1" dirty="0"/>
              <a:t>nem gondolják számottevő jelenségnek a hazai informatikusok </a:t>
            </a:r>
            <a:r>
              <a:rPr lang="hu-HU" sz="1600" b="1" dirty="0" smtClean="0"/>
              <a:t>külföldi munkavállalását; az itthonról</a:t>
            </a:r>
            <a:r>
              <a:rPr lang="hu-HU" sz="1600" dirty="0" smtClean="0"/>
              <a:t> </a:t>
            </a:r>
            <a:r>
              <a:rPr lang="hu-HU" sz="1600" b="1" dirty="0"/>
              <a:t>külföldre </a:t>
            </a:r>
            <a:r>
              <a:rPr lang="hu-HU" sz="1600" dirty="0" smtClean="0"/>
              <a:t>történő munkavégzést </a:t>
            </a:r>
            <a:r>
              <a:rPr lang="hu-HU" sz="1600" b="1" dirty="0" smtClean="0"/>
              <a:t>jóval </a:t>
            </a:r>
            <a:r>
              <a:rPr lang="hu-HU" sz="1600" b="1" dirty="0"/>
              <a:t>gyakoribbnak </a:t>
            </a:r>
            <a:r>
              <a:rPr lang="hu-HU" sz="1600" b="1" dirty="0" smtClean="0"/>
              <a:t>vélik, </a:t>
            </a:r>
            <a:r>
              <a:rPr lang="hu-HU" sz="1600" dirty="0" smtClean="0"/>
              <a:t> </a:t>
            </a:r>
            <a:r>
              <a:rPr lang="hu-HU" sz="1600" dirty="0"/>
              <a:t>elsősorban az atipikus foglalkoztatási formáknak a pandémiás időszak által felgyorsított elterjedése miatt.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Interjúalanyaink szerint </a:t>
            </a:r>
            <a:r>
              <a:rPr lang="hu-HU" sz="1600" b="1" dirty="0" smtClean="0"/>
              <a:t>nem</a:t>
            </a:r>
            <a:r>
              <a:rPr lang="hu-HU" sz="1600" dirty="0" smtClean="0"/>
              <a:t> </a:t>
            </a:r>
            <a:r>
              <a:rPr lang="hu-HU" sz="1600" dirty="0"/>
              <a:t>nagyon </a:t>
            </a:r>
            <a:r>
              <a:rPr lang="hu-HU" sz="1600" b="1" dirty="0"/>
              <a:t>lehet megingatni egy külföldi munkavállaláson gondolkodó hazai informatikust </a:t>
            </a:r>
            <a:r>
              <a:rPr lang="hu-HU" sz="1600" dirty="0"/>
              <a:t>a </a:t>
            </a:r>
            <a:r>
              <a:rPr lang="hu-HU" sz="1600" b="1" dirty="0"/>
              <a:t>döntésében</a:t>
            </a:r>
            <a:r>
              <a:rPr lang="hu-HU" sz="1600" dirty="0"/>
              <a:t>, ahogy a hazai informatikusok </a:t>
            </a:r>
            <a:r>
              <a:rPr lang="hu-HU" sz="1600" dirty="0" smtClean="0"/>
              <a:t>elvándorlásának </a:t>
            </a:r>
            <a:r>
              <a:rPr lang="hu-HU" sz="1600" dirty="0"/>
              <a:t>ellenpontozásaként </a:t>
            </a:r>
            <a:r>
              <a:rPr lang="hu-HU" sz="1600" b="1" dirty="0"/>
              <a:t>külföldi IT-szakemberek Magyarországra csábításá</a:t>
            </a:r>
            <a:r>
              <a:rPr lang="hu-HU" sz="1600" dirty="0"/>
              <a:t>t </a:t>
            </a:r>
            <a:r>
              <a:rPr lang="hu-HU" sz="1600" b="1" dirty="0"/>
              <a:t>sem</a:t>
            </a:r>
            <a:r>
              <a:rPr lang="hu-HU" sz="1600" dirty="0"/>
              <a:t> </a:t>
            </a:r>
            <a:r>
              <a:rPr lang="hu-HU" sz="1600" b="1" dirty="0"/>
              <a:t>tartja</a:t>
            </a:r>
            <a:r>
              <a:rPr lang="hu-HU" sz="1600" dirty="0"/>
              <a:t> interjúalanyaink többsége </a:t>
            </a:r>
            <a:r>
              <a:rPr lang="hu-HU" sz="1600" b="1" dirty="0"/>
              <a:t>reális alternatívának.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01" y="2707894"/>
            <a:ext cx="1119015" cy="1119015"/>
          </a:xfrm>
          <a:prstGeom prst="rect">
            <a:avLst/>
          </a:prstGeom>
        </p:spPr>
      </p:pic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4BF9001C-37ED-427D-3CB4-6C9A925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75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mélyinterjúk legfontosabb megállapításai (III.)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6363" y="1477497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Az informatikai életpálya legfontosabb kihívásai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3" y="1824682"/>
            <a:ext cx="1081668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legkomolyabb kihívás a </a:t>
            </a:r>
            <a:r>
              <a:rPr lang="hu-HU" sz="1600" b="1" dirty="0"/>
              <a:t>legfrissebb szakmai tudás megszerzése</a:t>
            </a:r>
            <a:r>
              <a:rPr lang="hu-HU" sz="1600" dirty="0"/>
              <a:t>, a tudás </a:t>
            </a:r>
            <a:r>
              <a:rPr lang="hu-HU" sz="1600" b="1" dirty="0"/>
              <a:t>naprakészen tartása</a:t>
            </a:r>
            <a:r>
              <a:rPr lang="hu-HU" sz="1600" dirty="0"/>
              <a:t>, azaz az </a:t>
            </a:r>
            <a:r>
              <a:rPr lang="hu-HU" sz="1600" b="1" dirty="0"/>
              <a:t>állandó fejlődés</a:t>
            </a:r>
            <a:r>
              <a:rPr lang="hu-HU" sz="1600" dirty="0"/>
              <a:t>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Egyes </a:t>
            </a:r>
            <a:r>
              <a:rPr lang="hu-HU" sz="1600" b="1" dirty="0"/>
              <a:t>munkakörök betöltése </a:t>
            </a:r>
            <a:r>
              <a:rPr lang="hu-HU" sz="1600" dirty="0" smtClean="0"/>
              <a:t>rendkívül </a:t>
            </a:r>
            <a:r>
              <a:rPr lang="hu-HU" sz="1600" b="1" dirty="0" smtClean="0"/>
              <a:t>nehézzé</a:t>
            </a:r>
            <a:r>
              <a:rPr lang="hu-HU" sz="1600" dirty="0" smtClean="0"/>
              <a:t> </a:t>
            </a:r>
            <a:r>
              <a:rPr lang="hu-HU" sz="1600" dirty="0"/>
              <a:t>vált (pl. Java fejlesztők, </a:t>
            </a:r>
            <a:r>
              <a:rPr lang="hu-HU" sz="1600" dirty="0" err="1"/>
              <a:t>mainframe</a:t>
            </a:r>
            <a:r>
              <a:rPr lang="hu-HU" sz="1600" dirty="0"/>
              <a:t>-es  szakemberek), és erre a COVID-19 járvány csak ráerősített.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Olyan </a:t>
            </a:r>
            <a:r>
              <a:rPr lang="hu-HU" sz="1600" b="1" dirty="0"/>
              <a:t>területeken/munkakörökben </a:t>
            </a:r>
            <a:r>
              <a:rPr lang="hu-HU" sz="1600" dirty="0"/>
              <a:t>(pl. pénzügy, kontrolling, biztonság, logisztika, stb.) is szükség van legalább minimális szintű </a:t>
            </a:r>
            <a:r>
              <a:rPr lang="hu-HU" sz="1600" b="1" dirty="0"/>
              <a:t>digitalizációs ismeretekre, ahol arra korábban nem </a:t>
            </a:r>
            <a:r>
              <a:rPr lang="hu-HU" sz="1600" dirty="0"/>
              <a:t>vagy csak minimális mértékben volt igény.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51873" y="3395482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Felsőoktatási intézmények népszerűsége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3784970"/>
            <a:ext cx="10908735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Interjúalanyaink szerint a</a:t>
            </a:r>
            <a:r>
              <a:rPr lang="hu-HU" sz="1600" dirty="0" smtClean="0"/>
              <a:t> </a:t>
            </a:r>
            <a:r>
              <a:rPr lang="hu-HU" sz="1600" b="1" dirty="0"/>
              <a:t>Budapesti Műszaki Egyetem </a:t>
            </a:r>
            <a:r>
              <a:rPr lang="hu-HU" sz="1600" dirty="0"/>
              <a:t>(BME) rendelkezik a legjobb informatikai </a:t>
            </a:r>
            <a:r>
              <a:rPr lang="hu-HU" sz="1600" dirty="0" smtClean="0"/>
              <a:t>képzéssel, </a:t>
            </a:r>
            <a:r>
              <a:rPr lang="hu-HU" sz="1600" dirty="0"/>
              <a:t> </a:t>
            </a:r>
            <a:r>
              <a:rPr lang="hu-HU" sz="1600" dirty="0" smtClean="0"/>
              <a:t>           </a:t>
            </a:r>
            <a:r>
              <a:rPr lang="hu-HU" sz="1600" dirty="0" smtClean="0"/>
              <a:t>mellette </a:t>
            </a:r>
            <a:r>
              <a:rPr lang="hu-HU" sz="1600" dirty="0"/>
              <a:t>a </a:t>
            </a:r>
            <a:r>
              <a:rPr lang="hu-HU" sz="1600" b="1" dirty="0"/>
              <a:t>BGE</a:t>
            </a:r>
            <a:r>
              <a:rPr lang="hu-HU" sz="1600" dirty="0"/>
              <a:t>, az </a:t>
            </a:r>
            <a:r>
              <a:rPr lang="hu-HU" sz="1600" b="1" dirty="0"/>
              <a:t>Óbudai Egyetem</a:t>
            </a:r>
            <a:r>
              <a:rPr lang="hu-HU" sz="1600" dirty="0"/>
              <a:t>, a </a:t>
            </a:r>
            <a:r>
              <a:rPr lang="hu-HU" sz="1600" b="1" dirty="0"/>
              <a:t>Veszprémi Egyetem</a:t>
            </a:r>
            <a:r>
              <a:rPr lang="hu-HU" sz="1600" dirty="0"/>
              <a:t>, </a:t>
            </a:r>
            <a:r>
              <a:rPr lang="hu-HU" sz="1600" dirty="0" smtClean="0"/>
              <a:t>és </a:t>
            </a:r>
            <a:r>
              <a:rPr lang="hu-HU" sz="1600" dirty="0"/>
              <a:t>az </a:t>
            </a:r>
            <a:r>
              <a:rPr lang="hu-HU" sz="1600" b="1" dirty="0"/>
              <a:t>ELTE</a:t>
            </a:r>
            <a:r>
              <a:rPr lang="hu-HU" sz="1600" dirty="0"/>
              <a:t> is többször került elő jó </a:t>
            </a:r>
            <a:r>
              <a:rPr lang="hu-HU" sz="1600" dirty="0" smtClean="0"/>
              <a:t>példaként.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kialakult pozitív (munkáltatói) képet </a:t>
            </a:r>
            <a:r>
              <a:rPr lang="hu-HU" sz="1600" dirty="0" smtClean="0"/>
              <a:t>az </a:t>
            </a:r>
            <a:r>
              <a:rPr lang="hu-HU" sz="1600" dirty="0"/>
              <a:t>magyarázza, hogy a </a:t>
            </a:r>
            <a:r>
              <a:rPr lang="hu-HU" sz="1600" b="1" dirty="0"/>
              <a:t>hallgatók már a tanulmányaik alatt is dolgoznak </a:t>
            </a:r>
            <a:r>
              <a:rPr lang="hu-HU" sz="1600" dirty="0"/>
              <a:t>új, innovatív vállalati projekteken, így már ez idő alatt értékelhető </a:t>
            </a:r>
            <a:r>
              <a:rPr lang="hu-HU" sz="1600" b="1" dirty="0"/>
              <a:t>gyakorlati szaktudásra </a:t>
            </a:r>
            <a:r>
              <a:rPr lang="hu-HU" sz="1600" dirty="0"/>
              <a:t>is szert tudnak tenni.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felsőoktatást érintő javaslatok között interjúalanyaink elsősorban az </a:t>
            </a:r>
            <a:r>
              <a:rPr lang="hu-HU" sz="1600" b="1" dirty="0"/>
              <a:t>interdiszciplináris képzések erősítését</a:t>
            </a:r>
            <a:r>
              <a:rPr lang="hu-HU" sz="1600" dirty="0"/>
              <a:t>, a felsőoktatás </a:t>
            </a:r>
            <a:r>
              <a:rPr lang="hu-HU" sz="1600" b="1" dirty="0"/>
              <a:t>képzési volumenének növelését</a:t>
            </a:r>
            <a:r>
              <a:rPr lang="hu-HU" sz="1600" dirty="0"/>
              <a:t>, valamint a </a:t>
            </a:r>
            <a:r>
              <a:rPr lang="hu-HU" sz="1600" b="1" dirty="0"/>
              <a:t>felsőoktatás képzési színvonalának emelését </a:t>
            </a:r>
            <a:r>
              <a:rPr lang="hu-HU" sz="1600" dirty="0"/>
              <a:t>emelték ki.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felsőoktatás mellett interjúalanyaink többsége vélekedett úgy, hogy a </a:t>
            </a:r>
            <a:r>
              <a:rPr lang="hu-HU" sz="1600" b="1" dirty="0"/>
              <a:t>kreatív gondolkodásra már középiskolában </a:t>
            </a:r>
            <a:r>
              <a:rPr lang="hu-HU" sz="1600" dirty="0"/>
              <a:t>fel kellene készíteni a gyerekeket, hiszen leginkább ebben a korban lehet megalapozni a gyerekek IT iránti érdeklődését.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felsőoktatáson kívüli </a:t>
            </a:r>
            <a:r>
              <a:rPr lang="hu-HU" sz="1600" dirty="0" smtClean="0"/>
              <a:t>(pl. </a:t>
            </a:r>
            <a:r>
              <a:rPr lang="hu-HU" sz="1600" b="1" dirty="0" err="1" smtClean="0"/>
              <a:t>bootcamp</a:t>
            </a:r>
            <a:r>
              <a:rPr lang="hu-HU" sz="1600" b="1" dirty="0" smtClean="0"/>
              <a:t>) </a:t>
            </a:r>
            <a:r>
              <a:rPr lang="hu-HU" sz="1600" b="1" dirty="0"/>
              <a:t>képzésekről megoszlott </a:t>
            </a:r>
            <a:r>
              <a:rPr lang="hu-HU" sz="1600" b="1" dirty="0" smtClean="0"/>
              <a:t>szakértők véleménye,</a:t>
            </a:r>
            <a:r>
              <a:rPr lang="hu-HU" sz="1600" dirty="0" smtClean="0"/>
              <a:t> </a:t>
            </a:r>
            <a:r>
              <a:rPr lang="hu-HU" sz="1600" dirty="0"/>
              <a:t>abban ugyanakkor nem volt vita közöttük, hogy ez a </a:t>
            </a:r>
            <a:r>
              <a:rPr lang="hu-HU" sz="1600" dirty="0" smtClean="0"/>
              <a:t>képzési </a:t>
            </a:r>
            <a:r>
              <a:rPr lang="hu-HU" sz="1600" dirty="0"/>
              <a:t>forma </a:t>
            </a:r>
            <a:r>
              <a:rPr lang="hu-HU" sz="1600" b="1" dirty="0"/>
              <a:t>nem helyettesíti az egyetemi képzéseket</a:t>
            </a:r>
            <a:r>
              <a:rPr lang="hu-HU" sz="1600" dirty="0"/>
              <a:t>, csak kiegészíti </a:t>
            </a:r>
            <a:r>
              <a:rPr lang="hu-HU" sz="1600" dirty="0" smtClean="0"/>
              <a:t>azokat. </a:t>
            </a:r>
            <a:endParaRPr lang="hu-HU" sz="1600" dirty="0"/>
          </a:p>
        </p:txBody>
      </p:sp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ADDBAF58-26A6-A414-385B-7DB50E20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8" name="Kép 4">
            <a:extLst>
              <a:ext uri="{FF2B5EF4-FFF2-40B4-BE49-F238E27FC236}">
                <a16:creationId xmlns:a16="http://schemas.microsoft.com/office/drawing/2014/main" id="{7A47BF42-EDA9-285A-5A8C-4E7D3AD4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33" y="2986148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mélyinterjúk legfontosabb megállapításai </a:t>
            </a:r>
            <a:r>
              <a:rPr lang="hu-HU" dirty="0" smtClean="0"/>
              <a:t>(IV</a:t>
            </a:r>
            <a:r>
              <a:rPr lang="hu-HU" dirty="0"/>
              <a:t>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6363" y="1624441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Pályaelhagyás és megtartóerő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4" y="2028066"/>
            <a:ext cx="9196536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Előzetes hipotézisünkkel – és a </a:t>
            </a:r>
            <a:r>
              <a:rPr lang="hu-HU" sz="1600" dirty="0" smtClean="0"/>
              <a:t>kvantitatív </a:t>
            </a:r>
            <a:r>
              <a:rPr lang="hu-HU" sz="1600" dirty="0"/>
              <a:t>kutatás alapján kirajzolódó képpel – szemben a válaszadók szerint </a:t>
            </a:r>
            <a:r>
              <a:rPr lang="hu-HU" sz="1600" b="1" dirty="0"/>
              <a:t>egyáltalán nem jellemző a szektorra a pályaelhagyás</a:t>
            </a:r>
            <a:r>
              <a:rPr lang="hu-HU" sz="1600" dirty="0"/>
              <a:t>. </a:t>
            </a:r>
            <a:endParaRPr lang="hu-HU" sz="16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Véleményük </a:t>
            </a:r>
            <a:r>
              <a:rPr lang="hu-HU" sz="1600" dirty="0"/>
              <a:t>szerint szórványosan létezik ugyan a jelenség, de az teljesen </a:t>
            </a:r>
            <a:r>
              <a:rPr lang="hu-HU" sz="1600" b="1" dirty="0"/>
              <a:t>egyedi élethelyzet függő</a:t>
            </a:r>
            <a:r>
              <a:rPr lang="hu-HU" sz="1600" dirty="0"/>
              <a:t>, semmiféle tendenciózus jelleg a kapott válaszokból nem rajzolható ki.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51873" y="3300001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Összefoglalás, személyes tervek 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1873" y="3716123"/>
            <a:ext cx="9845867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1600" b="1" dirty="0"/>
              <a:t>Interjúalanyaink </a:t>
            </a:r>
            <a:endParaRPr lang="hu-HU" sz="1600" b="1" dirty="0" smtClean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hu-HU" sz="1600" dirty="0"/>
              <a:t>mindannyian</a:t>
            </a:r>
            <a:r>
              <a:rPr lang="hu-HU" sz="1600" dirty="0" smtClean="0"/>
              <a:t> </a:t>
            </a:r>
            <a:r>
              <a:rPr lang="hu-HU" sz="1600" b="1" dirty="0"/>
              <a:t>szeretnének az informatikusi pályán maradni</a:t>
            </a:r>
            <a:r>
              <a:rPr lang="hu-HU" sz="1600" dirty="0"/>
              <a:t>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/>
              <a:t>nem terveznek külföldön/külföldre </a:t>
            </a:r>
            <a:r>
              <a:rPr lang="hu-HU" sz="1600" dirty="0"/>
              <a:t>dolgozni;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/>
              <a:t>alkalmazottként</a:t>
            </a:r>
            <a:r>
              <a:rPr lang="hu-HU" sz="1600" dirty="0"/>
              <a:t> szeretnének </a:t>
            </a:r>
            <a:r>
              <a:rPr lang="hu-HU" sz="1600" b="1" dirty="0"/>
              <a:t>magasabb pozícióba </a:t>
            </a:r>
            <a:r>
              <a:rPr lang="hu-HU" sz="1600" dirty="0"/>
              <a:t>jutni;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/>
              <a:t>tulajdonosként</a:t>
            </a:r>
            <a:r>
              <a:rPr lang="hu-HU" sz="1600" dirty="0"/>
              <a:t> a fő cél a </a:t>
            </a:r>
            <a:r>
              <a:rPr lang="hu-HU" sz="1600" b="1" dirty="0"/>
              <a:t>vállalkozásuk bővítése</a:t>
            </a:r>
            <a:r>
              <a:rPr lang="hu-HU" sz="1600" dirty="0"/>
              <a:t>, fejlesztése;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az életpálya </a:t>
            </a:r>
            <a:r>
              <a:rPr lang="hu-HU" sz="1600" dirty="0" err="1"/>
              <a:t>előrehaladtával</a:t>
            </a:r>
            <a:r>
              <a:rPr lang="hu-HU" sz="1600" dirty="0"/>
              <a:t> egyre többen fontolgatják az </a:t>
            </a:r>
            <a:r>
              <a:rPr lang="hu-HU" sz="1600" b="1" dirty="0"/>
              <a:t>önfoglalkoztatóként</a:t>
            </a:r>
            <a:r>
              <a:rPr lang="hu-HU" sz="1600" dirty="0"/>
              <a:t> történő munkavégzést, főleg a rugalmasabb, sokszínűbb munka reményében;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40-50 éves korosztály pedig egyre nyitottabbá válik a </a:t>
            </a:r>
            <a:r>
              <a:rPr lang="hu-HU" sz="1600" b="1" dirty="0"/>
              <a:t>tudásmegosztás</a:t>
            </a:r>
            <a:r>
              <a:rPr lang="hu-HU" sz="1600" dirty="0"/>
              <a:t> valamilyen </a:t>
            </a:r>
            <a:r>
              <a:rPr lang="hu-HU" sz="1600" dirty="0" smtClean="0"/>
              <a:t>formája (pl. oktatói szerepvállalás)  </a:t>
            </a:r>
            <a:r>
              <a:rPr lang="hu-HU" sz="1600" dirty="0"/>
              <a:t>iránt.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16" y="2764667"/>
            <a:ext cx="1440000" cy="1440000"/>
          </a:xfrm>
          <a:prstGeom prst="rect">
            <a:avLst/>
          </a:prstGeom>
        </p:spPr>
      </p:pic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3631335A-752A-7039-FA2D-639BE16F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20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4. A primer kvantitatív kutatás eredményeinek bemutatása</a:t>
            </a:r>
          </a:p>
        </p:txBody>
      </p:sp>
      <p:grpSp>
        <p:nvGrpSpPr>
          <p:cNvPr id="5" name="Group 67"/>
          <p:cNvGrpSpPr>
            <a:grpSpLocks noChangeAspect="1"/>
          </p:cNvGrpSpPr>
          <p:nvPr/>
        </p:nvGrpSpPr>
        <p:grpSpPr bwMode="auto">
          <a:xfrm>
            <a:off x="5174399" y="4277294"/>
            <a:ext cx="1938995" cy="1188000"/>
            <a:chOff x="1237" y="2858"/>
            <a:chExt cx="599" cy="367"/>
          </a:xfrm>
        </p:grpSpPr>
        <p:sp>
          <p:nvSpPr>
            <p:cNvPr id="6" name="AutoShape 66"/>
            <p:cNvSpPr>
              <a:spLocks noChangeAspect="1" noChangeArrowheads="1" noTextEdit="1"/>
            </p:cNvSpPr>
            <p:nvPr/>
          </p:nvSpPr>
          <p:spPr bwMode="auto">
            <a:xfrm>
              <a:off x="1237" y="2858"/>
              <a:ext cx="599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8"/>
            <p:cNvSpPr>
              <a:spLocks noEditPoints="1"/>
            </p:cNvSpPr>
            <p:nvPr/>
          </p:nvSpPr>
          <p:spPr bwMode="auto">
            <a:xfrm>
              <a:off x="1576" y="2955"/>
              <a:ext cx="124" cy="101"/>
            </a:xfrm>
            <a:custGeom>
              <a:avLst/>
              <a:gdLst/>
              <a:ahLst/>
              <a:cxnLst>
                <a:cxn ang="0">
                  <a:pos x="141" y="10"/>
                </a:cxn>
                <a:cxn ang="0">
                  <a:pos x="141" y="10"/>
                </a:cxn>
                <a:cxn ang="0">
                  <a:pos x="125" y="23"/>
                </a:cxn>
                <a:cxn ang="0">
                  <a:pos x="125" y="18"/>
                </a:cxn>
                <a:cxn ang="0">
                  <a:pos x="125" y="18"/>
                </a:cxn>
                <a:cxn ang="0">
                  <a:pos x="121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4" y="139"/>
                </a:cxn>
                <a:cxn ang="0">
                  <a:pos x="121" y="139"/>
                </a:cxn>
                <a:cxn ang="0">
                  <a:pos x="121" y="139"/>
                </a:cxn>
                <a:cxn ang="0">
                  <a:pos x="125" y="135"/>
                </a:cxn>
                <a:cxn ang="0">
                  <a:pos x="125" y="67"/>
                </a:cxn>
                <a:cxn ang="0">
                  <a:pos x="160" y="29"/>
                </a:cxn>
                <a:cxn ang="0">
                  <a:pos x="141" y="10"/>
                </a:cxn>
                <a:cxn ang="0">
                  <a:pos x="118" y="131"/>
                </a:cxn>
                <a:cxn ang="0">
                  <a:pos x="8" y="131"/>
                </a:cxn>
                <a:cxn ang="0">
                  <a:pos x="8" y="22"/>
                </a:cxn>
                <a:cxn ang="0">
                  <a:pos x="118" y="22"/>
                </a:cxn>
                <a:cxn ang="0">
                  <a:pos x="118" y="29"/>
                </a:cxn>
                <a:cxn ang="0">
                  <a:pos x="69" y="69"/>
                </a:cxn>
                <a:cxn ang="0">
                  <a:pos x="40" y="55"/>
                </a:cxn>
                <a:cxn ang="0">
                  <a:pos x="27" y="55"/>
                </a:cxn>
                <a:cxn ang="0">
                  <a:pos x="27" y="55"/>
                </a:cxn>
                <a:cxn ang="0">
                  <a:pos x="21" y="59"/>
                </a:cxn>
                <a:cxn ang="0">
                  <a:pos x="18" y="65"/>
                </a:cxn>
                <a:cxn ang="0">
                  <a:pos x="18" y="66"/>
                </a:cxn>
                <a:cxn ang="0">
                  <a:pos x="22" y="76"/>
                </a:cxn>
                <a:cxn ang="0">
                  <a:pos x="65" y="122"/>
                </a:cxn>
                <a:cxn ang="0">
                  <a:pos x="66" y="123"/>
                </a:cxn>
                <a:cxn ang="0">
                  <a:pos x="75" y="122"/>
                </a:cxn>
                <a:cxn ang="0">
                  <a:pos x="118" y="76"/>
                </a:cxn>
                <a:cxn ang="0">
                  <a:pos x="118" y="131"/>
                </a:cxn>
              </a:cxnLst>
              <a:rect l="0" t="0" r="r" b="b"/>
              <a:pathLst>
                <a:path w="170" h="139">
                  <a:moveTo>
                    <a:pt x="141" y="10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6"/>
                    <a:pt x="123" y="14"/>
                    <a:pt x="12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3" y="139"/>
                    <a:pt x="125" y="137"/>
                    <a:pt x="125" y="135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70" y="18"/>
                    <a:pt x="153" y="0"/>
                    <a:pt x="141" y="10"/>
                  </a:cubicBezTo>
                  <a:close/>
                  <a:moveTo>
                    <a:pt x="118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5" y="52"/>
                    <a:pt x="31" y="53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5" y="56"/>
                    <a:pt x="23" y="57"/>
                    <a:pt x="21" y="59"/>
                  </a:cubicBezTo>
                  <a:cubicBezTo>
                    <a:pt x="20" y="61"/>
                    <a:pt x="19" y="63"/>
                    <a:pt x="18" y="65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9"/>
                    <a:pt x="19" y="72"/>
                    <a:pt x="22" y="7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6" y="122"/>
                    <a:pt x="66" y="123"/>
                    <a:pt x="66" y="123"/>
                  </a:cubicBezTo>
                  <a:cubicBezTo>
                    <a:pt x="69" y="125"/>
                    <a:pt x="73" y="125"/>
                    <a:pt x="75" y="122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118" y="131"/>
                  </a:lnTo>
                  <a:close/>
                </a:path>
              </a:pathLst>
            </a:custGeom>
            <a:solidFill>
              <a:srgbClr val="2333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9"/>
            <p:cNvSpPr>
              <a:spLocks noEditPoints="1"/>
            </p:cNvSpPr>
            <p:nvPr/>
          </p:nvSpPr>
          <p:spPr bwMode="auto">
            <a:xfrm>
              <a:off x="1237" y="2857"/>
              <a:ext cx="599" cy="369"/>
            </a:xfrm>
            <a:custGeom>
              <a:avLst/>
              <a:gdLst/>
              <a:ahLst/>
              <a:cxnLst>
                <a:cxn ang="0">
                  <a:pos x="793" y="421"/>
                </a:cxn>
                <a:cxn ang="0">
                  <a:pos x="731" y="421"/>
                </a:cxn>
                <a:cxn ang="0">
                  <a:pos x="731" y="22"/>
                </a:cxn>
                <a:cxn ang="0">
                  <a:pos x="709" y="0"/>
                </a:cxn>
                <a:cxn ang="0">
                  <a:pos x="113" y="0"/>
                </a:cxn>
                <a:cxn ang="0">
                  <a:pos x="91" y="22"/>
                </a:cxn>
                <a:cxn ang="0">
                  <a:pos x="91" y="421"/>
                </a:cxn>
                <a:cxn ang="0">
                  <a:pos x="29" y="421"/>
                </a:cxn>
                <a:cxn ang="0">
                  <a:pos x="0" y="450"/>
                </a:cxn>
                <a:cxn ang="0">
                  <a:pos x="0" y="477"/>
                </a:cxn>
                <a:cxn ang="0">
                  <a:pos x="29" y="506"/>
                </a:cxn>
                <a:cxn ang="0">
                  <a:pos x="793" y="506"/>
                </a:cxn>
                <a:cxn ang="0">
                  <a:pos x="822" y="477"/>
                </a:cxn>
                <a:cxn ang="0">
                  <a:pos x="822" y="450"/>
                </a:cxn>
                <a:cxn ang="0">
                  <a:pos x="793" y="421"/>
                </a:cxn>
                <a:cxn ang="0">
                  <a:pos x="536" y="465"/>
                </a:cxn>
                <a:cxn ang="0">
                  <a:pos x="525" y="476"/>
                </a:cxn>
                <a:cxn ang="0">
                  <a:pos x="297" y="476"/>
                </a:cxn>
                <a:cxn ang="0">
                  <a:pos x="286" y="465"/>
                </a:cxn>
                <a:cxn ang="0">
                  <a:pos x="286" y="455"/>
                </a:cxn>
                <a:cxn ang="0">
                  <a:pos x="287" y="452"/>
                </a:cxn>
                <a:cxn ang="0">
                  <a:pos x="536" y="452"/>
                </a:cxn>
                <a:cxn ang="0">
                  <a:pos x="536" y="455"/>
                </a:cxn>
                <a:cxn ang="0">
                  <a:pos x="536" y="465"/>
                </a:cxn>
                <a:cxn ang="0">
                  <a:pos x="664" y="475"/>
                </a:cxn>
                <a:cxn ang="0">
                  <a:pos x="655" y="466"/>
                </a:cxn>
                <a:cxn ang="0">
                  <a:pos x="664" y="457"/>
                </a:cxn>
                <a:cxn ang="0">
                  <a:pos x="673" y="466"/>
                </a:cxn>
                <a:cxn ang="0">
                  <a:pos x="664" y="475"/>
                </a:cxn>
                <a:cxn ang="0">
                  <a:pos x="675" y="405"/>
                </a:cxn>
                <a:cxn ang="0">
                  <a:pos x="148" y="405"/>
                </a:cxn>
                <a:cxn ang="0">
                  <a:pos x="148" y="53"/>
                </a:cxn>
                <a:cxn ang="0">
                  <a:pos x="149" y="52"/>
                </a:cxn>
                <a:cxn ang="0">
                  <a:pos x="673" y="52"/>
                </a:cxn>
                <a:cxn ang="0">
                  <a:pos x="675" y="53"/>
                </a:cxn>
                <a:cxn ang="0">
                  <a:pos x="675" y="405"/>
                </a:cxn>
                <a:cxn ang="0">
                  <a:pos x="707" y="475"/>
                </a:cxn>
                <a:cxn ang="0">
                  <a:pos x="697" y="466"/>
                </a:cxn>
                <a:cxn ang="0">
                  <a:pos x="707" y="457"/>
                </a:cxn>
                <a:cxn ang="0">
                  <a:pos x="716" y="466"/>
                </a:cxn>
                <a:cxn ang="0">
                  <a:pos x="707" y="475"/>
                </a:cxn>
                <a:cxn ang="0">
                  <a:pos x="749" y="475"/>
                </a:cxn>
                <a:cxn ang="0">
                  <a:pos x="740" y="466"/>
                </a:cxn>
                <a:cxn ang="0">
                  <a:pos x="749" y="457"/>
                </a:cxn>
                <a:cxn ang="0">
                  <a:pos x="758" y="466"/>
                </a:cxn>
                <a:cxn ang="0">
                  <a:pos x="749" y="475"/>
                </a:cxn>
              </a:cxnLst>
              <a:rect l="0" t="0" r="r" b="b"/>
              <a:pathLst>
                <a:path w="822" h="506">
                  <a:moveTo>
                    <a:pt x="793" y="421"/>
                  </a:moveTo>
                  <a:cubicBezTo>
                    <a:pt x="731" y="421"/>
                    <a:pt x="731" y="421"/>
                    <a:pt x="731" y="421"/>
                  </a:cubicBezTo>
                  <a:cubicBezTo>
                    <a:pt x="731" y="22"/>
                    <a:pt x="731" y="22"/>
                    <a:pt x="731" y="22"/>
                  </a:cubicBezTo>
                  <a:cubicBezTo>
                    <a:pt x="731" y="10"/>
                    <a:pt x="721" y="0"/>
                    <a:pt x="70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ubicBezTo>
                    <a:pt x="91" y="421"/>
                    <a:pt x="91" y="421"/>
                    <a:pt x="91" y="421"/>
                  </a:cubicBezTo>
                  <a:cubicBezTo>
                    <a:pt x="29" y="421"/>
                    <a:pt x="29" y="421"/>
                    <a:pt x="29" y="421"/>
                  </a:cubicBezTo>
                  <a:cubicBezTo>
                    <a:pt x="13" y="421"/>
                    <a:pt x="0" y="434"/>
                    <a:pt x="0" y="45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3"/>
                    <a:pt x="13" y="506"/>
                    <a:pt x="29" y="506"/>
                  </a:cubicBezTo>
                  <a:cubicBezTo>
                    <a:pt x="793" y="506"/>
                    <a:pt x="793" y="506"/>
                    <a:pt x="793" y="506"/>
                  </a:cubicBezTo>
                  <a:cubicBezTo>
                    <a:pt x="809" y="506"/>
                    <a:pt x="822" y="493"/>
                    <a:pt x="822" y="477"/>
                  </a:cubicBezTo>
                  <a:cubicBezTo>
                    <a:pt x="822" y="450"/>
                    <a:pt x="822" y="450"/>
                    <a:pt x="822" y="450"/>
                  </a:cubicBezTo>
                  <a:cubicBezTo>
                    <a:pt x="822" y="434"/>
                    <a:pt x="809" y="421"/>
                    <a:pt x="793" y="421"/>
                  </a:cubicBezTo>
                  <a:close/>
                  <a:moveTo>
                    <a:pt x="536" y="465"/>
                  </a:moveTo>
                  <a:cubicBezTo>
                    <a:pt x="536" y="471"/>
                    <a:pt x="531" y="476"/>
                    <a:pt x="525" y="476"/>
                  </a:cubicBezTo>
                  <a:cubicBezTo>
                    <a:pt x="297" y="476"/>
                    <a:pt x="297" y="476"/>
                    <a:pt x="297" y="476"/>
                  </a:cubicBezTo>
                  <a:cubicBezTo>
                    <a:pt x="291" y="476"/>
                    <a:pt x="286" y="471"/>
                    <a:pt x="286" y="465"/>
                  </a:cubicBezTo>
                  <a:cubicBezTo>
                    <a:pt x="286" y="455"/>
                    <a:pt x="286" y="455"/>
                    <a:pt x="286" y="455"/>
                  </a:cubicBezTo>
                  <a:cubicBezTo>
                    <a:pt x="286" y="454"/>
                    <a:pt x="287" y="453"/>
                    <a:pt x="287" y="452"/>
                  </a:cubicBezTo>
                  <a:cubicBezTo>
                    <a:pt x="536" y="452"/>
                    <a:pt x="536" y="452"/>
                    <a:pt x="536" y="452"/>
                  </a:cubicBezTo>
                  <a:cubicBezTo>
                    <a:pt x="536" y="453"/>
                    <a:pt x="536" y="454"/>
                    <a:pt x="536" y="455"/>
                  </a:cubicBezTo>
                  <a:lnTo>
                    <a:pt x="536" y="465"/>
                  </a:lnTo>
                  <a:close/>
                  <a:moveTo>
                    <a:pt x="664" y="475"/>
                  </a:moveTo>
                  <a:cubicBezTo>
                    <a:pt x="659" y="475"/>
                    <a:pt x="655" y="471"/>
                    <a:pt x="655" y="466"/>
                  </a:cubicBezTo>
                  <a:cubicBezTo>
                    <a:pt x="655" y="461"/>
                    <a:pt x="659" y="457"/>
                    <a:pt x="664" y="457"/>
                  </a:cubicBezTo>
                  <a:cubicBezTo>
                    <a:pt x="669" y="457"/>
                    <a:pt x="673" y="461"/>
                    <a:pt x="673" y="466"/>
                  </a:cubicBezTo>
                  <a:cubicBezTo>
                    <a:pt x="673" y="471"/>
                    <a:pt x="669" y="475"/>
                    <a:pt x="664" y="475"/>
                  </a:cubicBezTo>
                  <a:close/>
                  <a:moveTo>
                    <a:pt x="675" y="405"/>
                  </a:moveTo>
                  <a:cubicBezTo>
                    <a:pt x="148" y="405"/>
                    <a:pt x="148" y="405"/>
                    <a:pt x="148" y="405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9" y="52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4" y="52"/>
                    <a:pt x="675" y="52"/>
                    <a:pt x="675" y="53"/>
                  </a:cubicBezTo>
                  <a:lnTo>
                    <a:pt x="675" y="405"/>
                  </a:lnTo>
                  <a:close/>
                  <a:moveTo>
                    <a:pt x="707" y="475"/>
                  </a:moveTo>
                  <a:cubicBezTo>
                    <a:pt x="702" y="475"/>
                    <a:pt x="697" y="471"/>
                    <a:pt x="697" y="466"/>
                  </a:cubicBezTo>
                  <a:cubicBezTo>
                    <a:pt x="697" y="461"/>
                    <a:pt x="702" y="457"/>
                    <a:pt x="707" y="457"/>
                  </a:cubicBezTo>
                  <a:cubicBezTo>
                    <a:pt x="712" y="457"/>
                    <a:pt x="716" y="461"/>
                    <a:pt x="716" y="466"/>
                  </a:cubicBezTo>
                  <a:cubicBezTo>
                    <a:pt x="716" y="471"/>
                    <a:pt x="712" y="475"/>
                    <a:pt x="707" y="475"/>
                  </a:cubicBezTo>
                  <a:close/>
                  <a:moveTo>
                    <a:pt x="749" y="475"/>
                  </a:moveTo>
                  <a:cubicBezTo>
                    <a:pt x="744" y="475"/>
                    <a:pt x="740" y="471"/>
                    <a:pt x="740" y="466"/>
                  </a:cubicBezTo>
                  <a:cubicBezTo>
                    <a:pt x="740" y="461"/>
                    <a:pt x="744" y="457"/>
                    <a:pt x="749" y="457"/>
                  </a:cubicBezTo>
                  <a:cubicBezTo>
                    <a:pt x="754" y="457"/>
                    <a:pt x="758" y="461"/>
                    <a:pt x="758" y="466"/>
                  </a:cubicBezTo>
                  <a:cubicBezTo>
                    <a:pt x="758" y="471"/>
                    <a:pt x="754" y="475"/>
                    <a:pt x="749" y="475"/>
                  </a:cubicBezTo>
                  <a:close/>
                </a:path>
              </a:pathLst>
            </a:custGeom>
            <a:solidFill>
              <a:srgbClr val="2333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0"/>
            <p:cNvSpPr>
              <a:spLocks noEditPoints="1"/>
            </p:cNvSpPr>
            <p:nvPr/>
          </p:nvSpPr>
          <p:spPr bwMode="auto">
            <a:xfrm>
              <a:off x="1392" y="2968"/>
              <a:ext cx="91" cy="91"/>
            </a:xfrm>
            <a:custGeom>
              <a:avLst/>
              <a:gdLst/>
              <a:ahLst/>
              <a:cxnLst>
                <a:cxn ang="0">
                  <a:pos x="112" y="125"/>
                </a:cxn>
                <a:cxn ang="0">
                  <a:pos x="14" y="125"/>
                </a:cxn>
                <a:cxn ang="0">
                  <a:pos x="0" y="111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12" y="0"/>
                </a:cxn>
                <a:cxn ang="0">
                  <a:pos x="125" y="14"/>
                </a:cxn>
                <a:cxn ang="0">
                  <a:pos x="125" y="111"/>
                </a:cxn>
                <a:cxn ang="0">
                  <a:pos x="112" y="125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8" y="111"/>
                </a:cxn>
                <a:cxn ang="0">
                  <a:pos x="14" y="117"/>
                </a:cxn>
                <a:cxn ang="0">
                  <a:pos x="112" y="117"/>
                </a:cxn>
                <a:cxn ang="0">
                  <a:pos x="117" y="111"/>
                </a:cxn>
                <a:cxn ang="0">
                  <a:pos x="117" y="14"/>
                </a:cxn>
                <a:cxn ang="0">
                  <a:pos x="112" y="8"/>
                </a:cxn>
                <a:cxn ang="0">
                  <a:pos x="14" y="8"/>
                </a:cxn>
              </a:cxnLst>
              <a:rect l="0" t="0" r="r" b="b"/>
              <a:pathLst>
                <a:path w="125" h="125">
                  <a:moveTo>
                    <a:pt x="112" y="125"/>
                  </a:moveTo>
                  <a:cubicBezTo>
                    <a:pt x="14" y="125"/>
                    <a:pt x="14" y="125"/>
                    <a:pt x="14" y="125"/>
                  </a:cubicBezTo>
                  <a:cubicBezTo>
                    <a:pt x="6" y="125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5" y="6"/>
                    <a:pt x="125" y="14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9"/>
                    <a:pt x="119" y="125"/>
                    <a:pt x="112" y="125"/>
                  </a:cubicBezTo>
                  <a:close/>
                  <a:moveTo>
                    <a:pt x="14" y="8"/>
                  </a:moveTo>
                  <a:cubicBezTo>
                    <a:pt x="11" y="8"/>
                    <a:pt x="8" y="10"/>
                    <a:pt x="8" y="1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4"/>
                    <a:pt x="11" y="117"/>
                    <a:pt x="14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5" y="117"/>
                    <a:pt x="117" y="114"/>
                    <a:pt x="117" y="1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0"/>
                    <a:pt x="115" y="8"/>
                    <a:pt x="112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2333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09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Tartalomjegyzék</a:t>
            </a:r>
            <a:endParaRPr lang="hu-H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</a:t>
            </a:fld>
            <a:endParaRPr lang="hu-HU"/>
          </a:p>
        </p:txBody>
      </p:sp>
      <p:graphicFrame>
        <p:nvGraphicFramePr>
          <p:cNvPr id="6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01592"/>
              </p:ext>
            </p:extLst>
          </p:nvPr>
        </p:nvGraphicFramePr>
        <p:xfrm>
          <a:off x="346363" y="1876926"/>
          <a:ext cx="11456904" cy="415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75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981607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Pálya- és intézményválasztás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3" y="1343536"/>
            <a:ext cx="11334045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több mint 90%-a az </a:t>
            </a:r>
            <a:r>
              <a:rPr lang="hu-HU" sz="1600" b="1" dirty="0"/>
              <a:t>informatika iránti érdeklődés </a:t>
            </a:r>
            <a:r>
              <a:rPr lang="hu-HU" sz="1600" dirty="0"/>
              <a:t>miatt választotta az IT-szakmát, de az informatikai szakma jövőállóságát, illetve az IT életpálya által garantált </a:t>
            </a:r>
            <a:r>
              <a:rPr lang="hu-HU" sz="1600" b="1" dirty="0"/>
              <a:t>vonzó anyagi körülményeket </a:t>
            </a:r>
            <a:r>
              <a:rPr lang="hu-HU" sz="1600" dirty="0"/>
              <a:t>is magas arányban említették;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dirty="0" smtClean="0"/>
              <a:t>képzőintézmény </a:t>
            </a:r>
            <a:r>
              <a:rPr lang="hu-HU" sz="1600" dirty="0"/>
              <a:t>kiválasztásának </a:t>
            </a:r>
            <a:r>
              <a:rPr lang="hu-HU" sz="1600" dirty="0" smtClean="0"/>
              <a:t>fő szempontja </a:t>
            </a:r>
            <a:r>
              <a:rPr lang="hu-HU" sz="1600" b="1" dirty="0" smtClean="0"/>
              <a:t>annak szakmai </a:t>
            </a:r>
            <a:r>
              <a:rPr lang="hu-HU" sz="1600" b="1" dirty="0"/>
              <a:t>presztízse</a:t>
            </a:r>
            <a:r>
              <a:rPr lang="hu-HU" sz="1600" dirty="0"/>
              <a:t>, de minden második válaszadó a </a:t>
            </a:r>
            <a:r>
              <a:rPr lang="hu-HU" sz="1600" b="1" dirty="0"/>
              <a:t>lakóhelyhez való közelséget</a:t>
            </a:r>
            <a:r>
              <a:rPr lang="hu-HU" sz="1600" dirty="0"/>
              <a:t>, minden harmadik pedig a barátoktól, családtagoktól vagy ismerősöktől kapott </a:t>
            </a:r>
            <a:r>
              <a:rPr lang="hu-HU" sz="1600" b="1" dirty="0"/>
              <a:t>ajánlásokat</a:t>
            </a:r>
            <a:r>
              <a:rPr lang="hu-HU" sz="1600" dirty="0"/>
              <a:t> is megemlítette.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3269037"/>
              </p:ext>
            </p:extLst>
          </p:nvPr>
        </p:nvGraphicFramePr>
        <p:xfrm>
          <a:off x="5913338" y="3036903"/>
          <a:ext cx="5767070" cy="340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259695" y="2775293"/>
            <a:ext cx="507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</a:rPr>
              <a:t>Milyen megfontolások alapján választott felsőfokú képző intézményt (több válasz is megadható)? (N=1314, említések%)</a:t>
            </a:r>
            <a:endParaRPr lang="hu-HU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16179458"/>
              </p:ext>
            </p:extLst>
          </p:nvPr>
        </p:nvGraphicFramePr>
        <p:xfrm>
          <a:off x="78941" y="3129164"/>
          <a:ext cx="5749537" cy="347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40562" y="2733309"/>
            <a:ext cx="4999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</a:rPr>
              <a:t>Milyen megfontolások, szempontok alapján döntött az informatikai pálya mellett (több válasz is megadható)? (N=1428, említések%)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8941" y="6336962"/>
            <a:ext cx="369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/>
              <a:t>Forrás: Századvég</a:t>
            </a:r>
          </a:p>
        </p:txBody>
      </p:sp>
      <p:sp>
        <p:nvSpPr>
          <p:cNvPr id="11" name="Dia számának helye 3">
            <a:extLst>
              <a:ext uri="{FF2B5EF4-FFF2-40B4-BE49-F238E27FC236}">
                <a16:creationId xmlns:a16="http://schemas.microsoft.com/office/drawing/2014/main" id="{264362DA-889E-98C4-F155-2B908B27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B85F00C-3C0F-840A-C897-A050E39D0109}"/>
              </a:ext>
            </a:extLst>
          </p:cNvPr>
          <p:cNvSpPr txBox="1"/>
          <p:nvPr/>
        </p:nvSpPr>
        <p:spPr>
          <a:xfrm flipH="1">
            <a:off x="5913338" y="6337960"/>
            <a:ext cx="369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/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188481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5372" y="1196704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Tipikus IT életpályák megítélése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6858" y="1754819"/>
            <a:ext cx="10302959" cy="4001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1600" dirty="0"/>
              <a:t>A </a:t>
            </a:r>
            <a:r>
              <a:rPr lang="hu-HU" sz="1600" b="1" dirty="0"/>
              <a:t>foglalkoztatás formája </a:t>
            </a:r>
            <a:r>
              <a:rPr lang="hu-HU" sz="1600" dirty="0"/>
              <a:t>szempontjából a válaszadók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leginkább tipikusnak azt az életpályát tartják a válaszadók, melynek az </a:t>
            </a:r>
            <a:r>
              <a:rPr lang="hu-HU" sz="1600" b="1" dirty="0"/>
              <a:t>első felére az alkalmazotti lét a jellemző, a második felében pedig az </a:t>
            </a:r>
            <a:r>
              <a:rPr lang="hu-HU" sz="1600" b="1" dirty="0" err="1"/>
              <a:t>önfoglalkoztatói</a:t>
            </a:r>
            <a:r>
              <a:rPr lang="hu-HU" sz="1600" b="1" dirty="0"/>
              <a:t> lét dominál</a:t>
            </a:r>
            <a:r>
              <a:rPr lang="hu-HU" sz="1600" dirty="0"/>
              <a:t>, de nem sokkal marad el ettől azok aránya sem, akik a </a:t>
            </a:r>
            <a:r>
              <a:rPr lang="hu-HU" sz="1600" b="1" dirty="0"/>
              <a:t>teljes életpálya során az alkalmazotti </a:t>
            </a:r>
            <a:r>
              <a:rPr lang="hu-HU" sz="1600" dirty="0"/>
              <a:t>létet választókat tekinti leginkább tipikusnak.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fordított esetet (előbb önfoglalkoztató, majd az életpálya második felében alkalmazotti lét) a válaszadók háromnegyede nem tartja tipikusnak, ahogy azt is csak minden második, hogy valaki egész életében önfoglalkoztatóként dolgozzon; </a:t>
            </a:r>
          </a:p>
          <a:p>
            <a:pPr lvl="0">
              <a:spcAft>
                <a:spcPts val="600"/>
              </a:spcAft>
            </a:pPr>
            <a:r>
              <a:rPr lang="hu-HU" sz="1600" dirty="0"/>
              <a:t>A </a:t>
            </a:r>
            <a:r>
              <a:rPr lang="hu-HU" sz="1600" b="1" dirty="0"/>
              <a:t>munkáltató/megbízó típusát</a:t>
            </a:r>
            <a:r>
              <a:rPr lang="hu-HU" sz="1600" dirty="0"/>
              <a:t> tekintve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legtipikusabb az, ha életpályája során </a:t>
            </a:r>
            <a:r>
              <a:rPr lang="hu-HU" sz="1600" b="1" dirty="0"/>
              <a:t>hazai és külföldi megbízóknak egyaránt dolgozik </a:t>
            </a:r>
            <a:r>
              <a:rPr lang="hu-HU" sz="1600" dirty="0"/>
              <a:t>valaki, de mindvégig </a:t>
            </a:r>
            <a:r>
              <a:rPr lang="hu-HU" sz="1600" b="1" dirty="0"/>
              <a:t>Magyarországról</a:t>
            </a:r>
            <a:r>
              <a:rPr lang="hu-HU" sz="1600" dirty="0"/>
              <a:t>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harmada a </a:t>
            </a:r>
            <a:r>
              <a:rPr lang="hu-HU" sz="1600" b="1" dirty="0"/>
              <a:t>néhány éves</a:t>
            </a:r>
            <a:r>
              <a:rPr lang="hu-HU" sz="1600" dirty="0"/>
              <a:t>, negyede pedig a tartós (több mint 5 éves) </a:t>
            </a:r>
            <a:r>
              <a:rPr lang="hu-HU" sz="1600" b="1" dirty="0"/>
              <a:t>külföldi tartózkodást </a:t>
            </a:r>
            <a:r>
              <a:rPr lang="hu-HU" sz="1600" dirty="0"/>
              <a:t>is tipikusnak tekinti;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hazai informatikushiány szempontjából aggasztó összefüggés, hogy a </a:t>
            </a:r>
            <a:r>
              <a:rPr lang="hu-HU" sz="1600" b="1" dirty="0"/>
              <a:t>válaszadók 60%-a nem tartja jellemzőnek, hogy valaki mindvégig hazai munkáltatónak/megbízónak dolgozzon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A9BF2AB8-F835-5AB1-B809-540541CF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770" y="3035367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183680" cy="1012009"/>
          </a:xfrm>
        </p:spPr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965785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Tipikus IT életpályák </a:t>
            </a:r>
            <a:r>
              <a:rPr lang="hu-HU" b="1" i="1" dirty="0" smtClean="0"/>
              <a:t>megítélése (II.)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6363" y="1418938"/>
            <a:ext cx="11334045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1600" dirty="0" smtClean="0"/>
              <a:t>A </a:t>
            </a:r>
            <a:r>
              <a:rPr lang="hu-HU" sz="1600" b="1" dirty="0"/>
              <a:t>munkavégzés helyét </a:t>
            </a:r>
            <a:r>
              <a:rPr lang="hu-HU" sz="1600" dirty="0"/>
              <a:t>tekintve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több mint háromnegyede szerint a </a:t>
            </a:r>
            <a:r>
              <a:rPr lang="hu-HU" sz="1600" b="1" dirty="0" err="1"/>
              <a:t>pandémia</a:t>
            </a:r>
            <a:r>
              <a:rPr lang="hu-HU" sz="1600" b="1" dirty="0"/>
              <a:t> egyértelműen növelte a távmunka lehetőségét </a:t>
            </a:r>
            <a:r>
              <a:rPr lang="hu-HU" sz="1600" dirty="0"/>
              <a:t>elváró IT-szakemberek arányát;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válaszadók csaknem 60%-a szerint a </a:t>
            </a:r>
            <a:r>
              <a:rPr lang="hu-HU" sz="1600" dirty="0" err="1"/>
              <a:t>pandémia</a:t>
            </a:r>
            <a:r>
              <a:rPr lang="hu-HU" sz="1600" dirty="0"/>
              <a:t> másik lényeges következménye, hogy jelentősen </a:t>
            </a:r>
            <a:r>
              <a:rPr lang="hu-HU" sz="1600" b="1" dirty="0"/>
              <a:t>növelte az itthonról külföldre dolgozó IT-szakemberek arányát</a:t>
            </a:r>
            <a:r>
              <a:rPr lang="hu-HU" sz="1600" dirty="0"/>
              <a:t>; illetve jelentős mértékben és érdemben </a:t>
            </a:r>
            <a:r>
              <a:rPr lang="hu-HU" sz="1600" b="1" dirty="0"/>
              <a:t>befolyásolta</a:t>
            </a:r>
            <a:r>
              <a:rPr lang="hu-HU" sz="1600" dirty="0"/>
              <a:t> az eddig </a:t>
            </a:r>
            <a:r>
              <a:rPr lang="hu-HU" sz="1600" b="1" dirty="0"/>
              <a:t>tipikusnak hitt IT-életpályákat</a:t>
            </a:r>
            <a:r>
              <a:rPr lang="hu-HU" sz="1600" dirty="0"/>
              <a:t>, és új, atipikus munkavállalási formák felé fordította a munkavállalók figyelmét. </a:t>
            </a:r>
          </a:p>
        </p:txBody>
      </p:sp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A9BF2AB8-F835-5AB1-B809-540541CF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22</a:t>
            </a:fld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882"/>
              </p:ext>
            </p:extLst>
          </p:nvPr>
        </p:nvGraphicFramePr>
        <p:xfrm>
          <a:off x="655984" y="3620779"/>
          <a:ext cx="10714802" cy="25419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65578">
                  <a:extLst>
                    <a:ext uri="{9D8B030D-6E8A-4147-A177-3AD203B41FA5}">
                      <a16:colId xmlns:a16="http://schemas.microsoft.com/office/drawing/2014/main" val="2902887316"/>
                    </a:ext>
                  </a:extLst>
                </a:gridCol>
                <a:gridCol w="3995131">
                  <a:extLst>
                    <a:ext uri="{9D8B030D-6E8A-4147-A177-3AD203B41FA5}">
                      <a16:colId xmlns:a16="http://schemas.microsoft.com/office/drawing/2014/main" val="2380260340"/>
                    </a:ext>
                  </a:extLst>
                </a:gridCol>
                <a:gridCol w="5154093">
                  <a:extLst>
                    <a:ext uri="{9D8B030D-6E8A-4147-A177-3AD203B41FA5}">
                      <a16:colId xmlns:a16="http://schemas.microsoft.com/office/drawing/2014/main" val="3096688031"/>
                    </a:ext>
                  </a:extLst>
                </a:gridCol>
              </a:tblGrid>
              <a:tr h="21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ELŐNYÖK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HÁTRÁNYOK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969960"/>
                  </a:ext>
                </a:extLst>
              </a:tr>
              <a:tr h="86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ALKALMAZOTT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Kiszámíthatóbb anyagi feltételek (béren kívüli juttatások), szociális biztonság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Szakmai fejlődés (tapasztaltabb kollégáktól való tanulás lehetősége)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Szorosabb összetartozás-érzet, együttműködés lehetősége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Bértábla – nehezebb kiugró teljesítményért kiugró bérezést elérni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Olyan vezetői utasításoknak való megfelelés kényszere, melyekkel nem azonosul a munkavállaló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Ingázási kényszer (amennyiben nem engedélyezett a HO)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650097"/>
                  </a:ext>
                </a:extLst>
              </a:tr>
              <a:tr h="107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ÖNFOGLALKOZTATÓ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Szabad időbeosztás;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Függetlenség és szabadság-érzet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Az alkalmazotti léthez képest magasabb órabérek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Hektikusan változó jövedelem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Hektikus időbeosztás (gyakran nagy leterhelés, gyakran elenyésző terhelés)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Az adójogi változások </a:t>
                      </a:r>
                      <a:r>
                        <a:rPr lang="hu-HU" sz="1200" dirty="0" err="1">
                          <a:effectLst/>
                        </a:rPr>
                        <a:t>nyomonkövetése</a:t>
                      </a:r>
                      <a:r>
                        <a:rPr lang="hu-HU" sz="1200" dirty="0">
                          <a:effectLst/>
                        </a:rPr>
                        <a:t>, melyek olykor negatívan befolyásolják az </a:t>
                      </a:r>
                      <a:r>
                        <a:rPr lang="hu-HU" sz="1200" dirty="0" err="1">
                          <a:effectLst/>
                        </a:rPr>
                        <a:t>önfoglalkoztatói</a:t>
                      </a:r>
                      <a:r>
                        <a:rPr lang="hu-HU" sz="1200" dirty="0">
                          <a:effectLst/>
                        </a:rPr>
                        <a:t> létet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 err="1">
                          <a:effectLst/>
                        </a:rPr>
                        <a:t>Elszigetelődés</a:t>
                      </a:r>
                      <a:r>
                        <a:rPr lang="hu-HU" sz="1200" dirty="0">
                          <a:effectLst/>
                        </a:rPr>
                        <a:t> kockázata magasabb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431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87087" cy="1012009"/>
          </a:xfrm>
        </p:spPr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986777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Tipikus IT életpályák megítélése (</a:t>
            </a:r>
            <a:r>
              <a:rPr lang="hu-HU" b="1" i="1" dirty="0" smtClean="0"/>
              <a:t>III</a:t>
            </a:r>
            <a:r>
              <a:rPr lang="hu-HU" b="1" i="1" dirty="0"/>
              <a:t>.)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5372" y="1440819"/>
            <a:ext cx="11334045" cy="2913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400"/>
              </a:spcAft>
            </a:pPr>
            <a:r>
              <a:rPr lang="hu-HU" sz="1600" dirty="0"/>
              <a:t>A </a:t>
            </a:r>
            <a:r>
              <a:rPr lang="hu-HU" sz="1600" b="1" dirty="0"/>
              <a:t>hazai, a külföldi és az itthonról külföldre történő </a:t>
            </a:r>
            <a:r>
              <a:rPr lang="hu-HU" sz="1600" dirty="0"/>
              <a:t>munkavégzés megítélése: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csaknem minden második válaszadó szerint pályatársai az </a:t>
            </a:r>
            <a:r>
              <a:rPr lang="hu-HU" sz="1600" b="1" dirty="0"/>
              <a:t>itthonról külföldre történő munkavégzést tartják a leginkább vonzónak</a:t>
            </a:r>
            <a:r>
              <a:rPr lang="hu-HU" sz="1600" dirty="0"/>
              <a:t>, negyedük szerint a külföldi munkavállalás a favorit, és mindössze minden tízedik vélte úgy, hogy a hazai munkavégzés a leginkább vonzó lehetőség (a fennmaradó 20% szerint </a:t>
            </a:r>
            <a:r>
              <a:rPr lang="hu-HU" sz="1600" dirty="0" smtClean="0"/>
              <a:t>nem </a:t>
            </a:r>
            <a:r>
              <a:rPr lang="hu-HU" sz="1600" dirty="0"/>
              <a:t>tesznek különbséget e </a:t>
            </a:r>
            <a:r>
              <a:rPr lang="hu-HU" sz="1600" dirty="0" smtClean="0"/>
              <a:t>lehetőségek </a:t>
            </a:r>
            <a:r>
              <a:rPr lang="hu-HU" sz="1600" dirty="0"/>
              <a:t>között); </a:t>
            </a:r>
          </a:p>
          <a:p>
            <a:pPr lvl="0">
              <a:spcAft>
                <a:spcPts val="400"/>
              </a:spcAft>
            </a:pPr>
            <a:r>
              <a:rPr lang="hu-HU" sz="1600" dirty="0"/>
              <a:t>Az IT-szakemberek előtt álló </a:t>
            </a:r>
            <a:r>
              <a:rPr lang="hu-HU" sz="1600" b="1" dirty="0"/>
              <a:t>szakmai kihívásokat</a:t>
            </a:r>
            <a:r>
              <a:rPr lang="hu-HU" sz="1600" dirty="0"/>
              <a:t> illetően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több mint kétharmad a </a:t>
            </a:r>
            <a:r>
              <a:rPr lang="hu-HU" sz="1600" dirty="0" smtClean="0"/>
              <a:t>a </a:t>
            </a:r>
            <a:r>
              <a:rPr lang="hu-HU" sz="1600" b="1" dirty="0" smtClean="0"/>
              <a:t>friss </a:t>
            </a:r>
            <a:r>
              <a:rPr lang="hu-HU" sz="1600" b="1" dirty="0"/>
              <a:t>tudás megszerzését és megtartását, az új, kurrens ismeretek elsajátítását említette</a:t>
            </a:r>
            <a:r>
              <a:rPr lang="hu-HU" sz="1600" dirty="0"/>
              <a:t>; 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jelentős kihívást okoz, hogy </a:t>
            </a:r>
            <a:r>
              <a:rPr lang="hu-HU" sz="1600" dirty="0" smtClean="0"/>
              <a:t>a szakembereknek </a:t>
            </a:r>
            <a:r>
              <a:rPr lang="hu-HU" sz="1600" b="1" dirty="0" smtClean="0"/>
              <a:t>interdiszciplináris </a:t>
            </a:r>
            <a:r>
              <a:rPr lang="hu-HU" sz="1600" b="1" dirty="0"/>
              <a:t>tudásra kell szert tenniük</a:t>
            </a:r>
            <a:r>
              <a:rPr lang="hu-HU" sz="1600" dirty="0"/>
              <a:t>. </a:t>
            </a:r>
          </a:p>
          <a:p>
            <a:pPr lvl="0">
              <a:spcAft>
                <a:spcPts val="400"/>
              </a:spcAft>
            </a:pPr>
            <a:r>
              <a:rPr lang="hu-HU" sz="1600" dirty="0"/>
              <a:t>Az </a:t>
            </a:r>
            <a:r>
              <a:rPr lang="hu-HU" sz="1600" b="1" dirty="0"/>
              <a:t>állami és a versenyszféra </a:t>
            </a:r>
            <a:r>
              <a:rPr lang="hu-HU" sz="1600" dirty="0"/>
              <a:t>megítélése: 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tízből kilenc válaszadó a </a:t>
            </a:r>
            <a:r>
              <a:rPr lang="hu-HU" sz="1600" b="1" dirty="0"/>
              <a:t>versenyszférát tartja </a:t>
            </a:r>
            <a:r>
              <a:rPr lang="hu-HU" sz="1600" b="1" dirty="0" smtClean="0"/>
              <a:t>vonzóbbnak</a:t>
            </a:r>
            <a:r>
              <a:rPr lang="hu-HU" sz="1600" dirty="0" smtClean="0"/>
              <a:t>;</a:t>
            </a:r>
            <a:endParaRPr lang="hu-HU" sz="1600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 a két </a:t>
            </a:r>
            <a:r>
              <a:rPr lang="hu-HU" sz="1600" dirty="0" smtClean="0"/>
              <a:t>szféra válaszadók </a:t>
            </a:r>
            <a:r>
              <a:rPr lang="hu-HU" sz="1600" dirty="0"/>
              <a:t>által azonosított előnyeit és hátrányait az alábbi táblázatban foglaltuk össze:</a:t>
            </a:r>
          </a:p>
        </p:txBody>
      </p:sp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A076A523-7552-5A8D-4E41-C7F94DD2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23</a:t>
            </a:fld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23601"/>
              </p:ext>
            </p:extLst>
          </p:nvPr>
        </p:nvGraphicFramePr>
        <p:xfrm>
          <a:off x="1086232" y="4488971"/>
          <a:ext cx="10027716" cy="19031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25108">
                  <a:extLst>
                    <a:ext uri="{9D8B030D-6E8A-4147-A177-3AD203B41FA5}">
                      <a16:colId xmlns:a16="http://schemas.microsoft.com/office/drawing/2014/main" val="3065136940"/>
                    </a:ext>
                  </a:extLst>
                </a:gridCol>
                <a:gridCol w="3461175">
                  <a:extLst>
                    <a:ext uri="{9D8B030D-6E8A-4147-A177-3AD203B41FA5}">
                      <a16:colId xmlns:a16="http://schemas.microsoft.com/office/drawing/2014/main" val="1878677285"/>
                    </a:ext>
                  </a:extLst>
                </a:gridCol>
                <a:gridCol w="4741433">
                  <a:extLst>
                    <a:ext uri="{9D8B030D-6E8A-4147-A177-3AD203B41FA5}">
                      <a16:colId xmlns:a16="http://schemas.microsoft.com/office/drawing/2014/main" val="3872906632"/>
                    </a:ext>
                  </a:extLst>
                </a:gridCol>
              </a:tblGrid>
              <a:tr h="20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ELŐNYÖK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HÁTRÁNYOK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460783"/>
                  </a:ext>
                </a:extLst>
              </a:tr>
              <a:tr h="849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ÁLLAMI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szektor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Stabilitás, állandóság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Alacsony bérezés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Politikai befolyás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Rugalmatlanság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Bürokratikus működés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966532"/>
                  </a:ext>
                </a:extLst>
              </a:tr>
              <a:tr h="849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VERSENY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szektor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Előnyös juttatások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Munkakörnek megfelelő munkavégzés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Tanulási és fejlődési lehetőség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Teljesítménykényszer, túlterhelés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Instabilitás, kiszámíthatatlanság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Profitorientáltság a cég részéről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200" dirty="0">
                          <a:effectLst/>
                        </a:rPr>
                        <a:t>Hektikusság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69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8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87087" cy="1012009"/>
          </a:xfrm>
        </p:spPr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944793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Pályaelhagyás és megtartóerő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1364478"/>
            <a:ext cx="11113911" cy="229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válaszadók </a:t>
            </a:r>
            <a:r>
              <a:rPr lang="hu-HU" sz="1600" b="1" dirty="0"/>
              <a:t>negyede gondolkozott már </a:t>
            </a:r>
            <a:r>
              <a:rPr lang="hu-HU" sz="1600" b="1" dirty="0" smtClean="0"/>
              <a:t>pályaelhagyáson</a:t>
            </a:r>
            <a:r>
              <a:rPr lang="hu-HU" sz="1600" dirty="0"/>
              <a:t>, </a:t>
            </a:r>
            <a:r>
              <a:rPr lang="hu-HU" sz="1600" dirty="0" smtClean="0"/>
              <a:t>a </a:t>
            </a:r>
            <a:r>
              <a:rPr lang="hu-HU" sz="1600" dirty="0"/>
              <a:t>szakemberhiány szempontjából </a:t>
            </a:r>
            <a:r>
              <a:rPr lang="hu-HU" sz="1600" dirty="0" smtClean="0"/>
              <a:t>ennél is jóval </a:t>
            </a:r>
            <a:r>
              <a:rPr lang="hu-HU" sz="1600" dirty="0"/>
              <a:t>többen azonosítják problémaként a </a:t>
            </a:r>
            <a:r>
              <a:rPr lang="hu-HU" sz="1600" dirty="0" smtClean="0"/>
              <a:t>jelenséget;</a:t>
            </a:r>
            <a:endParaRPr lang="hu-H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kétharmada szerint végül </a:t>
            </a:r>
            <a:r>
              <a:rPr lang="hu-HU" sz="1600" b="1" dirty="0"/>
              <a:t>csak legfeljebb minden tizedik informatikus dönt a pálya elhagyása </a:t>
            </a:r>
            <a:r>
              <a:rPr lang="hu-HU" sz="1600" dirty="0"/>
              <a:t>mellett karrierje során, további ötödük pedig 10-20% közé teszi a pályaelhagyók arányát; </a:t>
            </a:r>
            <a:endParaRPr lang="hu-HU" sz="16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pályaelhagyás mögött meghúzódó </a:t>
            </a:r>
            <a:r>
              <a:rPr lang="hu-HU" sz="1600" b="1" dirty="0"/>
              <a:t>okok</a:t>
            </a:r>
            <a:r>
              <a:rPr lang="hu-HU" sz="1600" dirty="0"/>
              <a:t> közül kiugró arányban említették a </a:t>
            </a:r>
            <a:r>
              <a:rPr lang="hu-HU" sz="1600" b="1" dirty="0"/>
              <a:t>szakmai kiégést</a:t>
            </a:r>
            <a:r>
              <a:rPr lang="hu-HU" sz="1600" dirty="0"/>
              <a:t>, de gyakran előforduló válasz volt a </a:t>
            </a:r>
            <a:r>
              <a:rPr lang="hu-HU" sz="1600" b="1" dirty="0"/>
              <a:t>stressz</a:t>
            </a:r>
            <a:r>
              <a:rPr lang="hu-HU" sz="1600" dirty="0"/>
              <a:t>, illetve a </a:t>
            </a:r>
            <a:r>
              <a:rPr lang="hu-HU" sz="1600" b="1" dirty="0"/>
              <a:t>más hivatások iránti érdeklődés </a:t>
            </a:r>
            <a:r>
              <a:rPr lang="hu-HU" sz="1600" dirty="0"/>
              <a:t>is.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háromnegyede speciális előírások bevezetésével, több mint fele magasabb jövedelmekkel, mások az informatikusokra vonatkozó </a:t>
            </a:r>
            <a:r>
              <a:rPr lang="hu-HU" sz="1600" b="1" dirty="0"/>
              <a:t>adó- és járulékkedvezményekkel </a:t>
            </a:r>
            <a:r>
              <a:rPr lang="hu-HU" sz="1600" dirty="0"/>
              <a:t>igyekeznének csökkenteni a pályaelhagyást.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4738912"/>
              </p:ext>
            </p:extLst>
          </p:nvPr>
        </p:nvGraphicFramePr>
        <p:xfrm>
          <a:off x="494604" y="4303151"/>
          <a:ext cx="4757491" cy="24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04750" y="3760142"/>
            <a:ext cx="48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1"/>
                </a:solidFill>
              </a:rPr>
              <a:t>Egy tízes skálán, ahol a 10 a nagyon jellemző, az 1 pedig az egyáltalán nem jellemző, Ön szerint mennyire </a:t>
            </a:r>
            <a:r>
              <a:rPr lang="hu-HU" sz="1200" b="1" dirty="0" err="1">
                <a:solidFill>
                  <a:schemeClr val="accent1"/>
                </a:solidFill>
              </a:rPr>
              <a:t>jellemzi</a:t>
            </a:r>
            <a:r>
              <a:rPr lang="hu-HU" sz="1200" b="1" dirty="0">
                <a:solidFill>
                  <a:schemeClr val="accent1"/>
                </a:solidFill>
              </a:rPr>
              <a:t> az IT-szektort a magyar </a:t>
            </a:r>
            <a:br>
              <a:rPr lang="hu-HU" sz="1200" b="1" dirty="0">
                <a:solidFill>
                  <a:schemeClr val="accent1"/>
                </a:solidFill>
              </a:rPr>
            </a:br>
            <a:r>
              <a:rPr lang="hu-HU" sz="1200" b="1" dirty="0">
                <a:solidFill>
                  <a:schemeClr val="accent1"/>
                </a:solidFill>
              </a:rPr>
              <a:t>IT-szakemberek pályaelhagyása? (N=868, említések %)</a:t>
            </a:r>
            <a:endParaRPr lang="hu-HU" sz="1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70751766"/>
              </p:ext>
            </p:extLst>
          </p:nvPr>
        </p:nvGraphicFramePr>
        <p:xfrm>
          <a:off x="5587273" y="4219800"/>
          <a:ext cx="5767070" cy="244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6178230" y="3819690"/>
            <a:ext cx="458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1"/>
                </a:solidFill>
              </a:rPr>
              <a:t>Ön szerint milyen okok húzódhatnak meg a pályaelhagyás mögött (több válasz is megadható)? (N=650, említések %)</a:t>
            </a:r>
            <a:endParaRPr lang="hu-HU" sz="1200" b="1" i="1" dirty="0">
              <a:solidFill>
                <a:schemeClr val="accent1"/>
              </a:solidFill>
            </a:endParaRPr>
          </a:p>
        </p:txBody>
      </p:sp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848C5D64-71F9-ED81-88B4-3A28CED5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86DBC1B-B659-F9A6-435C-6F8A8EA18B37}"/>
              </a:ext>
            </a:extLst>
          </p:cNvPr>
          <p:cNvSpPr txBox="1"/>
          <p:nvPr/>
        </p:nvSpPr>
        <p:spPr>
          <a:xfrm flipH="1">
            <a:off x="78941" y="6588866"/>
            <a:ext cx="369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/>
              <a:t>Forrás: Századvég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461BCE4-5687-DEE9-53A5-3D3FFDBBFD30}"/>
              </a:ext>
            </a:extLst>
          </p:cNvPr>
          <p:cNvSpPr txBox="1"/>
          <p:nvPr/>
        </p:nvSpPr>
        <p:spPr>
          <a:xfrm flipH="1">
            <a:off x="5903318" y="6566802"/>
            <a:ext cx="369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/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270031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87087" cy="1012009"/>
          </a:xfrm>
        </p:spPr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871321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Elvándorlás és a hazatérés 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1225936"/>
            <a:ext cx="114402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</a:t>
            </a:r>
            <a:r>
              <a:rPr lang="hu-HU" sz="1600" b="1" dirty="0"/>
              <a:t>kétharmada jellemzőnek tartja, hogy az IT-végzettségű szakemberek külföldön </a:t>
            </a:r>
            <a:r>
              <a:rPr lang="hu-HU" sz="1600" b="1" dirty="0" smtClean="0"/>
              <a:t>                                             vállalnak </a:t>
            </a:r>
            <a:r>
              <a:rPr lang="hu-HU" sz="1600" b="1" dirty="0" smtClean="0"/>
              <a:t>munkát</a:t>
            </a:r>
            <a:r>
              <a:rPr lang="hu-HU" sz="1600" dirty="0" smtClean="0"/>
              <a:t>; </a:t>
            </a:r>
            <a:endParaRPr lang="hu-HU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b="1" dirty="0"/>
              <a:t>külföldi munkavállalás </a:t>
            </a:r>
            <a:r>
              <a:rPr lang="hu-HU" sz="1600" dirty="0"/>
              <a:t>a válaszadók 71,1%-a szerint </a:t>
            </a:r>
            <a:r>
              <a:rPr lang="hu-HU" sz="1600" b="1" dirty="0"/>
              <a:t>hozzájárul a hazai </a:t>
            </a:r>
            <a:r>
              <a:rPr lang="hu-HU" sz="1600" b="1" dirty="0" smtClean="0"/>
              <a:t>munkaerőhiányhoz</a:t>
            </a:r>
            <a:r>
              <a:rPr lang="hu-HU" sz="1600" dirty="0" smtClean="0"/>
              <a:t>; </a:t>
            </a:r>
            <a:endParaRPr lang="hu-HU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b="1" dirty="0"/>
              <a:t>megkérdezettek</a:t>
            </a:r>
            <a:r>
              <a:rPr lang="hu-HU" sz="1600" dirty="0"/>
              <a:t> több mint </a:t>
            </a:r>
            <a:r>
              <a:rPr lang="hu-HU" sz="1600" b="1" dirty="0"/>
              <a:t>harmada</a:t>
            </a:r>
            <a:r>
              <a:rPr lang="hu-HU" sz="1600" dirty="0"/>
              <a:t> </a:t>
            </a:r>
            <a:r>
              <a:rPr lang="hu-HU" sz="1600" b="1" dirty="0"/>
              <a:t>30% fölé, további 48%-a pedig 11 és 30% közé becsülte a külföldön dolgozó magyar IT-szakemberek arányát</a:t>
            </a:r>
            <a:r>
              <a:rPr lang="hu-HU" sz="1600" dirty="0"/>
              <a:t>, és mindössze 17% szerint nem éri el ez az arány a 10%-</a:t>
            </a:r>
            <a:r>
              <a:rPr lang="hu-HU" sz="1600" dirty="0" err="1"/>
              <a:t>ot</a:t>
            </a:r>
            <a:r>
              <a:rPr lang="hu-HU" sz="1600" dirty="0"/>
              <a:t> sem;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külföldre költözés mérséklésének és a már elköltözött IT-szakemberek </a:t>
            </a:r>
            <a:r>
              <a:rPr lang="hu-HU" sz="1600" b="1" dirty="0"/>
              <a:t>hazavonzásának lehetőségét szinte minden válaszadó a külföldivel összemérhető bérezéssel</a:t>
            </a:r>
            <a:r>
              <a:rPr lang="hu-HU" sz="1600" dirty="0"/>
              <a:t> tartja elsősorban </a:t>
            </a:r>
            <a:r>
              <a:rPr lang="hu-HU" sz="1600" dirty="0" smtClean="0"/>
              <a:t>megoldhatónak; </a:t>
            </a:r>
            <a:endParaRPr lang="hu-HU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Az </a:t>
            </a:r>
            <a:r>
              <a:rPr lang="hu-HU" sz="1600" b="1" dirty="0"/>
              <a:t>itthonról külföldre </a:t>
            </a:r>
            <a:r>
              <a:rPr lang="hu-HU" sz="1600" b="1" dirty="0" smtClean="0"/>
              <a:t>munkavégzés </a:t>
            </a:r>
            <a:r>
              <a:rPr lang="hu-HU" sz="1600" b="1" dirty="0"/>
              <a:t>a válaszadók csaknem kétharmada szerint jellemző </a:t>
            </a:r>
            <a:r>
              <a:rPr lang="hu-HU" sz="1600" dirty="0"/>
              <a:t>a magyar IT-szakemberek körében, és </a:t>
            </a:r>
            <a:r>
              <a:rPr lang="hu-HU" sz="1600" dirty="0" smtClean="0"/>
              <a:t>mindössze </a:t>
            </a:r>
            <a:r>
              <a:rPr lang="hu-HU" sz="1600" dirty="0"/>
              <a:t>2,5</a:t>
            </a:r>
            <a:r>
              <a:rPr lang="hu-HU" sz="1600" dirty="0" smtClean="0"/>
              <a:t>% szerint </a:t>
            </a:r>
            <a:r>
              <a:rPr lang="hu-HU" sz="1600" dirty="0"/>
              <a:t>egyáltalán nem jellemző ez a forma;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b="1" dirty="0"/>
              <a:t>válaszadók </a:t>
            </a:r>
            <a:r>
              <a:rPr lang="hu-HU" sz="1600" b="1" dirty="0" smtClean="0"/>
              <a:t>fele </a:t>
            </a:r>
            <a:r>
              <a:rPr lang="hu-HU" sz="1600" b="1" dirty="0"/>
              <a:t>a külföldre történő munkavégzést problémaként azonosítja a hazai szakemberhiány szempontjából;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b="1" dirty="0"/>
              <a:t>A már jelenleg is itthonról külföldre dolgozók arányát </a:t>
            </a:r>
            <a:r>
              <a:rPr lang="hu-HU" sz="1600" dirty="0"/>
              <a:t>a válaszadók </a:t>
            </a:r>
            <a:r>
              <a:rPr lang="hu-HU" sz="1600" b="1" dirty="0"/>
              <a:t>negyede 10% alá</a:t>
            </a:r>
            <a:r>
              <a:rPr lang="hu-HU" sz="1600" dirty="0"/>
              <a:t> becsülte, nagyjából </a:t>
            </a:r>
            <a:r>
              <a:rPr lang="hu-HU" sz="1600" b="1" dirty="0" err="1"/>
              <a:t>ugyanennyien</a:t>
            </a:r>
            <a:r>
              <a:rPr lang="hu-HU" sz="1600" b="1" dirty="0"/>
              <a:t> 10-20%, </a:t>
            </a:r>
            <a:r>
              <a:rPr lang="hu-HU" sz="1600" dirty="0"/>
              <a:t>illetve 20-40% közöttire </a:t>
            </a:r>
            <a:r>
              <a:rPr lang="hu-HU" sz="1600" b="1" dirty="0"/>
              <a:t>becsülték</a:t>
            </a:r>
            <a:r>
              <a:rPr lang="hu-HU" sz="1600" dirty="0"/>
              <a:t>, 16,6% szerint pedig ennél is magasabb;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külföldi IT-szakemberek magyarországi munkavállalását vagy vállalkozói szerepvállalását a válaszadók fele kívánatosnak tartaná, csaknem harmaduk viszont nem (a többiek nem válaszoltak);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</a:t>
            </a:r>
            <a:r>
              <a:rPr lang="hu-HU" sz="1600" b="1" dirty="0"/>
              <a:t>válaszadók háromnegyede támogatná egy olyan IT, programozói, startup vagy digitális nomád vízum bevezetését</a:t>
            </a:r>
            <a:r>
              <a:rPr lang="hu-HU" sz="1600" dirty="0"/>
              <a:t>, amely könnyítené a betelepülő munkavállalók munkaerőpiaci adminisztrációját, enyhítené adóterheiket, illetve garantálná egészségügyi ellátásukat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06" y="5625633"/>
            <a:ext cx="1284834" cy="111833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30" y="5625633"/>
            <a:ext cx="1149260" cy="111833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48" y="5536422"/>
            <a:ext cx="1260000" cy="1260000"/>
          </a:xfrm>
          <a:prstGeom prst="rect">
            <a:avLst/>
          </a:prstGeom>
        </p:spPr>
      </p:pic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ED219246-6116-A064-F699-E065196E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70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87087" cy="1012009"/>
          </a:xfrm>
        </p:spPr>
        <p:txBody>
          <a:bodyPr/>
          <a:lstStyle/>
          <a:p>
            <a:r>
              <a:rPr lang="hu-HU" dirty="0"/>
              <a:t>A primer kvantitatív kutatás </a:t>
            </a:r>
            <a:r>
              <a:rPr lang="hu-HU" dirty="0" smtClean="0"/>
              <a:t>eredményei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6363" y="944793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Személyes tervek, motivációk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1382889"/>
            <a:ext cx="111139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válaszadók több mint kétharmada szerint a </a:t>
            </a:r>
            <a:r>
              <a:rPr lang="hu-HU" sz="1600" dirty="0" smtClean="0"/>
              <a:t>következő </a:t>
            </a:r>
            <a:r>
              <a:rPr lang="hu-HU" sz="1600" dirty="0"/>
              <a:t>20 évben </a:t>
            </a:r>
            <a:r>
              <a:rPr lang="hu-HU" sz="1600" dirty="0" smtClean="0"/>
              <a:t>a leginkább </a:t>
            </a:r>
            <a:r>
              <a:rPr lang="hu-HU" sz="1600" dirty="0"/>
              <a:t>valószínű </a:t>
            </a:r>
            <a:r>
              <a:rPr lang="hu-HU" sz="1600" b="1" dirty="0"/>
              <a:t>forgatókönyv</a:t>
            </a:r>
            <a:r>
              <a:rPr lang="hu-HU" sz="1600" dirty="0"/>
              <a:t> az, hogy </a:t>
            </a:r>
            <a:r>
              <a:rPr lang="hu-HU" sz="1600" b="1" dirty="0"/>
              <a:t>Magyarországon alkalmazottként vezetővé </a:t>
            </a:r>
            <a:r>
              <a:rPr lang="hu-HU" sz="1600" dirty="0"/>
              <a:t>válnak, illetve a vezetői </a:t>
            </a:r>
            <a:r>
              <a:rPr lang="hu-HU" sz="1600" b="1" dirty="0"/>
              <a:t>ranglétrán lépdelnek </a:t>
            </a:r>
            <a:r>
              <a:rPr lang="hu-HU" sz="1600" b="1" dirty="0" smtClean="0"/>
              <a:t>előre </a:t>
            </a:r>
            <a:r>
              <a:rPr lang="hu-HU" sz="1600" dirty="0" smtClean="0"/>
              <a:t>– </a:t>
            </a:r>
            <a:r>
              <a:rPr lang="hu-HU" sz="1600" dirty="0"/>
              <a:t>jellemzően a </a:t>
            </a:r>
            <a:r>
              <a:rPr lang="hu-HU" sz="1600" b="1" dirty="0"/>
              <a:t>versenypiacon</a:t>
            </a:r>
            <a:r>
              <a:rPr lang="hu-HU" sz="1600" dirty="0"/>
              <a:t>; </a:t>
            </a:r>
            <a:r>
              <a:rPr lang="hu-HU" sz="1600" b="1" dirty="0"/>
              <a:t>a válaszadók több mint </a:t>
            </a:r>
            <a:r>
              <a:rPr lang="hu-HU" sz="1600" b="1" dirty="0" smtClean="0"/>
              <a:t>fele </a:t>
            </a:r>
            <a:r>
              <a:rPr lang="hu-HU" sz="1600" dirty="0"/>
              <a:t>valószínűnek </a:t>
            </a:r>
            <a:r>
              <a:rPr lang="hu-HU" sz="1600" dirty="0" smtClean="0"/>
              <a:t>tartja, </a:t>
            </a:r>
            <a:r>
              <a:rPr lang="hu-HU" sz="1600" dirty="0"/>
              <a:t>hogy </a:t>
            </a:r>
            <a:r>
              <a:rPr lang="hu-HU" sz="1600" b="1" dirty="0" smtClean="0"/>
              <a:t>alkalmazottként </a:t>
            </a:r>
            <a:r>
              <a:rPr lang="hu-HU" sz="1600" b="1" dirty="0"/>
              <a:t>külföldön vállal </a:t>
            </a:r>
            <a:r>
              <a:rPr lang="hu-HU" sz="1600" dirty="0"/>
              <a:t>munkát;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</a:t>
            </a:r>
            <a:r>
              <a:rPr lang="hu-HU" sz="1600" b="1" dirty="0" smtClean="0"/>
              <a:t> </a:t>
            </a:r>
            <a:r>
              <a:rPr lang="hu-HU" sz="1600" b="1" dirty="0"/>
              <a:t>válaszadók csaknem háromnegyede valószínűnek tartja, hogy a következő 20 év során távmunkában alkalmazottként külföldi munkaadó </a:t>
            </a:r>
            <a:r>
              <a:rPr lang="hu-HU" sz="1600" b="1" dirty="0" smtClean="0"/>
              <a:t>számára is </a:t>
            </a:r>
            <a:r>
              <a:rPr lang="hu-HU" sz="1600" dirty="0" smtClean="0"/>
              <a:t>fog </a:t>
            </a:r>
            <a:r>
              <a:rPr lang="hu-HU" sz="1600" dirty="0"/>
              <a:t>itthonról </a:t>
            </a:r>
            <a:r>
              <a:rPr lang="hu-HU" sz="1600" b="1" dirty="0" smtClean="0"/>
              <a:t>dolgozni</a:t>
            </a:r>
            <a:r>
              <a:rPr lang="hu-HU" sz="1600" dirty="0" smtClean="0"/>
              <a:t> – ez a hazai IT-munkaerőpiac szempontjából riasztó fejlemény volna; </a:t>
            </a:r>
            <a:endParaRPr lang="hu-H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Hasonlóan </a:t>
            </a:r>
            <a:r>
              <a:rPr lang="hu-HU" sz="1600" b="1" dirty="0"/>
              <a:t>aggodalomra okot adó eredmény</a:t>
            </a:r>
            <a:r>
              <a:rPr lang="hu-HU" sz="1600" dirty="0"/>
              <a:t>, hogy a </a:t>
            </a:r>
            <a:r>
              <a:rPr lang="hu-HU" sz="1600" b="1" dirty="0"/>
              <a:t>válaszadók</a:t>
            </a:r>
            <a:r>
              <a:rPr lang="hu-HU" sz="1600" dirty="0"/>
              <a:t> csaknem </a:t>
            </a:r>
            <a:r>
              <a:rPr lang="hu-HU" sz="1600" b="1" dirty="0"/>
              <a:t>fele</a:t>
            </a:r>
            <a:r>
              <a:rPr lang="hu-HU" sz="1600" dirty="0"/>
              <a:t> valószínűsíti, hogy </a:t>
            </a:r>
            <a:r>
              <a:rPr lang="hu-HU" sz="1600" b="1" dirty="0"/>
              <a:t>távmunkában itthonról külföldre dolgozzon önfoglalkoztatóként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0" y="3131341"/>
            <a:ext cx="6379145" cy="3934685"/>
            <a:chOff x="2193551" y="2556545"/>
            <a:chExt cx="7724782" cy="4792354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2193551" y="2556545"/>
              <a:ext cx="7724782" cy="4238513"/>
              <a:chOff x="2193551" y="2556545"/>
              <a:chExt cx="7724782" cy="4238513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621" y="425013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439" y="308589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453" y="535505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" name="Kép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1825" y="310376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9" name="Kép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276" y="5662732"/>
                <a:ext cx="1132326" cy="1132326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382038">
                <a:off x="5019791" y="2556545"/>
                <a:ext cx="2005683" cy="2005683"/>
              </a:xfrm>
              <a:prstGeom prst="rect">
                <a:avLst/>
              </a:prstGeom>
            </p:spPr>
          </p:pic>
          <p:pic>
            <p:nvPicPr>
              <p:cNvPr id="13" name="Kép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05849">
                <a:off x="8060752" y="4115437"/>
                <a:ext cx="1857581" cy="1857581"/>
              </a:xfrm>
              <a:prstGeom prst="rect">
                <a:avLst/>
              </a:prstGeom>
            </p:spPr>
          </p:pic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27812">
                <a:off x="2193551" y="4165602"/>
                <a:ext cx="1746318" cy="1746318"/>
              </a:xfrm>
              <a:prstGeom prst="rect">
                <a:avLst/>
              </a:prstGeom>
            </p:spPr>
          </p:pic>
        </p:grp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59774">
              <a:off x="5144779" y="5343216"/>
              <a:ext cx="2005683" cy="2005683"/>
            </a:xfrm>
            <a:prstGeom prst="rect">
              <a:avLst/>
            </a:prstGeom>
          </p:spPr>
        </p:pic>
      </p:grpSp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51227"/>
              </p:ext>
            </p:extLst>
          </p:nvPr>
        </p:nvGraphicFramePr>
        <p:xfrm>
          <a:off x="6093912" y="4364231"/>
          <a:ext cx="5755668" cy="1171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556">
                  <a:extLst>
                    <a:ext uri="{9D8B030D-6E8A-4147-A177-3AD203B41FA5}">
                      <a16:colId xmlns:a16="http://schemas.microsoft.com/office/drawing/2014/main" val="542408617"/>
                    </a:ext>
                  </a:extLst>
                </a:gridCol>
                <a:gridCol w="1601540">
                  <a:extLst>
                    <a:ext uri="{9D8B030D-6E8A-4147-A177-3AD203B41FA5}">
                      <a16:colId xmlns:a16="http://schemas.microsoft.com/office/drawing/2014/main" val="4042972346"/>
                    </a:ext>
                  </a:extLst>
                </a:gridCol>
                <a:gridCol w="2235572">
                  <a:extLst>
                    <a:ext uri="{9D8B030D-6E8A-4147-A177-3AD203B41FA5}">
                      <a16:colId xmlns:a16="http://schemas.microsoft.com/office/drawing/2014/main" val="691879107"/>
                    </a:ext>
                  </a:extLst>
                </a:gridCol>
              </a:tblGrid>
              <a:tr h="2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Alkalmazottként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Önfoglalkoztatóként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5545259"/>
                  </a:ext>
                </a:extLst>
              </a:tr>
              <a:tr h="2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Külföldön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55,3%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29,8%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103552"/>
                  </a:ext>
                </a:extLst>
              </a:tr>
              <a:tr h="585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Itthonról külföldre (távmunkában)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71,1%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47,9%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9345217"/>
                  </a:ext>
                </a:extLst>
              </a:tr>
            </a:tbl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6655003" y="3743889"/>
            <a:ext cx="4656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  <a:effectLst>
                  <a:outerShdw sx="0" sy="0">
                    <a:srgbClr val="000000"/>
                  </a:outerShdw>
                </a:effectLst>
              </a:rPr>
              <a:t>A kutatás külföldi munkavállalással, illetve külföldre dolgozással kapcsolatos legfontosabb eredményei</a:t>
            </a:r>
          </a:p>
          <a:p>
            <a:pPr algn="ctr"/>
            <a:endParaRPr lang="hu-HU" sz="1400" dirty="0">
              <a:solidFill>
                <a:schemeClr val="accent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089093" y="5650433"/>
            <a:ext cx="474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(az adott munkavégzési/foglalkoztatási formára vonatkozó kérdésre az 5-fokozatú skálán legalább 3-as értéket megjelölők aránya)</a:t>
            </a:r>
            <a:endParaRPr lang="hu-HU" sz="1200" dirty="0"/>
          </a:p>
          <a:p>
            <a:r>
              <a:rPr lang="hu-HU" sz="1200" i="1" dirty="0"/>
              <a:t>Forrás: Századvég</a:t>
            </a:r>
            <a:endParaRPr lang="hu-HU" sz="1200" dirty="0"/>
          </a:p>
          <a:p>
            <a:endParaRPr lang="hu-HU" sz="1200" dirty="0"/>
          </a:p>
        </p:txBody>
      </p:sp>
      <p:sp>
        <p:nvSpPr>
          <p:cNvPr id="21" name="Dia számának helye 3">
            <a:extLst>
              <a:ext uri="{FF2B5EF4-FFF2-40B4-BE49-F238E27FC236}">
                <a16:creationId xmlns:a16="http://schemas.microsoft.com/office/drawing/2014/main" id="{DB00C8F8-5F81-81D6-4746-1448D1A2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801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87087" cy="1012009"/>
          </a:xfrm>
        </p:spPr>
        <p:txBody>
          <a:bodyPr/>
          <a:lstStyle/>
          <a:p>
            <a:r>
              <a:rPr lang="hu-HU" dirty="0"/>
              <a:t>A primer kvantitatív kutatás eredményei (VII.)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6363" y="871321"/>
            <a:ext cx="11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Az informatikus szakma jövőjével kapcsolatos meglátások, megoldási javaslatok</a:t>
            </a:r>
            <a:endParaRPr lang="hu-HU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363" y="1310531"/>
            <a:ext cx="57496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IT-szakmát illetően várható alapvető változásokkal kapcsolatban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400" dirty="0"/>
              <a:t>ötből négy válaszadó az </a:t>
            </a:r>
            <a:r>
              <a:rPr lang="hu-HU" sz="1400" b="1" dirty="0"/>
              <a:t>új készségek és tudások elsajátításának szükségességét </a:t>
            </a:r>
            <a:r>
              <a:rPr lang="hu-HU" sz="1400" dirty="0"/>
              <a:t>emelte ki;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400" dirty="0"/>
              <a:t>háromnegyedük említette, hogy a digitalizáció rohamos terjedésével a mostani helyzethez képest </a:t>
            </a:r>
            <a:r>
              <a:rPr lang="hu-HU" sz="1400" b="1" dirty="0"/>
              <a:t>már rövidtávon is várható az </a:t>
            </a:r>
            <a:br>
              <a:rPr lang="hu-HU" sz="1400" b="1" dirty="0"/>
            </a:br>
            <a:r>
              <a:rPr lang="hu-HU" sz="1400" b="1" dirty="0"/>
              <a:t>IT-szakemberhiány további növekedése</a:t>
            </a:r>
            <a:r>
              <a:rPr lang="hu-HU" sz="1400" dirty="0"/>
              <a:t>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400" dirty="0"/>
              <a:t>kétharmad körüli említést kapott az </a:t>
            </a:r>
            <a:r>
              <a:rPr lang="hu-HU" sz="1400" b="1" dirty="0"/>
              <a:t>atipikus munkavállalási formák radikális terjedése</a:t>
            </a:r>
            <a:r>
              <a:rPr lang="hu-HU" sz="1400" dirty="0"/>
              <a:t>, illetve az informatikusok itthonról külföldre történő munkavégzése;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400" dirty="0"/>
              <a:t>többen válaszolták, hogy a </a:t>
            </a:r>
            <a:r>
              <a:rPr lang="hu-HU" sz="1400" b="1" dirty="0"/>
              <a:t>fokozódó munkaerőhiány </a:t>
            </a:r>
            <a:r>
              <a:rPr lang="hu-HU" sz="1400" dirty="0"/>
              <a:t>a </a:t>
            </a:r>
            <a:r>
              <a:rPr lang="hu-HU" sz="1400" b="1" dirty="0"/>
              <a:t>jövedelmek további emelkedését eredményezi</a:t>
            </a:r>
            <a:r>
              <a:rPr lang="hu-HU" sz="1400" dirty="0"/>
              <a:t>, illetve várható, hogy egyre nagyobb mértékű lesz a külföldön munkát vállaló magyar informatikusok aránya 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növekvő informatikai </a:t>
            </a:r>
            <a:r>
              <a:rPr lang="hu-HU" sz="1400" b="1" dirty="0"/>
              <a:t>szakemberhiányt elsősorban az informatikai felsőoktatási</a:t>
            </a:r>
            <a:r>
              <a:rPr lang="hu-HU" sz="1400" dirty="0"/>
              <a:t>, illetve a </a:t>
            </a:r>
            <a:r>
              <a:rPr lang="hu-HU" sz="1400" b="1" dirty="0"/>
              <a:t>szakképzési intézmények képzési színvonalának emelésével látják enyhíthetőnek </a:t>
            </a:r>
            <a:r>
              <a:rPr lang="hu-HU" sz="1400" dirty="0"/>
              <a:t>a válaszadók (tízből kilenc említés);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Hasonlóan magas értékelést ért el az </a:t>
            </a:r>
            <a:r>
              <a:rPr lang="hu-HU" sz="1400" b="1" dirty="0"/>
              <a:t>oktatási rendszer szisztematikus digitális átalakítására </a:t>
            </a:r>
            <a:r>
              <a:rPr lang="hu-HU" sz="1400" dirty="0"/>
              <a:t>irányuló javaslat, de a válaszadók több mint háromnegyede hatékony megoldásnak tartaná a </a:t>
            </a:r>
            <a:r>
              <a:rPr lang="hu-HU" sz="1400" b="1" dirty="0"/>
              <a:t>digitális kompetencia érettségi feltételként való megkövetelését</a:t>
            </a:r>
            <a:r>
              <a:rPr lang="hu-HU" sz="1400" dirty="0"/>
              <a:t>, a </a:t>
            </a:r>
            <a:r>
              <a:rPr lang="hu-HU" sz="1400" b="1" dirty="0"/>
              <a:t>programozás bevezetését a köznevelésbe és a szakképzésbe</a:t>
            </a:r>
            <a:r>
              <a:rPr lang="hu-HU" sz="1400" dirty="0"/>
              <a:t>, </a:t>
            </a:r>
            <a:r>
              <a:rPr lang="hu-HU" sz="1400" b="1" dirty="0"/>
              <a:t>új IT-szakok </a:t>
            </a:r>
            <a:r>
              <a:rPr lang="hu-HU" sz="1400" dirty="0"/>
              <a:t>illetve új interdiszciplináris képzések </a:t>
            </a:r>
            <a:r>
              <a:rPr lang="hu-HU" sz="1400" b="1" dirty="0"/>
              <a:t>indítását</a:t>
            </a:r>
            <a:r>
              <a:rPr lang="hu-HU" sz="1400" dirty="0"/>
              <a:t>, illetve a </a:t>
            </a:r>
            <a:r>
              <a:rPr lang="hu-HU" sz="1400" b="1" dirty="0"/>
              <a:t>felnőttképzési</a:t>
            </a:r>
            <a:r>
              <a:rPr lang="hu-HU" sz="1400" dirty="0"/>
              <a:t> intézmények </a:t>
            </a:r>
            <a:r>
              <a:rPr lang="hu-HU" sz="1400" b="1" dirty="0"/>
              <a:t>IT képzéseinek támogatását</a:t>
            </a:r>
            <a:r>
              <a:rPr lang="hu-HU" sz="14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28568316-3129-B5BC-A9C5-5D7FA1BB0017}"/>
              </a:ext>
            </a:extLst>
          </p:cNvPr>
          <p:cNvGraphicFramePr/>
          <p:nvPr>
            <p:extLst/>
          </p:nvPr>
        </p:nvGraphicFramePr>
        <p:xfrm>
          <a:off x="6438900" y="2252662"/>
          <a:ext cx="4943544" cy="436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629400" y="1513998"/>
            <a:ext cx="4753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</a:rPr>
              <a:t>Ön szerint milyen alapvető változásokra lehet számítani az informatikus szakmát illetően (több válasz is megadható)? (N=877, említések %)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EAA862C-E7AB-86BB-A8D3-06CD1742445C}"/>
              </a:ext>
            </a:extLst>
          </p:cNvPr>
          <p:cNvSpPr txBox="1"/>
          <p:nvPr/>
        </p:nvSpPr>
        <p:spPr>
          <a:xfrm flipH="1">
            <a:off x="6689795" y="6283712"/>
            <a:ext cx="1197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/>
              <a:t>Forrás: Századvég</a:t>
            </a:r>
          </a:p>
        </p:txBody>
      </p:sp>
      <p:sp>
        <p:nvSpPr>
          <p:cNvPr id="9" name="Dia számának helye 3">
            <a:extLst>
              <a:ext uri="{FF2B5EF4-FFF2-40B4-BE49-F238E27FC236}">
                <a16:creationId xmlns:a16="http://schemas.microsoft.com/office/drawing/2014/main" id="{02781974-54B7-C48D-3C53-7D097D56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87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 5. Következtetések</a:t>
            </a:r>
          </a:p>
        </p:txBody>
      </p:sp>
    </p:spTree>
    <p:extLst>
      <p:ext uri="{BB962C8B-B14F-4D97-AF65-F5344CB8AC3E}">
        <p14:creationId xmlns:p14="http://schemas.microsoft.com/office/powerpoint/2010/main" val="3468115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0D159D8-A383-7E35-8183-F3AFB622E8ED}"/>
              </a:ext>
            </a:extLst>
          </p:cNvPr>
          <p:cNvSpPr txBox="1"/>
          <p:nvPr/>
        </p:nvSpPr>
        <p:spPr>
          <a:xfrm>
            <a:off x="482600" y="1028700"/>
            <a:ext cx="2763827" cy="5303716"/>
          </a:xfrm>
          <a:prstGeom prst="roundRect">
            <a:avLst/>
          </a:prstGeom>
          <a:effectLst>
            <a:outerShdw blurRad="2159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u-HU" dirty="0"/>
              <a:t>A kutatás eredményei alapján már </a:t>
            </a:r>
            <a:r>
              <a:rPr lang="hu-HU" b="1" dirty="0"/>
              <a:t>rövidtávon is a hazai informatikus munkaerőhiány további növekedésére lehet számítani</a:t>
            </a:r>
            <a:r>
              <a:rPr lang="hu-HU" dirty="0"/>
              <a:t>, mivel a válaszadó IT-szakemberek</a:t>
            </a:r>
          </a:p>
          <a:p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084F4FC-AEC5-A370-AAEE-6D415E33A12E}"/>
              </a:ext>
            </a:extLst>
          </p:cNvPr>
          <p:cNvSpPr txBox="1"/>
          <p:nvPr/>
        </p:nvSpPr>
        <p:spPr>
          <a:xfrm>
            <a:off x="4799878" y="3203504"/>
            <a:ext cx="51393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1400" dirty="0"/>
              <a:t>érzékelésük szerint</a:t>
            </a:r>
            <a:r>
              <a:rPr lang="hu-HU" sz="1400" b="1" dirty="0"/>
              <a:t> pályatársaik nagy arányban dolgoznak külföldön</a:t>
            </a:r>
            <a:r>
              <a:rPr lang="hu-HU" sz="1400" dirty="0"/>
              <a:t>, illetve itthonról </a:t>
            </a:r>
            <a:r>
              <a:rPr lang="hu-HU" sz="1400" b="1" dirty="0"/>
              <a:t>külföldre </a:t>
            </a:r>
            <a:r>
              <a:rPr lang="hu-HU" sz="1400" dirty="0"/>
              <a:t>– ebben szerintük elsősorban a </a:t>
            </a:r>
            <a:r>
              <a:rPr lang="hu-HU" sz="1400" b="1" dirty="0"/>
              <a:t>magasabb jövedelem </a:t>
            </a:r>
            <a:r>
              <a:rPr lang="hu-HU" sz="1400" dirty="0"/>
              <a:t>és a </a:t>
            </a:r>
            <a:r>
              <a:rPr lang="hu-HU" sz="1400" b="1" dirty="0"/>
              <a:t>jobb szakmai karrierlehetőségek</a:t>
            </a:r>
            <a:r>
              <a:rPr lang="hu-HU" sz="1400" dirty="0"/>
              <a:t> motiválják őket;</a:t>
            </a:r>
            <a:endParaRPr lang="hu-HU" sz="14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43606C2-C152-A4B1-120C-B3CE6529BA06}"/>
              </a:ext>
            </a:extLst>
          </p:cNvPr>
          <p:cNvSpPr txBox="1"/>
          <p:nvPr/>
        </p:nvSpPr>
        <p:spPr>
          <a:xfrm>
            <a:off x="4799879" y="1348232"/>
            <a:ext cx="55604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1400" dirty="0"/>
              <a:t>világosan érzékelik azt a nemzetközi trendet, hogy az informatikai munkakörökben </a:t>
            </a:r>
            <a:r>
              <a:rPr lang="hu-HU" sz="1400" b="1" dirty="0"/>
              <a:t>egyre jobban terjednek az atipikus munkavállalási formák</a:t>
            </a:r>
            <a:r>
              <a:rPr lang="hu-HU" sz="1400" dirty="0"/>
              <a:t>, így a </a:t>
            </a:r>
            <a:r>
              <a:rPr lang="hu-HU" sz="1400" b="1" dirty="0"/>
              <a:t>távmunka és a digitális </a:t>
            </a:r>
            <a:r>
              <a:rPr lang="hu-HU" sz="1400" b="1" dirty="0" err="1"/>
              <a:t>nomaditás</a:t>
            </a:r>
            <a:r>
              <a:rPr lang="hu-HU" sz="1400" b="1" dirty="0"/>
              <a:t>;</a:t>
            </a:r>
            <a:endParaRPr lang="hu-HU" sz="14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7C3FC6E-7080-C232-3087-CC28D85A11AC}"/>
              </a:ext>
            </a:extLst>
          </p:cNvPr>
          <p:cNvSpPr txBox="1"/>
          <p:nvPr/>
        </p:nvSpPr>
        <p:spPr>
          <a:xfrm>
            <a:off x="4799878" y="2260410"/>
            <a:ext cx="53900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maguk is sokkal </a:t>
            </a:r>
            <a:r>
              <a:rPr lang="hu-HU" sz="1400" b="1" dirty="0"/>
              <a:t>nagyobb arányban szeretnének távmunkában</a:t>
            </a:r>
            <a:r>
              <a:rPr lang="hu-HU" sz="1400" dirty="0"/>
              <a:t>, illetve </a:t>
            </a:r>
            <a:r>
              <a:rPr lang="hu-HU" sz="1400" b="1" dirty="0"/>
              <a:t>digitális</a:t>
            </a:r>
            <a:r>
              <a:rPr lang="hu-HU" sz="1400" dirty="0"/>
              <a:t> </a:t>
            </a:r>
            <a:r>
              <a:rPr lang="hu-HU" sz="1400" b="1" dirty="0"/>
              <a:t>nomádként</a:t>
            </a:r>
            <a:r>
              <a:rPr lang="hu-HU" sz="1400" dirty="0"/>
              <a:t> </a:t>
            </a:r>
            <a:r>
              <a:rPr lang="hu-HU" sz="1400" b="1" dirty="0"/>
              <a:t>dolgozni</a:t>
            </a:r>
            <a:r>
              <a:rPr lang="hu-HU" sz="1400" dirty="0"/>
              <a:t>, mint amire a hazai munkáltatók részéről nyitottságot tapasztalnak;</a:t>
            </a:r>
            <a:endParaRPr lang="hu-HU" sz="1400" b="1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611590" y="1530675"/>
            <a:ext cx="904874" cy="4484974"/>
            <a:chOff x="3758768" y="1531102"/>
            <a:chExt cx="904874" cy="4484974"/>
          </a:xfrm>
        </p:grpSpPr>
        <p:sp>
          <p:nvSpPr>
            <p:cNvPr id="23" name="Nyíl: jobbra mutató 22">
              <a:extLst>
                <a:ext uri="{FF2B5EF4-FFF2-40B4-BE49-F238E27FC236}">
                  <a16:creationId xmlns:a16="http://schemas.microsoft.com/office/drawing/2014/main" id="{58CFEFF5-902C-3D5C-E712-63BED59DE242}"/>
                </a:ext>
              </a:extLst>
            </p:cNvPr>
            <p:cNvSpPr/>
            <p:nvPr/>
          </p:nvSpPr>
          <p:spPr>
            <a:xfrm>
              <a:off x="3758768" y="1531102"/>
              <a:ext cx="904874" cy="40011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Nyíl: jobbra mutató 23">
              <a:extLst>
                <a:ext uri="{FF2B5EF4-FFF2-40B4-BE49-F238E27FC236}">
                  <a16:creationId xmlns:a16="http://schemas.microsoft.com/office/drawing/2014/main" id="{9FD1135D-31EE-6D05-AAD2-C0D1B1301BBC}"/>
                </a:ext>
              </a:extLst>
            </p:cNvPr>
            <p:cNvSpPr/>
            <p:nvPr/>
          </p:nvSpPr>
          <p:spPr>
            <a:xfrm>
              <a:off x="3758768" y="3573107"/>
              <a:ext cx="904874" cy="40011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Nyíl: jobbra mutató 24">
              <a:extLst>
                <a:ext uri="{FF2B5EF4-FFF2-40B4-BE49-F238E27FC236}">
                  <a16:creationId xmlns:a16="http://schemas.microsoft.com/office/drawing/2014/main" id="{236A7E72-B370-DA3B-1600-D43164465C3A}"/>
                </a:ext>
              </a:extLst>
            </p:cNvPr>
            <p:cNvSpPr/>
            <p:nvPr/>
          </p:nvSpPr>
          <p:spPr>
            <a:xfrm>
              <a:off x="3758768" y="5615966"/>
              <a:ext cx="904874" cy="40011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Nyíl: jobbra mutató 22">
              <a:extLst>
                <a:ext uri="{FF2B5EF4-FFF2-40B4-BE49-F238E27FC236}">
                  <a16:creationId xmlns:a16="http://schemas.microsoft.com/office/drawing/2014/main" id="{58CFEFF5-902C-3D5C-E712-63BED59DE242}"/>
                </a:ext>
              </a:extLst>
            </p:cNvPr>
            <p:cNvSpPr/>
            <p:nvPr/>
          </p:nvSpPr>
          <p:spPr>
            <a:xfrm>
              <a:off x="3758768" y="2520673"/>
              <a:ext cx="904874" cy="40011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Nyíl: jobbra mutató 23">
              <a:extLst>
                <a:ext uri="{FF2B5EF4-FFF2-40B4-BE49-F238E27FC236}">
                  <a16:creationId xmlns:a16="http://schemas.microsoft.com/office/drawing/2014/main" id="{9FD1135D-31EE-6D05-AAD2-C0D1B1301BBC}"/>
                </a:ext>
              </a:extLst>
            </p:cNvPr>
            <p:cNvSpPr/>
            <p:nvPr/>
          </p:nvSpPr>
          <p:spPr>
            <a:xfrm>
              <a:off x="3758768" y="4563532"/>
              <a:ext cx="904874" cy="40011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084F4FC-AEC5-A370-AAEE-6D415E33A12E}"/>
              </a:ext>
            </a:extLst>
          </p:cNvPr>
          <p:cNvSpPr txBox="1"/>
          <p:nvPr/>
        </p:nvSpPr>
        <p:spPr>
          <a:xfrm>
            <a:off x="4799878" y="4362041"/>
            <a:ext cx="51393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1400" dirty="0"/>
              <a:t>saját személyes jövőjüket tekintve is sokan tartják </a:t>
            </a:r>
            <a:r>
              <a:rPr lang="hu-HU" sz="1400" b="1" dirty="0"/>
              <a:t>elképzelhetőnek</a:t>
            </a:r>
            <a:r>
              <a:rPr lang="hu-HU" sz="1400" dirty="0"/>
              <a:t> mind a </a:t>
            </a:r>
            <a:r>
              <a:rPr lang="hu-HU" sz="1400" b="1" dirty="0"/>
              <a:t>külföldi, mind a külföldre történő munkavállalást</a:t>
            </a:r>
            <a:r>
              <a:rPr lang="hu-HU" sz="1400" dirty="0"/>
              <a:t> a következő 20 évben;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084F4FC-AEC5-A370-AAEE-6D415E33A12E}"/>
              </a:ext>
            </a:extLst>
          </p:cNvPr>
          <p:cNvSpPr txBox="1"/>
          <p:nvPr/>
        </p:nvSpPr>
        <p:spPr>
          <a:xfrm>
            <a:off x="4799878" y="5305135"/>
            <a:ext cx="5139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1400" dirty="0"/>
              <a:t>a már külföldön/külföldre dolgozókat </a:t>
            </a:r>
            <a:r>
              <a:rPr lang="hu-HU" sz="1400" b="1" dirty="0"/>
              <a:t>hazacsábítani</a:t>
            </a:r>
            <a:r>
              <a:rPr lang="hu-HU" sz="1400" dirty="0"/>
              <a:t>, illetve az erre készülőket jobb belátásra bírni véleményük szerint csak </a:t>
            </a:r>
            <a:r>
              <a:rPr lang="hu-HU" sz="1400" b="1" dirty="0"/>
              <a:t>versenyképes jövedelmekkel</a:t>
            </a:r>
            <a:r>
              <a:rPr lang="hu-HU" sz="1400" dirty="0"/>
              <a:t>, illetve a </a:t>
            </a:r>
            <a:r>
              <a:rPr lang="hu-HU" sz="1400" b="1" dirty="0"/>
              <a:t>külföldi munkavállaláshoz hasonló egyéb feltételekkel</a:t>
            </a:r>
            <a:r>
              <a:rPr lang="hu-HU" sz="1400" dirty="0"/>
              <a:t> (pl. munkavégzés formája, rugalmassága) lehetne.</a:t>
            </a:r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167" y="287316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155561" y="3044279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1. Bevezetés</a:t>
            </a:r>
          </a:p>
        </p:txBody>
      </p:sp>
    </p:spTree>
    <p:extLst>
      <p:ext uri="{BB962C8B-B14F-4D97-AF65-F5344CB8AC3E}">
        <p14:creationId xmlns:p14="http://schemas.microsoft.com/office/powerpoint/2010/main" val="236968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id="{8BBEDE27-F120-9EBD-7CA3-4DAB5374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40" y="1306286"/>
            <a:ext cx="1440000" cy="1440000"/>
          </a:xfrm>
          <a:prstGeom prst="rect">
            <a:avLst/>
          </a:prstGeom>
          <a:noFill/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Következtetések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B71DA5B-FB9A-52C3-EBAA-3EC25C24FEF9}"/>
              </a:ext>
            </a:extLst>
          </p:cNvPr>
          <p:cNvSpPr txBox="1"/>
          <p:nvPr/>
        </p:nvSpPr>
        <p:spPr>
          <a:xfrm>
            <a:off x="6600825" y="3381067"/>
            <a:ext cx="4320000" cy="20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00" indent="-288000" defTabSz="9143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400">
                <a:latin typeface="+mj-lt"/>
              </a:defRPr>
            </a:lvl1pPr>
            <a:lvl2pPr marL="685781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>
                <a:latin typeface="+mj-lt"/>
              </a:defRPr>
            </a:lvl2pPr>
            <a:lvl3pPr marL="1142969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>
                <a:latin typeface="+mj-lt"/>
              </a:defRPr>
            </a:lvl3pPr>
            <a:lvl4pPr marL="1600156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>
                <a:latin typeface="+mj-lt"/>
              </a:defRPr>
            </a:lvl4pPr>
            <a:lvl5pPr marL="2057344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>
                <a:latin typeface="+mj-lt"/>
              </a:defRPr>
            </a:lvl5pPr>
            <a:lvl6pPr marL="2514531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18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06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93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sz="1600" dirty="0"/>
          </a:p>
        </p:txBody>
      </p:sp>
      <p:sp>
        <p:nvSpPr>
          <p:cNvPr id="2" name="Lekerekített téglalap 1"/>
          <p:cNvSpPr/>
          <p:nvPr/>
        </p:nvSpPr>
        <p:spPr>
          <a:xfrm>
            <a:off x="984925" y="3137904"/>
            <a:ext cx="4860000" cy="3060000"/>
          </a:xfrm>
          <a:prstGeom prst="roundRect">
            <a:avLst/>
          </a:prstGeom>
          <a:effectLst>
            <a:outerShdw blurRad="901700" dist="50800" dir="5400000" sx="96000" sy="96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+mj-lt"/>
                <a:ea typeface="Calibri" panose="020F0502020204030204" pitchFamily="34" charset="0"/>
              </a:rPr>
              <a:t>A </a:t>
            </a:r>
            <a:r>
              <a:rPr lang="hu-HU" sz="1600" b="1" dirty="0">
                <a:latin typeface="+mj-lt"/>
                <a:ea typeface="Calibri" panose="020F0502020204030204" pitchFamily="34" charset="0"/>
              </a:rPr>
              <a:t>hazai digitális gazdaság fejlődésének </a:t>
            </a:r>
            <a:r>
              <a:rPr lang="hu-HU" sz="1600" dirty="0">
                <a:latin typeface="+mj-lt"/>
                <a:ea typeface="Calibri" panose="020F0502020204030204" pitchFamily="34" charset="0"/>
              </a:rPr>
              <a:t>egyik legfőbb </a:t>
            </a:r>
            <a:r>
              <a:rPr lang="hu-HU" sz="1600" b="1" dirty="0">
                <a:latin typeface="+mj-lt"/>
                <a:ea typeface="Calibri" panose="020F0502020204030204" pitchFamily="34" charset="0"/>
              </a:rPr>
              <a:t>hátráltató tényezője a digitálisan felkészült munkavállalók</a:t>
            </a:r>
            <a:r>
              <a:rPr lang="hu-HU" sz="1600" dirty="0">
                <a:latin typeface="+mj-lt"/>
                <a:ea typeface="Calibri" panose="020F0502020204030204" pitchFamily="34" charset="0"/>
              </a:rPr>
              <a:t>, illetve az IT-szaktudással </a:t>
            </a:r>
            <a:r>
              <a:rPr lang="hu-HU" sz="1600" dirty="0">
                <a:ea typeface="Calibri" panose="020F0502020204030204" pitchFamily="34" charset="0"/>
              </a:rPr>
              <a:t>rendelkező</a:t>
            </a:r>
            <a:r>
              <a:rPr lang="hu-HU" sz="1600" dirty="0">
                <a:latin typeface="+mj-lt"/>
                <a:ea typeface="Calibri" panose="020F0502020204030204" pitchFamily="34" charset="0"/>
              </a:rPr>
              <a:t> szakemberek hosszú évek óta tapasztalható </a:t>
            </a:r>
            <a:r>
              <a:rPr lang="hu-HU" sz="1600" b="1" dirty="0">
                <a:latin typeface="+mj-lt"/>
                <a:ea typeface="Calibri" panose="020F0502020204030204" pitchFamily="34" charset="0"/>
              </a:rPr>
              <a:t>hiánya</a:t>
            </a:r>
            <a:r>
              <a:rPr lang="hu-HU" sz="1600" dirty="0">
                <a:latin typeface="+mj-lt"/>
                <a:ea typeface="Calibri" panose="020F0502020204030204" pitchFamily="34" charset="0"/>
              </a:rPr>
              <a:t>. Mindezt tovább tetézi, hogy az </a:t>
            </a:r>
            <a:r>
              <a:rPr lang="hu-HU" sz="1600" b="1" dirty="0">
                <a:latin typeface="+mj-lt"/>
                <a:ea typeface="Calibri" panose="020F0502020204030204" pitchFamily="34" charset="0"/>
              </a:rPr>
              <a:t>IT-szakemberek iránti kereslet és kínálat közötti szakadék a közeljövőben sem látszik zárulni</a:t>
            </a:r>
            <a:r>
              <a:rPr lang="hu-HU" sz="1600" dirty="0">
                <a:latin typeface="+mj-lt"/>
                <a:ea typeface="Calibri" panose="020F0502020204030204" pitchFamily="34" charset="0"/>
              </a:rPr>
              <a:t>, sőt: az IT mérnökök és IT-szakemberek esetében a hiány a közeljövőben akár a 26 ezer főt is elérheti.</a:t>
            </a:r>
            <a:endParaRPr lang="hu-HU" sz="1600" dirty="0">
              <a:latin typeface="+mj-lt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254416" y="3137904"/>
            <a:ext cx="4860000" cy="3060000"/>
          </a:xfrm>
          <a:prstGeom prst="roundRect">
            <a:avLst/>
          </a:prstGeom>
          <a:effectLst>
            <a:outerShdw blurRad="901700" dist="50800" dir="5400000" sx="96000" sy="96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A pandémia hatására a távmunka különböző formáinak </a:t>
            </a:r>
            <a:r>
              <a:rPr lang="hu-HU" sz="1600" b="1" dirty="0"/>
              <a:t>látványos terjedése már rövidtávon azzal a kockázattal jár együtt, hogy a hazai informatikusok egyre nagyobb arányban vállalhatnak munkát külföldön, vagy itthonról külföldre</a:t>
            </a:r>
            <a:r>
              <a:rPr lang="hu-HU" sz="1600" dirty="0"/>
              <a:t>, ami tovább növelheti az amúgy is egyre súlyosbodó informatikushiányt Magyarországon. A  válaszadók csaknem 75%-a valószínűnek tartja, hogy a következő 20 év során távmunkában alkalmazottként külföldi munkaadó számára dolgozzon.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16" y="13062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5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284514" y="2659559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 6. Javaslatok</a:t>
            </a:r>
          </a:p>
        </p:txBody>
      </p:sp>
    </p:spTree>
    <p:extLst>
      <p:ext uri="{BB962C8B-B14F-4D97-AF65-F5344CB8AC3E}">
        <p14:creationId xmlns:p14="http://schemas.microsoft.com/office/powerpoint/2010/main" val="349862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Javaslatok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0D159D8-A383-7E35-8183-F3AFB622E8ED}"/>
              </a:ext>
            </a:extLst>
          </p:cNvPr>
          <p:cNvSpPr txBox="1"/>
          <p:nvPr/>
        </p:nvSpPr>
        <p:spPr>
          <a:xfrm>
            <a:off x="381816" y="946787"/>
            <a:ext cx="8935289" cy="1256753"/>
          </a:xfrm>
          <a:prstGeom prst="roundRect">
            <a:avLst/>
          </a:prstGeom>
          <a:effectLst>
            <a:outerShdw blurRad="2159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u-HU" sz="1600" dirty="0"/>
              <a:t>Annak érdekében, hogy a </a:t>
            </a:r>
            <a:r>
              <a:rPr lang="hu-HU" sz="1600" b="1" dirty="0"/>
              <a:t>hazai IT-szakemberhiány </a:t>
            </a:r>
            <a:r>
              <a:rPr lang="hu-HU" sz="1600" b="1" dirty="0" err="1"/>
              <a:t>mérséklődjön</a:t>
            </a:r>
            <a:r>
              <a:rPr lang="hu-HU" sz="1600" b="1" dirty="0"/>
              <a:t>, minél gyorsabb, már rövidtávon is ható kormányzati intézkedésekre volna szükség</a:t>
            </a:r>
            <a:r>
              <a:rPr lang="hu-HU" sz="1600" dirty="0"/>
              <a:t>. </a:t>
            </a:r>
            <a:r>
              <a:rPr lang="hu-HU" sz="1600" b="1" dirty="0"/>
              <a:t>Javaslatainkat</a:t>
            </a:r>
            <a:r>
              <a:rPr lang="hu-HU" sz="1600" dirty="0"/>
              <a:t> </a:t>
            </a:r>
            <a:r>
              <a:rPr lang="hu-HU" sz="1600" b="1" dirty="0" smtClean="0">
                <a:solidFill>
                  <a:schemeClr val="accent1"/>
                </a:solidFill>
              </a:rPr>
              <a:t>három </a:t>
            </a:r>
            <a:r>
              <a:rPr lang="hu-HU" sz="1600" b="1" dirty="0">
                <a:solidFill>
                  <a:schemeClr val="accent1"/>
                </a:solidFill>
              </a:rPr>
              <a:t>csoportba </a:t>
            </a:r>
            <a:r>
              <a:rPr lang="hu-HU" sz="1600" dirty="0"/>
              <a:t>soroltuk</a:t>
            </a:r>
            <a:r>
              <a:rPr lang="hu-HU" sz="1600" dirty="0" smtClean="0"/>
              <a:t>:</a:t>
            </a:r>
            <a:endParaRPr lang="hu-HU" sz="16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084F4FC-AEC5-A370-AAEE-6D415E33A12E}"/>
              </a:ext>
            </a:extLst>
          </p:cNvPr>
          <p:cNvSpPr txBox="1"/>
          <p:nvPr/>
        </p:nvSpPr>
        <p:spPr>
          <a:xfrm>
            <a:off x="8181997" y="3047899"/>
            <a:ext cx="316755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3. </a:t>
            </a:r>
            <a:r>
              <a:rPr lang="hu-HU" b="1" dirty="0">
                <a:solidFill>
                  <a:schemeClr val="accent1"/>
                </a:solidFill>
              </a:rPr>
              <a:t>kommunikációs</a:t>
            </a:r>
            <a:r>
              <a:rPr lang="hu-HU" b="1" dirty="0"/>
              <a:t> javaslatok</a:t>
            </a:r>
          </a:p>
          <a:p>
            <a:pPr algn="ctr"/>
            <a:r>
              <a:rPr lang="hu-HU" sz="1400" dirty="0"/>
              <a:t>amelyek kommunikációs eszközök alkalmazásának segítségével támogatják az </a:t>
            </a:r>
            <a:r>
              <a:rPr lang="hu-HU" sz="1400" b="1" dirty="0"/>
              <a:t>informatikus szakma hazai népszerűségének növelését</a:t>
            </a:r>
            <a:r>
              <a:rPr lang="hu-HU" sz="1400" dirty="0"/>
              <a:t>, támogatják a hazai és külföldi munkavállalók körében a magyarországi/Magyarországra </a:t>
            </a:r>
            <a:r>
              <a:rPr lang="hu-HU" sz="1400" b="1" dirty="0"/>
              <a:t>digitális nomádként történő munkavégzést, </a:t>
            </a:r>
            <a:r>
              <a:rPr lang="hu-HU" sz="1400" dirty="0"/>
              <a:t>továbbá hozzájárulnak az </a:t>
            </a:r>
            <a:r>
              <a:rPr lang="hu-HU" sz="1400" b="1" dirty="0"/>
              <a:t>atipikus foglalkoztatási formák </a:t>
            </a:r>
            <a:r>
              <a:rPr lang="hu-HU" sz="1400" dirty="0"/>
              <a:t>további </a:t>
            </a:r>
            <a:r>
              <a:rPr lang="hu-HU" sz="1400" b="1" dirty="0"/>
              <a:t>térnyeréséhez</a:t>
            </a:r>
            <a:r>
              <a:rPr lang="hu-HU" sz="1400" dirty="0"/>
              <a:t> Magyarországon.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462F114-D09A-C1A8-309F-1440D5D9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7" y="4373067"/>
            <a:ext cx="1850116" cy="1850116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E43606C2-C152-A4B1-120C-B3CE6529BA06}"/>
              </a:ext>
            </a:extLst>
          </p:cNvPr>
          <p:cNvSpPr txBox="1"/>
          <p:nvPr/>
        </p:nvSpPr>
        <p:spPr>
          <a:xfrm>
            <a:off x="546884" y="3047899"/>
            <a:ext cx="2709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1. </a:t>
            </a:r>
            <a:r>
              <a:rPr lang="hu-HU" b="1" dirty="0">
                <a:solidFill>
                  <a:schemeClr val="accent1"/>
                </a:solidFill>
              </a:rPr>
              <a:t>szakmai</a:t>
            </a:r>
            <a:r>
              <a:rPr lang="hu-HU" b="1" dirty="0"/>
              <a:t> javaslatok</a:t>
            </a:r>
          </a:p>
          <a:p>
            <a:pPr algn="ctr"/>
            <a:r>
              <a:rPr lang="hu-HU" sz="1400" dirty="0"/>
              <a:t>amelyek érintik az </a:t>
            </a:r>
            <a:r>
              <a:rPr lang="hu-HU" sz="1400" b="1" dirty="0"/>
              <a:t>oktatási</a:t>
            </a:r>
            <a:r>
              <a:rPr lang="hu-HU" sz="1400" dirty="0"/>
              <a:t> </a:t>
            </a:r>
            <a:r>
              <a:rPr lang="hu-HU" sz="1400" b="1" dirty="0"/>
              <a:t>rendszert</a:t>
            </a:r>
            <a:r>
              <a:rPr lang="hu-HU" sz="1400" dirty="0"/>
              <a:t> és a </a:t>
            </a:r>
            <a:r>
              <a:rPr lang="hu-HU" sz="1400" b="1" dirty="0"/>
              <a:t>munkaerőpiacot</a:t>
            </a:r>
            <a:r>
              <a:rPr lang="hu-HU" sz="1400" dirty="0"/>
              <a:t> egyaránt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7C3FC6E-7080-C232-3087-CC28D85A11AC}"/>
              </a:ext>
            </a:extLst>
          </p:cNvPr>
          <p:cNvSpPr txBox="1"/>
          <p:nvPr/>
        </p:nvSpPr>
        <p:spPr>
          <a:xfrm>
            <a:off x="4408935" y="3047899"/>
            <a:ext cx="286983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2. további </a:t>
            </a:r>
            <a:r>
              <a:rPr lang="hu-HU" b="1" dirty="0">
                <a:solidFill>
                  <a:schemeClr val="accent1"/>
                </a:solidFill>
              </a:rPr>
              <a:t>kutatásokkal kapcsolatos </a:t>
            </a:r>
            <a:r>
              <a:rPr lang="hu-HU" b="1" dirty="0"/>
              <a:t>javaslatok</a:t>
            </a:r>
          </a:p>
          <a:p>
            <a:pPr algn="ctr"/>
            <a:r>
              <a:rPr lang="hu-HU" sz="1400" dirty="0"/>
              <a:t>amelyek segítenek feltérképezni a </a:t>
            </a:r>
            <a:r>
              <a:rPr lang="hu-HU" sz="1400" b="1" dirty="0"/>
              <a:t>hazai munkaadók elvárásait </a:t>
            </a:r>
            <a:r>
              <a:rPr lang="hu-HU" sz="1400" dirty="0"/>
              <a:t>és attitűdjét az informatikus szakemberek által elvárt atipikus foglalkoztatási formákkal kapcsolatban, másrészt segítenek mélyebben megérteni, hogy milyen további </a:t>
            </a:r>
            <a:r>
              <a:rPr lang="hu-HU" sz="1400" b="1" dirty="0"/>
              <a:t>eszközökkel</a:t>
            </a:r>
            <a:r>
              <a:rPr lang="hu-HU" sz="1400" dirty="0"/>
              <a:t> (pl. külföldre történő munkavállalás mérséklése, külföldiek Magyarországra csábítása, stb.) </a:t>
            </a:r>
            <a:r>
              <a:rPr lang="hu-HU" sz="1400" b="1" dirty="0"/>
              <a:t>lehetne mérsékelni a hazai IT munkaerőhiányt</a:t>
            </a:r>
            <a:r>
              <a:rPr lang="hu-HU" sz="1400" dirty="0"/>
              <a:t>;</a:t>
            </a:r>
          </a:p>
          <a:p>
            <a:pPr algn="ctr"/>
            <a:endParaRPr lang="hu-HU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2038">
            <a:off x="2932551" y="1995996"/>
            <a:ext cx="1656298" cy="164673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2038">
            <a:off x="6902235" y="2065638"/>
            <a:ext cx="1656298" cy="16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6322"/>
              </p:ext>
            </p:extLst>
          </p:nvPr>
        </p:nvGraphicFramePr>
        <p:xfrm>
          <a:off x="297006" y="1306286"/>
          <a:ext cx="11195120" cy="5310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443">
                  <a:extLst>
                    <a:ext uri="{9D8B030D-6E8A-4147-A177-3AD203B41FA5}">
                      <a16:colId xmlns:a16="http://schemas.microsoft.com/office/drawing/2014/main" val="2482393878"/>
                    </a:ext>
                  </a:extLst>
                </a:gridCol>
                <a:gridCol w="9637677">
                  <a:extLst>
                    <a:ext uri="{9D8B030D-6E8A-4147-A177-3AD203B41FA5}">
                      <a16:colId xmlns:a16="http://schemas.microsoft.com/office/drawing/2014/main" val="212210072"/>
                    </a:ext>
                  </a:extLst>
                </a:gridCol>
              </a:tblGrid>
              <a:tr h="226964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Szakmai javaslatok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0" kern="1200" dirty="0">
                          <a:solidFill>
                            <a:schemeClr val="tx1"/>
                          </a:solidFill>
                          <a:effectLst/>
                        </a:rPr>
                        <a:t>Oktatási rendszer digitális megújítása</a:t>
                      </a:r>
                      <a:endParaRPr lang="hu-H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948" marR="159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88300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köznevelésben/szakképzésben a programozással és az algoritmizáló gondolkodással kapcsolatos tematikák/tantárgyak széles körű bevezetése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2288902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Felsőoktatási képzési struktúra átalakítása és jobb illesztése a munkaerőpiaci kereslethez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185649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Felsőoktatási felvételi keretszámok megemelése az IT és természettudományos szakokon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164360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Piaci képzések (pl. </a:t>
                      </a:r>
                      <a:r>
                        <a:rPr lang="hu-HU" sz="1000" dirty="0" err="1">
                          <a:effectLst/>
                        </a:rPr>
                        <a:t>bootcamp</a:t>
                      </a:r>
                      <a:r>
                        <a:rPr lang="hu-HU" sz="1000" dirty="0">
                          <a:effectLst/>
                        </a:rPr>
                        <a:t> iskolák) kínálatának növelését támogató intézkedések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0408938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Képzési hitelprogram magas szintű IT és digitalizációs tudással rendelkező szakembereknek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745665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„Programozd a jövőd” program folytatása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8333526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hazai vállalkozások számára elérhető IT és digitális szakemberek számának növelése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181881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digitális nomádként történő munkavégzés elterjesztéséhez szükséges jogszabályi és adókörnyezet kialakítása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4227342"/>
                  </a:ext>
                </a:extLst>
              </a:tr>
              <a:tr h="226964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További kutatásokkal kapcsolatos javaslatok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Az életpálya kutatás kiterjesztése a felsőoktatási adatbázisokban (DPR, FIR) szereplő szakemberek körén kívülre (szakképzés, </a:t>
                      </a:r>
                      <a:r>
                        <a:rPr lang="hu-HU" sz="1000" dirty="0" err="1">
                          <a:effectLst/>
                        </a:rPr>
                        <a:t>bootcampek</a:t>
                      </a:r>
                      <a:r>
                        <a:rPr lang="hu-HU" sz="1000" dirty="0">
                          <a:effectLst/>
                        </a:rPr>
                        <a:t>, felnőttképzés)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789689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hazai munkaadók informatikusi életpályákkal kapcsolatos attitűdjének, véleményeinek megismerését lehetővé tévő primer kutatás készítése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6171506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Az atipikus foglalkoztatási formák hazai terjedését esetlegesen akadályozó tényezők azonosítása, valamint ezek feloldására javaslatok megfogalmazása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648640"/>
                  </a:ext>
                </a:extLst>
              </a:tr>
              <a:tr h="362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Kutatás lefolytatása a külföldön, illetve az itthonról külföldre dolgozó szakemberek körében arra </a:t>
                      </a:r>
                      <a:r>
                        <a:rPr lang="hu-HU" sz="1000" dirty="0" err="1">
                          <a:effectLst/>
                        </a:rPr>
                        <a:t>vonatkoztan</a:t>
                      </a:r>
                      <a:r>
                        <a:rPr lang="hu-HU" sz="1000" dirty="0">
                          <a:effectLst/>
                        </a:rPr>
                        <a:t>, hogy milyen feltételek </a:t>
                      </a:r>
                      <a:r>
                        <a:rPr lang="hu-HU" sz="1000" dirty="0" err="1">
                          <a:effectLst/>
                        </a:rPr>
                        <a:t>együttállása</a:t>
                      </a:r>
                      <a:r>
                        <a:rPr lang="hu-HU" sz="1000" dirty="0">
                          <a:effectLst/>
                        </a:rPr>
                        <a:t> esetén fontolnák meg a </a:t>
                      </a:r>
                      <a:r>
                        <a:rPr lang="hu-HU" sz="1000" dirty="0" smtClean="0">
                          <a:effectLst/>
                        </a:rPr>
                        <a:t>hazatelepülést/hazai </a:t>
                      </a:r>
                      <a:r>
                        <a:rPr lang="hu-HU" sz="1000" dirty="0">
                          <a:effectLst/>
                        </a:rPr>
                        <a:t>munkáltatónak történő munkavégzést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048937"/>
                  </a:ext>
                </a:extLst>
              </a:tr>
              <a:tr h="362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Kutatás a hazai IT-foglalkoztatók körében arra vonatkozóan, hogy milyen szakmai felkészültséggel és </a:t>
                      </a:r>
                      <a:r>
                        <a:rPr lang="hu-HU" sz="1000" dirty="0" err="1">
                          <a:effectLst/>
                        </a:rPr>
                        <a:t>soft</a:t>
                      </a:r>
                      <a:r>
                        <a:rPr lang="hu-HU" sz="1000" dirty="0">
                          <a:effectLst/>
                        </a:rPr>
                        <a:t> kompetenciákkal rendelkező munkavállalókat foglalkoztatnának, </a:t>
                      </a:r>
                      <a:r>
                        <a:rPr lang="hu-HU" sz="1000" dirty="0" smtClean="0">
                          <a:effectLst/>
                        </a:rPr>
                        <a:t>ha </a:t>
                      </a:r>
                      <a:r>
                        <a:rPr lang="hu-HU" sz="1000" dirty="0">
                          <a:effectLst/>
                        </a:rPr>
                        <a:t>szélesebb körben megnyílna a külföldi szakemberek felvételének lehetősége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708983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Az atipikus foglalkoztatási formákhoz kapcsolódó adózási megoldás(ok)</a:t>
                      </a:r>
                      <a:r>
                        <a:rPr lang="hu-HU" sz="1000" dirty="0" err="1">
                          <a:effectLst/>
                        </a:rPr>
                        <a:t>ra</a:t>
                      </a:r>
                      <a:r>
                        <a:rPr lang="hu-HU" sz="1000" dirty="0">
                          <a:effectLst/>
                        </a:rPr>
                        <a:t> vonatkozó javaslatok kidolgozása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570415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hazai informatikusok körében a pályaelhagyás jelenségének vizsgálata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3234"/>
                  </a:ext>
                </a:extLst>
              </a:tr>
              <a:tr h="22696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Kommunikációs javaslatok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Az IT szakma népszerűsítése a közoktatásban tanuló diákok körében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952039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hu-HU" sz="1000" dirty="0">
                          <a:effectLst/>
                        </a:rPr>
                        <a:t>Az IT szakma népszerűsítése a közoktatásban tanuló diákok környezetében (szülők, pedagógusok)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418293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Hazai munkáltatók érzékenyítése az atipikus foglalkoztatási formák (pl. távmunka, digitális </a:t>
                      </a:r>
                      <a:r>
                        <a:rPr lang="hu-HU" sz="1000" dirty="0" err="1">
                          <a:effectLst/>
                        </a:rPr>
                        <a:t>nomaditás</a:t>
                      </a:r>
                      <a:r>
                        <a:rPr lang="hu-HU" sz="1000" dirty="0">
                          <a:effectLst/>
                        </a:rPr>
                        <a:t>) iránt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7221457"/>
                  </a:ext>
                </a:extLst>
              </a:tr>
              <a:tr h="362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Nemzetközi, elsősorban digitális nomádoknak szóló online és offline felületeken a magyarországi helyszínről, digitális nomádként történő munkavégzés népszerűsítését célzó kommunikációs </a:t>
                      </a:r>
                      <a:r>
                        <a:rPr lang="hu-HU" sz="1000" dirty="0" smtClean="0">
                          <a:effectLst/>
                        </a:rPr>
                        <a:t>kampányok </a:t>
                      </a:r>
                      <a:r>
                        <a:rPr lang="hu-HU" sz="1000" dirty="0">
                          <a:effectLst/>
                        </a:rPr>
                        <a:t>indítása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573227"/>
                  </a:ext>
                </a:extLst>
              </a:tr>
              <a:tr h="362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magyarországi digitális nomádként történő munkavégzéshez kapcsolódó feltételeket, lehetőségeket bemutató, az itthoni munkavégzést népszerűsítő és egyéb informatív </a:t>
                      </a:r>
                      <a:r>
                        <a:rPr lang="hu-HU" sz="1000" dirty="0" smtClean="0">
                          <a:effectLst/>
                        </a:rPr>
                        <a:t>tartalmakat </a:t>
                      </a:r>
                      <a:r>
                        <a:rPr lang="hu-HU" sz="1000" dirty="0">
                          <a:effectLst/>
                        </a:rPr>
                        <a:t>bemutató angol és magyar nyelvű honlap fejlesztése üzemeltetése</a:t>
                      </a:r>
                      <a:endParaRPr lang="hu-H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48" marR="159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010432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Javaslatok</a:t>
            </a:r>
          </a:p>
        </p:txBody>
      </p:sp>
      <p:sp>
        <p:nvSpPr>
          <p:cNvPr id="5" name="Dia számának helye 3">
            <a:extLst>
              <a:ext uri="{FF2B5EF4-FFF2-40B4-BE49-F238E27FC236}">
                <a16:creationId xmlns:a16="http://schemas.microsoft.com/office/drawing/2014/main" id="{65374805-2555-E957-9EC1-8949A0AF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818" y="6392110"/>
            <a:ext cx="674498" cy="300790"/>
          </a:xfrm>
        </p:spPr>
        <p:txBody>
          <a:bodyPr/>
          <a:lstStyle/>
          <a:p>
            <a:fld id="{1A0B5D20-90C6-47BB-A188-49E443ACD015}" type="slidenum">
              <a:rPr lang="hu-HU" smtClean="0"/>
              <a:pPr/>
              <a:t>33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8E1BC98-7FEB-5F39-76E1-66EC155F3116}"/>
              </a:ext>
            </a:extLst>
          </p:cNvPr>
          <p:cNvSpPr txBox="1"/>
          <p:nvPr/>
        </p:nvSpPr>
        <p:spPr>
          <a:xfrm>
            <a:off x="297006" y="882902"/>
            <a:ext cx="9248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Az alábbi táblázatban összefoglalva mutatjuk be az egyes </a:t>
            </a:r>
            <a:r>
              <a:rPr lang="hu-HU" sz="1400" dirty="0" smtClean="0"/>
              <a:t>javaslatokat: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5247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10875818" y="6273800"/>
            <a:ext cx="674498" cy="48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05E129B-B009-A1B3-BB0C-2F8179A70827}"/>
              </a:ext>
            </a:extLst>
          </p:cNvPr>
          <p:cNvSpPr txBox="1"/>
          <p:nvPr/>
        </p:nvSpPr>
        <p:spPr>
          <a:xfrm>
            <a:off x="2746744" y="3075057"/>
            <a:ext cx="669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87016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3556535"/>
            <a:ext cx="11133996" cy="289691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hu-HU" sz="1800" dirty="0"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</a:pP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háttere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01945" y="1590085"/>
            <a:ext cx="11127529" cy="1337187"/>
          </a:xfrm>
          <a:prstGeom prst="roundRect">
            <a:avLst/>
          </a:prstGeom>
          <a:effectLst>
            <a:outerShdw blurRad="1193800" dist="101600" dir="5400000" sx="95000" sy="95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Már jelenleg is a </a:t>
            </a:r>
            <a:r>
              <a:rPr lang="hu-HU" b="1" dirty="0"/>
              <a:t>digitális gazdaság </a:t>
            </a:r>
            <a:r>
              <a:rPr lang="hu-HU" dirty="0"/>
              <a:t>adja a hazai </a:t>
            </a:r>
            <a:r>
              <a:rPr lang="hu-HU" b="1" dirty="0"/>
              <a:t>GDP</a:t>
            </a:r>
            <a:r>
              <a:rPr lang="hu-HU" dirty="0"/>
              <a:t> csaknem </a:t>
            </a:r>
            <a:r>
              <a:rPr lang="hu-HU" b="1" dirty="0"/>
              <a:t>20%-át</a:t>
            </a:r>
            <a:r>
              <a:rPr lang="hu-HU" dirty="0"/>
              <a:t>, és makrogazdasági előrejelzések szerint a digitalizáció éveken belül a teljes nemzetgazdaság motorjává válhat: </a:t>
            </a:r>
            <a:r>
              <a:rPr lang="hu-HU" b="1" dirty="0"/>
              <a:t>az új technológiák </a:t>
            </a:r>
            <a:r>
              <a:rPr lang="hu-HU" dirty="0"/>
              <a:t>(5G, </a:t>
            </a:r>
            <a:r>
              <a:rPr lang="hu-HU" dirty="0" err="1"/>
              <a:t>IoT</a:t>
            </a:r>
            <a:r>
              <a:rPr lang="hu-HU" dirty="0"/>
              <a:t>, MI, blockchain, </a:t>
            </a:r>
            <a:r>
              <a:rPr lang="hu-HU" dirty="0" err="1"/>
              <a:t>cloud</a:t>
            </a:r>
            <a:r>
              <a:rPr lang="hu-HU" dirty="0"/>
              <a:t>, stb.) gyors </a:t>
            </a:r>
            <a:r>
              <a:rPr lang="hu-HU" b="1" dirty="0"/>
              <a:t>bevezetése</a:t>
            </a:r>
            <a:r>
              <a:rPr lang="hu-HU" dirty="0"/>
              <a:t> 3-5 éven belül </a:t>
            </a:r>
            <a:r>
              <a:rPr lang="hu-HU" b="1" dirty="0"/>
              <a:t>éves szinten csaknem 4 ezer milliárd forint </a:t>
            </a:r>
            <a:br>
              <a:rPr lang="hu-HU" b="1" dirty="0"/>
            </a:br>
            <a:r>
              <a:rPr lang="hu-HU" b="1" dirty="0"/>
              <a:t>GDP-többletet eredményezne</a:t>
            </a:r>
            <a:r>
              <a:rPr lang="hu-HU" dirty="0"/>
              <a:t>, ami a 2019-es magyar GDP csaknem 10%-a.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29254" y="4861221"/>
            <a:ext cx="11127529" cy="1337187"/>
          </a:xfrm>
          <a:prstGeom prst="roundRect">
            <a:avLst/>
          </a:prstGeom>
          <a:effectLst>
            <a:outerShdw blurRad="1193800" dist="101600" dir="5400000" sx="95000" sy="95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A digitalizációban rejlő társadalmi és gazdasági fejlődési potenciált egyre több vállalkozás és nemzetgazdaság ismeri fel, ezért az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informatikai és digitális értelemben felkészült szakemberek iránti munkaerőpiaci igény dinamikusan bővül.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746588" y="3969490"/>
            <a:ext cx="47334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11" y="3174246"/>
            <a:ext cx="1440000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38" y="324949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00" y="3705073"/>
            <a:ext cx="1958808" cy="195880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3556535"/>
            <a:ext cx="11133996" cy="289691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hu-HU" sz="1800" dirty="0"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</a:pP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háttere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01945" y="1590086"/>
            <a:ext cx="11127529" cy="1655180"/>
          </a:xfrm>
          <a:prstGeom prst="roundRect">
            <a:avLst/>
          </a:prstGeom>
          <a:effectLst>
            <a:outerShdw blurRad="1193800" dist="101600" dir="5400000" sx="95000" sy="95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Mivel azonban ezt a </a:t>
            </a:r>
            <a:r>
              <a:rPr lang="hu-HU" b="1" dirty="0"/>
              <a:t>munkaerőpiac keresleti </a:t>
            </a:r>
            <a:r>
              <a:rPr lang="hu-HU" dirty="0"/>
              <a:t>oldalán jelentkező igényt a hazai informatikus </a:t>
            </a:r>
            <a:r>
              <a:rPr lang="hu-HU" b="1" dirty="0"/>
              <a:t>munkaerő-kínálat csak részben tudja követni,</a:t>
            </a:r>
            <a:r>
              <a:rPr lang="hu-HU" dirty="0"/>
              <a:t> Magyarországon nemzetközi összevetésben is jelentősnek mondható </a:t>
            </a:r>
            <a:r>
              <a:rPr lang="hu-HU" b="1" dirty="0"/>
              <a:t>informatikus munkaerőhiány alakult ki</a:t>
            </a:r>
            <a:r>
              <a:rPr lang="hu-HU" dirty="0"/>
              <a:t>. Az IT-szakemberek iránti kereslet és kínálat közötti szakadék a közeljövőben sem látszik zárulni, sőt: az </a:t>
            </a:r>
            <a:r>
              <a:rPr lang="hu-HU" b="1" dirty="0"/>
              <a:t>IT mérnökök és IT-szakemberek esetében a hiány </a:t>
            </a:r>
            <a:r>
              <a:rPr lang="hu-HU" dirty="0"/>
              <a:t>a legfrissebb felmérések szerint a közeljövőben akár </a:t>
            </a:r>
            <a:r>
              <a:rPr lang="hu-HU" b="1" dirty="0"/>
              <a:t>a 26 ezer főt </a:t>
            </a:r>
            <a:r>
              <a:rPr lang="hu-HU" dirty="0"/>
              <a:t>is elérheti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37557" y="5495515"/>
            <a:ext cx="592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Akár 26 ezer hiányzó </a:t>
            </a:r>
            <a:endParaRPr lang="hu-HU" sz="36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u-HU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szakember</a:t>
            </a:r>
          </a:p>
        </p:txBody>
      </p:sp>
    </p:spTree>
    <p:extLst>
      <p:ext uri="{BB962C8B-B14F-4D97-AF65-F5344CB8AC3E}">
        <p14:creationId xmlns:p14="http://schemas.microsoft.com/office/powerpoint/2010/main" val="256556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háttere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255556" y="4463997"/>
            <a:ext cx="10020285" cy="1635955"/>
          </a:xfrm>
          <a:prstGeom prst="roundRect">
            <a:avLst/>
          </a:prstGeom>
          <a:solidFill>
            <a:schemeClr val="bg1"/>
          </a:solidFill>
          <a:effectLst>
            <a:outerShdw blurRad="1193800" dist="101600" dir="5400000" sx="103000" sy="103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dirty="0"/>
              <a:t>A kutatás </a:t>
            </a:r>
            <a:r>
              <a:rPr lang="hu-HU" sz="1600" b="1" dirty="0"/>
              <a:t>célja</a:t>
            </a:r>
            <a:r>
              <a:rPr lang="hu-HU" sz="1600" dirty="0"/>
              <a:t> </a:t>
            </a:r>
            <a:r>
              <a:rPr lang="hu-HU" sz="1600" dirty="0" smtClean="0"/>
              <a:t>annak feltárása volt, </a:t>
            </a:r>
            <a:r>
              <a:rPr lang="hu-HU" sz="1600" dirty="0"/>
              <a:t>hogy </a:t>
            </a:r>
            <a:endParaRPr lang="hu-HU" sz="1600" dirty="0" smtClean="0"/>
          </a:p>
          <a:p>
            <a:pPr marL="800100" lvl="1" indent="-342900">
              <a:buFont typeface="Arial"/>
              <a:buChar char="•"/>
            </a:pPr>
            <a:r>
              <a:rPr lang="hu-HU" sz="1600" dirty="0" smtClean="0"/>
              <a:t>a felsőfokú végzettségű </a:t>
            </a:r>
            <a:r>
              <a:rPr lang="hu-HU" sz="1600" b="1" dirty="0" smtClean="0"/>
              <a:t>informatikai </a:t>
            </a:r>
            <a:r>
              <a:rPr lang="hu-HU" sz="1600" b="1" dirty="0"/>
              <a:t>szakemberek előtt milyen életpálya-lehetőségek állnak</a:t>
            </a:r>
            <a:r>
              <a:rPr lang="hu-HU" sz="1600" dirty="0" smtClean="0"/>
              <a:t>,</a:t>
            </a:r>
          </a:p>
          <a:p>
            <a:pPr marL="800100" lvl="1" indent="-342900">
              <a:buFont typeface="Arial"/>
              <a:buChar char="•"/>
            </a:pPr>
            <a:r>
              <a:rPr lang="hu-HU" sz="1600" dirty="0" smtClean="0"/>
              <a:t>ezek </a:t>
            </a:r>
            <a:r>
              <a:rPr lang="hu-HU" sz="1600" dirty="0"/>
              <a:t>közül jelenleg melyek a leginkább </a:t>
            </a:r>
            <a:r>
              <a:rPr lang="hu-HU" sz="1600" b="1" dirty="0"/>
              <a:t>tipikusak</a:t>
            </a:r>
            <a:r>
              <a:rPr lang="hu-HU" sz="1600" dirty="0"/>
              <a:t>, illetve </a:t>
            </a:r>
            <a:r>
              <a:rPr lang="hu-HU" sz="1600" b="1" dirty="0"/>
              <a:t>vonzóak</a:t>
            </a:r>
            <a:r>
              <a:rPr lang="hu-HU" sz="1600" dirty="0"/>
              <a:t>; </a:t>
            </a:r>
            <a:endParaRPr lang="hu-HU" sz="1600" dirty="0" smtClean="0"/>
          </a:p>
          <a:p>
            <a:pPr marL="800100" lvl="1" indent="-342900">
              <a:buFont typeface="Arial"/>
              <a:buChar char="•"/>
            </a:pPr>
            <a:r>
              <a:rPr lang="hu-HU" sz="1600" dirty="0" smtClean="0"/>
              <a:t>milyen </a:t>
            </a:r>
            <a:r>
              <a:rPr lang="hu-HU" sz="1600" dirty="0"/>
              <a:t>tényezők állnak az IT-szakemberek </a:t>
            </a:r>
            <a:r>
              <a:rPr lang="hu-HU" sz="1600" b="1" dirty="0"/>
              <a:t>szakmai és személyes döntései </a:t>
            </a:r>
            <a:r>
              <a:rPr lang="hu-HU" sz="1600" dirty="0" smtClean="0"/>
              <a:t>mögött;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e </a:t>
            </a:r>
            <a:r>
              <a:rPr lang="en-US" sz="1600" dirty="0" err="1" smtClean="0"/>
              <a:t>tényezők</a:t>
            </a:r>
            <a:r>
              <a:rPr lang="en-US" sz="1600" dirty="0" smtClean="0"/>
              <a:t> </a:t>
            </a:r>
            <a:r>
              <a:rPr lang="en-US" sz="1600" b="1" dirty="0" err="1" smtClean="0"/>
              <a:t>miként</a:t>
            </a:r>
            <a:r>
              <a:rPr lang="hu-HU" sz="1600" b="1" dirty="0" smtClean="0"/>
              <a:t> befolyásolhatják </a:t>
            </a:r>
            <a:r>
              <a:rPr lang="hu-HU" sz="1600" b="1" dirty="0"/>
              <a:t>a hazai </a:t>
            </a:r>
            <a:r>
              <a:rPr lang="hu-HU" sz="1600" b="1" dirty="0" smtClean="0"/>
              <a:t>IT-szakemberhiány alakulását</a:t>
            </a:r>
            <a:r>
              <a:rPr lang="hu-HU" sz="1600" dirty="0" smtClean="0"/>
              <a:t>. </a:t>
            </a:r>
            <a:endParaRPr lang="hu-HU" sz="16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2439260" y="1081654"/>
            <a:ext cx="6906734" cy="3252337"/>
            <a:chOff x="2537027" y="857023"/>
            <a:chExt cx="6906734" cy="3252337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699" y="857023"/>
              <a:ext cx="1440000" cy="1440000"/>
            </a:xfrm>
            <a:prstGeom prst="rect">
              <a:avLst/>
            </a:prstGeom>
          </p:spPr>
        </p:pic>
        <p:cxnSp>
          <p:nvCxnSpPr>
            <p:cNvPr id="12" name="Egyenes összekötő nyíllal 11"/>
            <p:cNvCxnSpPr/>
            <p:nvPr/>
          </p:nvCxnSpPr>
          <p:spPr>
            <a:xfrm flipH="1">
              <a:off x="3913239" y="1632155"/>
              <a:ext cx="1474838" cy="4326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/>
            <p:nvPr/>
          </p:nvCxnSpPr>
          <p:spPr>
            <a:xfrm>
              <a:off x="6075541" y="2408903"/>
              <a:ext cx="1409" cy="4930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>
              <a:off x="6737360" y="1577023"/>
              <a:ext cx="1396180" cy="44855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27" y="1771354"/>
              <a:ext cx="1080000" cy="1080000"/>
            </a:xfrm>
            <a:prstGeom prst="rect">
              <a:avLst/>
            </a:prstGeom>
          </p:spPr>
        </p:pic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089" y="3029360"/>
              <a:ext cx="1080000" cy="1080000"/>
            </a:xfrm>
            <a:prstGeom prst="rect">
              <a:avLst/>
            </a:prstGeom>
          </p:spPr>
        </p:pic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761" y="1771354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28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5309425"/>
            <a:ext cx="11007436" cy="1143649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hu-HU" sz="1800" dirty="0">
                <a:latin typeface="+mn-lt"/>
                <a:cs typeface="Taviraj" panose="00000500000000000000" pitchFamily="2" charset="-34"/>
              </a:rPr>
              <a:t>A primer adatfelvétel célja a megkérdezettek saját tényleges és tervezett/vágyott </a:t>
            </a:r>
            <a:r>
              <a:rPr lang="hu-HU" sz="1800" b="1" dirty="0">
                <a:latin typeface="+mn-lt"/>
                <a:cs typeface="Taviraj" panose="00000500000000000000" pitchFamily="2" charset="-34"/>
              </a:rPr>
              <a:t>szakmai életútjának megismerése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, az általuk </a:t>
            </a:r>
            <a:r>
              <a:rPr lang="hu-HU" sz="1800" b="1" dirty="0">
                <a:latin typeface="+mn-lt"/>
                <a:cs typeface="Taviraj" panose="00000500000000000000" pitchFamily="2" charset="-34"/>
              </a:rPr>
              <a:t>tipikusnak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 tartott informatikusi </a:t>
            </a:r>
            <a:r>
              <a:rPr lang="hu-HU" sz="1800" b="1" dirty="0">
                <a:latin typeface="+mn-lt"/>
                <a:cs typeface="Taviraj" panose="00000500000000000000" pitchFamily="2" charset="-34"/>
              </a:rPr>
              <a:t>karrierutak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 feltárása, a különböző lehetőségek </a:t>
            </a:r>
            <a:r>
              <a:rPr lang="hu-HU" sz="1800" dirty="0" err="1">
                <a:latin typeface="+mn-lt"/>
                <a:cs typeface="Taviraj" panose="00000500000000000000" pitchFamily="2" charset="-34"/>
              </a:rPr>
              <a:t>vonzerejének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, előnyeinek és hátrányainak feltérképezése, illetve a saját esetükben és a pályatársaknál tapasztalt </a:t>
            </a:r>
            <a:r>
              <a:rPr lang="hu-HU" sz="1800" b="1" dirty="0">
                <a:latin typeface="+mn-lt"/>
                <a:cs typeface="Taviraj" panose="00000500000000000000" pitchFamily="2" charset="-34"/>
              </a:rPr>
              <a:t>döntési szempontok megismerése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fő kérdéskörei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2800645" y="1458163"/>
            <a:ext cx="14505074" cy="3581400"/>
            <a:chOff x="-2821074" y="1694581"/>
            <a:chExt cx="14505074" cy="3581400"/>
          </a:xfrm>
        </p:grpSpPr>
        <p:sp>
          <p:nvSpPr>
            <p:cNvPr id="7" name="Ív 6"/>
            <p:cNvSpPr/>
            <p:nvPr/>
          </p:nvSpPr>
          <p:spPr>
            <a:xfrm rot="10800000" flipH="1">
              <a:off x="-2821074" y="1694581"/>
              <a:ext cx="14505074" cy="3581400"/>
            </a:xfrm>
            <a:prstGeom prst="arc">
              <a:avLst>
                <a:gd name="adj1" fmla="val 12405619"/>
                <a:gd name="adj2" fmla="val 21378210"/>
              </a:avLst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322527" y="3082220"/>
              <a:ext cx="1878446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milyen </a:t>
              </a:r>
              <a:r>
                <a:rPr lang="hu-HU" sz="1200" b="1" dirty="0">
                  <a:solidFill>
                    <a:schemeClr val="accent1"/>
                  </a:solidFill>
                </a:rPr>
                <a:t>karrierutak</a:t>
              </a:r>
              <a:r>
                <a:rPr lang="hu-HU" sz="1200" dirty="0"/>
                <a:t> állnak a végzett informatikusok előtt? 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2255422" y="3283462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milyen </a:t>
              </a:r>
              <a:r>
                <a:rPr lang="hu-HU" sz="1200" b="1" dirty="0">
                  <a:solidFill>
                    <a:schemeClr val="accent1"/>
                  </a:solidFill>
                </a:rPr>
                <a:t>motivációs</a:t>
              </a:r>
              <a:r>
                <a:rPr lang="hu-HU" sz="1200" dirty="0">
                  <a:solidFill>
                    <a:schemeClr val="accent1"/>
                  </a:solidFill>
                </a:rPr>
                <a:t> </a:t>
              </a:r>
              <a:r>
                <a:rPr lang="hu-HU" sz="1200" b="1" dirty="0">
                  <a:solidFill>
                    <a:schemeClr val="accent1"/>
                  </a:solidFill>
                </a:rPr>
                <a:t>eszközökkel</a:t>
              </a:r>
              <a:r>
                <a:rPr lang="hu-HU" sz="1200" dirty="0">
                  <a:solidFill>
                    <a:schemeClr val="accent1"/>
                  </a:solidFill>
                </a:rPr>
                <a:t> </a:t>
              </a:r>
              <a:r>
                <a:rPr lang="hu-HU" sz="1200" dirty="0"/>
                <a:t>lehet a </a:t>
              </a:r>
              <a:r>
                <a:rPr lang="hu-HU" sz="1200" b="1" dirty="0">
                  <a:solidFill>
                    <a:schemeClr val="accent1"/>
                  </a:solidFill>
                </a:rPr>
                <a:t>munkaerőpiacon</a:t>
              </a:r>
              <a:r>
                <a:rPr lang="hu-HU" sz="1200" dirty="0"/>
                <a:t> tartani a pályaelhagyó szakembereket?</a:t>
              </a:r>
            </a:p>
          </p:txBody>
        </p:sp>
        <p:sp>
          <p:nvSpPr>
            <p:cNvPr id="10" name="Ellipszis 9"/>
            <p:cNvSpPr/>
            <p:nvPr/>
          </p:nvSpPr>
          <p:spPr>
            <a:xfrm>
              <a:off x="4188317" y="3317330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milyen eszközökkel lehet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a hazai piacon tartani </a:t>
              </a:r>
              <a:r>
                <a:rPr lang="hu-HU" sz="1200" dirty="0">
                  <a:cs typeface="Taviraj" panose="00000500000000000000" pitchFamily="2" charset="-34"/>
                </a:rPr>
                <a:t>a szakembereket? </a:t>
              </a:r>
            </a:p>
            <a:p>
              <a:pPr algn="ctr"/>
              <a:endParaRPr lang="hu-HU" sz="12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6121212" y="3232660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hogyan lehetne „</a:t>
              </a:r>
              <a:r>
                <a:rPr lang="hu-HU" sz="1200" b="1" dirty="0">
                  <a:solidFill>
                    <a:schemeClr val="accent1"/>
                  </a:solidFill>
                </a:rPr>
                <a:t>hazacsábítani</a:t>
              </a:r>
              <a:r>
                <a:rPr lang="hu-HU" sz="1200" dirty="0"/>
                <a:t>” a jelenleg </a:t>
              </a:r>
              <a:r>
                <a:rPr lang="hu-HU" sz="1200" b="1" dirty="0">
                  <a:solidFill>
                    <a:schemeClr val="accent1"/>
                  </a:solidFill>
                </a:rPr>
                <a:t>külföldön/külföldre dolgozó </a:t>
              </a:r>
              <a:r>
                <a:rPr lang="hu-HU" sz="1200" dirty="0">
                  <a:solidFill>
                    <a:schemeClr val="tx1"/>
                  </a:solidFill>
                </a:rPr>
                <a:t>szakembereket? </a:t>
              </a: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8054107" y="2905013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/>
                <a:t>mennyire jellemző a </a:t>
              </a:r>
              <a:r>
                <a:rPr lang="hu-HU" sz="1200" b="1" dirty="0">
                  <a:solidFill>
                    <a:schemeClr val="accent1"/>
                  </a:solidFill>
                </a:rPr>
                <a:t>kiégés</a:t>
              </a:r>
              <a:r>
                <a:rPr lang="hu-HU" sz="1200" dirty="0"/>
                <a:t> és a </a:t>
              </a:r>
              <a:r>
                <a:rPr lang="hu-HU" sz="1200" b="1" dirty="0">
                  <a:solidFill>
                    <a:schemeClr val="accent1"/>
                  </a:solidFill>
                </a:rPr>
                <a:t>pályaelhagyás</a:t>
              </a:r>
              <a:r>
                <a:rPr lang="hu-HU" sz="1200" dirty="0"/>
                <a:t> az informatikusok körében és milyen tényezők állnak a </a:t>
              </a:r>
              <a:r>
                <a:rPr lang="hu-HU" sz="1200" b="1" dirty="0">
                  <a:solidFill>
                    <a:schemeClr val="accent1"/>
                  </a:solidFill>
                </a:rPr>
                <a:t>hátterében</a:t>
              </a:r>
              <a:r>
                <a:rPr lang="hu-HU" sz="1200" dirty="0"/>
                <a:t>?</a:t>
              </a:r>
            </a:p>
          </p:txBody>
        </p:sp>
        <p:sp>
          <p:nvSpPr>
            <p:cNvPr id="13" name="Ellipszis 12"/>
            <p:cNvSpPr/>
            <p:nvPr/>
          </p:nvSpPr>
          <p:spPr>
            <a:xfrm>
              <a:off x="9832106" y="2078441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milyen eszközökkel lehetne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mérsékelni a kiégést és pályaelhagyást</a:t>
              </a:r>
              <a:r>
                <a:rPr lang="hu-HU" sz="1200" dirty="0">
                  <a:cs typeface="Taviraj" panose="00000500000000000000" pitchFamily="2" charset="-34"/>
                </a:rPr>
                <a:t>?</a:t>
              </a:r>
            </a:p>
            <a:p>
              <a:pPr algn="ctr"/>
              <a:endParaRPr lang="hu-HU" sz="1200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22527" y="373654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1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228871" y="3937785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2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161765" y="3981326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3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121212" y="388698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4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8054107" y="3645397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5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9832106" y="2732764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6</a:t>
              </a:r>
            </a:p>
          </p:txBody>
        </p:sp>
      </p:grpSp>
      <p:sp>
        <p:nvSpPr>
          <p:cNvPr id="20" name="Téglalap 19"/>
          <p:cNvSpPr/>
          <p:nvPr/>
        </p:nvSpPr>
        <p:spPr>
          <a:xfrm>
            <a:off x="354649" y="1393161"/>
            <a:ext cx="9271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cs typeface="Taviraj" panose="00000500000000000000" pitchFamily="2" charset="-34"/>
              </a:rPr>
              <a:t>A kutatás megalapozó szakasza </a:t>
            </a:r>
            <a:r>
              <a:rPr lang="hu-HU" dirty="0" err="1">
                <a:cs typeface="Taviraj" panose="00000500000000000000" pitchFamily="2" charset="-34"/>
              </a:rPr>
              <a:t>desk</a:t>
            </a:r>
            <a:r>
              <a:rPr lang="hu-HU" dirty="0">
                <a:cs typeface="Taviraj" panose="00000500000000000000" pitchFamily="2" charset="-34"/>
              </a:rPr>
              <a:t> </a:t>
            </a:r>
            <a:r>
              <a:rPr lang="hu-HU" dirty="0" err="1">
                <a:cs typeface="Taviraj" panose="00000500000000000000" pitchFamily="2" charset="-34"/>
              </a:rPr>
              <a:t>research</a:t>
            </a:r>
            <a:r>
              <a:rPr lang="hu-HU" dirty="0">
                <a:cs typeface="Taviraj" panose="00000500000000000000" pitchFamily="2" charset="-34"/>
              </a:rPr>
              <a:t> keretében hazai és a nemzetközi szakirodalom, illetve előzményi kutatások feldolgozása alapján </a:t>
            </a:r>
            <a:r>
              <a:rPr lang="hu-HU" b="1" dirty="0">
                <a:cs typeface="Taviraj" panose="00000500000000000000" pitchFamily="2" charset="-34"/>
              </a:rPr>
              <a:t>tipizálta és elemezte a magyar IKT szakemberek körében jellemző karrierutakat</a:t>
            </a:r>
            <a:r>
              <a:rPr lang="hu-HU" dirty="0">
                <a:cs typeface="Taviraj" panose="00000500000000000000" pitchFamily="2" charset="-34"/>
              </a:rPr>
              <a:t>, arra keresve a választ, hogy</a:t>
            </a:r>
          </a:p>
        </p:txBody>
      </p:sp>
    </p:spTree>
    <p:extLst>
      <p:ext uri="{BB962C8B-B14F-4D97-AF65-F5344CB8AC3E}">
        <p14:creationId xmlns:p14="http://schemas.microsoft.com/office/powerpoint/2010/main" val="52256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04" y="3038948"/>
            <a:ext cx="3462962" cy="1510443"/>
          </a:xfrm>
        </p:spPr>
        <p:txBody>
          <a:bodyPr/>
          <a:lstStyle/>
          <a:p>
            <a:pPr marL="0" lvl="0" indent="0" algn="ctr">
              <a:buNone/>
            </a:pPr>
            <a:r>
              <a:rPr lang="hu-HU" sz="16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Nemzetközi és hazai szakirodalmi források feldolgozása</a:t>
            </a:r>
            <a:r>
              <a:rPr lang="hu-HU" sz="16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buNone/>
            </a:pPr>
            <a:r>
              <a:rPr lang="hu-HU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szakirodalmi háttér, illetve a kutatási előzmények) a nemzetközi összehasonlítást is tartalmazó helyzetelemzés fejezet elkészítése érdekében</a:t>
            </a:r>
            <a:endParaRPr lang="hu-HU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módszertana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E4CCEA8-8DD4-32B3-9F9D-5DE12067621E}"/>
              </a:ext>
            </a:extLst>
          </p:cNvPr>
          <p:cNvSpPr txBox="1"/>
          <p:nvPr/>
        </p:nvSpPr>
        <p:spPr>
          <a:xfrm>
            <a:off x="231055" y="6425381"/>
            <a:ext cx="106173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/>
              <a:t>*A minta nagysága a kérdőíves felmérés során eredetileg 1000 fő volt. 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7A47BF42-EDA9-285A-5A8C-4E7D3AD4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05" y="1697783"/>
            <a:ext cx="1188000" cy="118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2A9591D-6067-690F-9525-5D8E46B62AF2}"/>
              </a:ext>
            </a:extLst>
          </p:cNvPr>
          <p:cNvSpPr txBox="1"/>
          <p:nvPr/>
        </p:nvSpPr>
        <p:spPr>
          <a:xfrm>
            <a:off x="735414" y="4681051"/>
            <a:ext cx="3246652" cy="1569660"/>
          </a:xfrm>
          <a:prstGeom prst="rect">
            <a:avLst/>
          </a:prstGeom>
          <a:effectLst>
            <a:outerShdw blurRad="685800" dist="50800" dir="5400000" sx="106000" sy="10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Nemzetközi és hazai tanácsadó cégek, elemző intézetek </a:t>
            </a:r>
            <a:r>
              <a:rPr lang="hu-HU" sz="1200" dirty="0">
                <a:solidFill>
                  <a:schemeClr val="accent1"/>
                </a:solidFill>
              </a:rPr>
              <a:t>kutatásai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KSH, vállalati </a:t>
            </a:r>
            <a:r>
              <a:rPr lang="hu-HU" sz="1200" dirty="0">
                <a:solidFill>
                  <a:schemeClr val="accent1"/>
                </a:solidFill>
              </a:rPr>
              <a:t>statisztikák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Az</a:t>
            </a:r>
            <a:r>
              <a:rPr lang="hu-HU" sz="1200" dirty="0">
                <a:solidFill>
                  <a:schemeClr val="accent1"/>
                </a:solidFill>
              </a:rPr>
              <a:t> OH FIR és DPR </a:t>
            </a:r>
            <a:r>
              <a:rPr lang="hu-HU" sz="1200" dirty="0"/>
              <a:t>adatbázisán alapuló </a:t>
            </a:r>
            <a:r>
              <a:rPr lang="hu-HU" sz="1200" dirty="0">
                <a:solidFill>
                  <a:schemeClr val="accent1"/>
                </a:solidFill>
              </a:rPr>
              <a:t>statisztikák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IVSZ </a:t>
            </a:r>
            <a:r>
              <a:rPr lang="hu-HU" sz="1200" dirty="0" err="1"/>
              <a:t>Bootcamp</a:t>
            </a:r>
            <a:r>
              <a:rPr lang="hu-HU" sz="1200" dirty="0"/>
              <a:t> </a:t>
            </a:r>
            <a:r>
              <a:rPr lang="hu-HU" sz="1200" dirty="0">
                <a:solidFill>
                  <a:schemeClr val="accent1"/>
                </a:solidFill>
              </a:rPr>
              <a:t>felmérései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Programozd a jövőd! </a:t>
            </a:r>
            <a:r>
              <a:rPr lang="hu-HU" sz="1200" dirty="0">
                <a:solidFill>
                  <a:schemeClr val="accent1"/>
                </a:solidFill>
              </a:rPr>
              <a:t>kutatások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8195601" y="1696537"/>
            <a:ext cx="3440317" cy="4554174"/>
            <a:chOff x="4617024" y="1545643"/>
            <a:chExt cx="3440317" cy="4554174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4EA36582-E913-7093-3C13-FC8808BAAD3A}"/>
                </a:ext>
              </a:extLst>
            </p:cNvPr>
            <p:cNvSpPr txBox="1"/>
            <p:nvPr/>
          </p:nvSpPr>
          <p:spPr>
            <a:xfrm>
              <a:off x="4739742" y="2874299"/>
              <a:ext cx="319488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hu-HU" sz="16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Primer kvantitatív kutatás</a:t>
              </a:r>
              <a:endParaRPr lang="hu-HU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ctr"/>
              <a:endParaRPr lang="hu-HU" sz="1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hu-HU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 másodlagos források feldolgozása során szerzett információk finomhangolása, illetve az esetlegesen hiányzó információk begyűjtése érdekében</a:t>
              </a:r>
              <a:endPara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72EDEC64-8D50-124B-D88F-31E39D67506A}"/>
                </a:ext>
              </a:extLst>
            </p:cNvPr>
            <p:cNvSpPr txBox="1"/>
            <p:nvPr/>
          </p:nvSpPr>
          <p:spPr>
            <a:xfrm>
              <a:off x="4617024" y="4530157"/>
              <a:ext cx="3440317" cy="1569660"/>
            </a:xfrm>
            <a:prstGeom prst="rect">
              <a:avLst/>
            </a:prstGeom>
            <a:effectLst>
              <a:outerShdw blurRad="1079500" dist="50800" dir="5400000" sx="110000" sy="11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accent1"/>
                  </a:solidFill>
                </a:rPr>
                <a:t>Mintaméret</a:t>
              </a:r>
              <a:r>
                <a:rPr lang="hu-HU" sz="1200" dirty="0"/>
                <a:t>: 1608 fő*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accent1"/>
                  </a:solidFill>
                </a:rPr>
                <a:t>Célcsoport</a:t>
              </a:r>
              <a:r>
                <a:rPr lang="hu-HU" sz="1200" dirty="0"/>
                <a:t>: informatikai végzettséggel rendelkezők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accent1"/>
                  </a:solidFill>
                </a:rPr>
                <a:t>A kutatás típusa</a:t>
              </a:r>
              <a:r>
                <a:rPr lang="hu-HU" sz="1200" dirty="0"/>
                <a:t>: CAWI (Computer </a:t>
              </a:r>
              <a:r>
                <a:rPr lang="hu-HU" sz="1200" dirty="0" err="1"/>
                <a:t>Assisted</a:t>
              </a:r>
              <a:r>
                <a:rPr lang="hu-HU" sz="1200" dirty="0"/>
                <a:t> Web </a:t>
              </a:r>
              <a:r>
                <a:rPr lang="hu-HU" sz="1200" dirty="0" err="1"/>
                <a:t>Interviewing</a:t>
              </a:r>
              <a:r>
                <a:rPr lang="hu-HU" sz="12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accent1"/>
                  </a:solidFill>
                </a:rPr>
                <a:t>A kérdőív hossza</a:t>
              </a:r>
              <a:r>
                <a:rPr lang="hu-HU" sz="1200" dirty="0"/>
                <a:t>: 30 kérdés, kitöltési idő kb. 30 perc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200" dirty="0"/>
            </a:p>
          </p:txBody>
        </p:sp>
        <p:grpSp>
          <p:nvGrpSpPr>
            <p:cNvPr id="14" name="Group 67"/>
            <p:cNvGrpSpPr>
              <a:grpSpLocks noChangeAspect="1"/>
            </p:cNvGrpSpPr>
            <p:nvPr/>
          </p:nvGrpSpPr>
          <p:grpSpPr bwMode="auto">
            <a:xfrm>
              <a:off x="5367687" y="1545643"/>
              <a:ext cx="1938995" cy="1340142"/>
              <a:chOff x="1237" y="2811"/>
              <a:chExt cx="599" cy="414"/>
            </a:xfrm>
          </p:grpSpPr>
          <p:sp>
            <p:nvSpPr>
              <p:cNvPr id="15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1237" y="2858"/>
                <a:ext cx="599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8"/>
              <p:cNvSpPr>
                <a:spLocks noEditPoints="1"/>
              </p:cNvSpPr>
              <p:nvPr/>
            </p:nvSpPr>
            <p:spPr bwMode="auto">
              <a:xfrm>
                <a:off x="1576" y="2955"/>
                <a:ext cx="124" cy="101"/>
              </a:xfrm>
              <a:custGeom>
                <a:avLst/>
                <a:gdLst/>
                <a:ahLst/>
                <a:cxnLst>
                  <a:cxn ang="0">
                    <a:pos x="141" y="10"/>
                  </a:cxn>
                  <a:cxn ang="0">
                    <a:pos x="141" y="10"/>
                  </a:cxn>
                  <a:cxn ang="0">
                    <a:pos x="125" y="23"/>
                  </a:cxn>
                  <a:cxn ang="0">
                    <a:pos x="125" y="18"/>
                  </a:cxn>
                  <a:cxn ang="0">
                    <a:pos x="125" y="18"/>
                  </a:cxn>
                  <a:cxn ang="0">
                    <a:pos x="121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4" y="139"/>
                  </a:cxn>
                  <a:cxn ang="0">
                    <a:pos x="121" y="139"/>
                  </a:cxn>
                  <a:cxn ang="0">
                    <a:pos x="121" y="139"/>
                  </a:cxn>
                  <a:cxn ang="0">
                    <a:pos x="125" y="135"/>
                  </a:cxn>
                  <a:cxn ang="0">
                    <a:pos x="125" y="67"/>
                  </a:cxn>
                  <a:cxn ang="0">
                    <a:pos x="160" y="29"/>
                  </a:cxn>
                  <a:cxn ang="0">
                    <a:pos x="141" y="10"/>
                  </a:cxn>
                  <a:cxn ang="0">
                    <a:pos x="118" y="131"/>
                  </a:cxn>
                  <a:cxn ang="0">
                    <a:pos x="8" y="131"/>
                  </a:cxn>
                  <a:cxn ang="0">
                    <a:pos x="8" y="22"/>
                  </a:cxn>
                  <a:cxn ang="0">
                    <a:pos x="118" y="22"/>
                  </a:cxn>
                  <a:cxn ang="0">
                    <a:pos x="118" y="29"/>
                  </a:cxn>
                  <a:cxn ang="0">
                    <a:pos x="69" y="69"/>
                  </a:cxn>
                  <a:cxn ang="0">
                    <a:pos x="40" y="55"/>
                  </a:cxn>
                  <a:cxn ang="0">
                    <a:pos x="27" y="55"/>
                  </a:cxn>
                  <a:cxn ang="0">
                    <a:pos x="27" y="55"/>
                  </a:cxn>
                  <a:cxn ang="0">
                    <a:pos x="21" y="59"/>
                  </a:cxn>
                  <a:cxn ang="0">
                    <a:pos x="18" y="65"/>
                  </a:cxn>
                  <a:cxn ang="0">
                    <a:pos x="18" y="66"/>
                  </a:cxn>
                  <a:cxn ang="0">
                    <a:pos x="22" y="76"/>
                  </a:cxn>
                  <a:cxn ang="0">
                    <a:pos x="65" y="122"/>
                  </a:cxn>
                  <a:cxn ang="0">
                    <a:pos x="66" y="123"/>
                  </a:cxn>
                  <a:cxn ang="0">
                    <a:pos x="75" y="122"/>
                  </a:cxn>
                  <a:cxn ang="0">
                    <a:pos x="118" y="76"/>
                  </a:cxn>
                  <a:cxn ang="0">
                    <a:pos x="118" y="131"/>
                  </a:cxn>
                </a:cxnLst>
                <a:rect l="0" t="0" r="r" b="b"/>
                <a:pathLst>
                  <a:path w="170" h="139">
                    <a:moveTo>
                      <a:pt x="141" y="10"/>
                    </a:moveTo>
                    <a:cubicBezTo>
                      <a:pt x="141" y="10"/>
                      <a:pt x="141" y="10"/>
                      <a:pt x="141" y="1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6"/>
                      <a:pt x="123" y="14"/>
                      <a:pt x="121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7"/>
                      <a:pt x="2" y="139"/>
                      <a:pt x="4" y="139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23" y="139"/>
                      <a:pt x="125" y="137"/>
                      <a:pt x="125" y="135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70" y="18"/>
                      <a:pt x="153" y="0"/>
                      <a:pt x="141" y="10"/>
                    </a:cubicBezTo>
                    <a:close/>
                    <a:moveTo>
                      <a:pt x="118" y="131"/>
                    </a:moveTo>
                    <a:cubicBezTo>
                      <a:pt x="8" y="131"/>
                      <a:pt x="8" y="131"/>
                      <a:pt x="8" y="13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18" y="22"/>
                      <a:pt x="118" y="22"/>
                      <a:pt x="118" y="22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5" y="52"/>
                      <a:pt x="31" y="53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5" y="56"/>
                      <a:pt x="23" y="57"/>
                      <a:pt x="21" y="59"/>
                    </a:cubicBezTo>
                    <a:cubicBezTo>
                      <a:pt x="20" y="61"/>
                      <a:pt x="19" y="63"/>
                      <a:pt x="18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9"/>
                      <a:pt x="19" y="72"/>
                      <a:pt x="22" y="76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66" y="122"/>
                      <a:pt x="66" y="123"/>
                      <a:pt x="66" y="123"/>
                    </a:cubicBezTo>
                    <a:cubicBezTo>
                      <a:pt x="69" y="125"/>
                      <a:pt x="73" y="125"/>
                      <a:pt x="75" y="122"/>
                    </a:cubicBezTo>
                    <a:cubicBezTo>
                      <a:pt x="118" y="76"/>
                      <a:pt x="118" y="76"/>
                      <a:pt x="118" y="76"/>
                    </a:cubicBezTo>
                    <a:lnTo>
                      <a:pt x="118" y="131"/>
                    </a:lnTo>
                    <a:close/>
                  </a:path>
                </a:pathLst>
              </a:custGeom>
              <a:solidFill>
                <a:srgbClr val="2333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69"/>
              <p:cNvSpPr>
                <a:spLocks noEditPoints="1"/>
              </p:cNvSpPr>
              <p:nvPr/>
            </p:nvSpPr>
            <p:spPr bwMode="auto">
              <a:xfrm>
                <a:off x="1237" y="2811"/>
                <a:ext cx="599" cy="369"/>
              </a:xfrm>
              <a:custGeom>
                <a:avLst/>
                <a:gdLst/>
                <a:ahLst/>
                <a:cxnLst>
                  <a:cxn ang="0">
                    <a:pos x="793" y="421"/>
                  </a:cxn>
                  <a:cxn ang="0">
                    <a:pos x="731" y="421"/>
                  </a:cxn>
                  <a:cxn ang="0">
                    <a:pos x="731" y="22"/>
                  </a:cxn>
                  <a:cxn ang="0">
                    <a:pos x="709" y="0"/>
                  </a:cxn>
                  <a:cxn ang="0">
                    <a:pos x="113" y="0"/>
                  </a:cxn>
                  <a:cxn ang="0">
                    <a:pos x="91" y="22"/>
                  </a:cxn>
                  <a:cxn ang="0">
                    <a:pos x="91" y="421"/>
                  </a:cxn>
                  <a:cxn ang="0">
                    <a:pos x="29" y="421"/>
                  </a:cxn>
                  <a:cxn ang="0">
                    <a:pos x="0" y="450"/>
                  </a:cxn>
                  <a:cxn ang="0">
                    <a:pos x="0" y="477"/>
                  </a:cxn>
                  <a:cxn ang="0">
                    <a:pos x="29" y="506"/>
                  </a:cxn>
                  <a:cxn ang="0">
                    <a:pos x="793" y="506"/>
                  </a:cxn>
                  <a:cxn ang="0">
                    <a:pos x="822" y="477"/>
                  </a:cxn>
                  <a:cxn ang="0">
                    <a:pos x="822" y="450"/>
                  </a:cxn>
                  <a:cxn ang="0">
                    <a:pos x="793" y="421"/>
                  </a:cxn>
                  <a:cxn ang="0">
                    <a:pos x="536" y="465"/>
                  </a:cxn>
                  <a:cxn ang="0">
                    <a:pos x="525" y="476"/>
                  </a:cxn>
                  <a:cxn ang="0">
                    <a:pos x="297" y="476"/>
                  </a:cxn>
                  <a:cxn ang="0">
                    <a:pos x="286" y="465"/>
                  </a:cxn>
                  <a:cxn ang="0">
                    <a:pos x="286" y="455"/>
                  </a:cxn>
                  <a:cxn ang="0">
                    <a:pos x="287" y="452"/>
                  </a:cxn>
                  <a:cxn ang="0">
                    <a:pos x="536" y="452"/>
                  </a:cxn>
                  <a:cxn ang="0">
                    <a:pos x="536" y="455"/>
                  </a:cxn>
                  <a:cxn ang="0">
                    <a:pos x="536" y="465"/>
                  </a:cxn>
                  <a:cxn ang="0">
                    <a:pos x="664" y="475"/>
                  </a:cxn>
                  <a:cxn ang="0">
                    <a:pos x="655" y="466"/>
                  </a:cxn>
                  <a:cxn ang="0">
                    <a:pos x="664" y="457"/>
                  </a:cxn>
                  <a:cxn ang="0">
                    <a:pos x="673" y="466"/>
                  </a:cxn>
                  <a:cxn ang="0">
                    <a:pos x="664" y="475"/>
                  </a:cxn>
                  <a:cxn ang="0">
                    <a:pos x="675" y="405"/>
                  </a:cxn>
                  <a:cxn ang="0">
                    <a:pos x="148" y="405"/>
                  </a:cxn>
                  <a:cxn ang="0">
                    <a:pos x="148" y="53"/>
                  </a:cxn>
                  <a:cxn ang="0">
                    <a:pos x="149" y="52"/>
                  </a:cxn>
                  <a:cxn ang="0">
                    <a:pos x="673" y="52"/>
                  </a:cxn>
                  <a:cxn ang="0">
                    <a:pos x="675" y="53"/>
                  </a:cxn>
                  <a:cxn ang="0">
                    <a:pos x="675" y="405"/>
                  </a:cxn>
                  <a:cxn ang="0">
                    <a:pos x="707" y="475"/>
                  </a:cxn>
                  <a:cxn ang="0">
                    <a:pos x="697" y="466"/>
                  </a:cxn>
                  <a:cxn ang="0">
                    <a:pos x="707" y="457"/>
                  </a:cxn>
                  <a:cxn ang="0">
                    <a:pos x="716" y="466"/>
                  </a:cxn>
                  <a:cxn ang="0">
                    <a:pos x="707" y="475"/>
                  </a:cxn>
                  <a:cxn ang="0">
                    <a:pos x="749" y="475"/>
                  </a:cxn>
                  <a:cxn ang="0">
                    <a:pos x="740" y="466"/>
                  </a:cxn>
                  <a:cxn ang="0">
                    <a:pos x="749" y="457"/>
                  </a:cxn>
                  <a:cxn ang="0">
                    <a:pos x="758" y="466"/>
                  </a:cxn>
                  <a:cxn ang="0">
                    <a:pos x="749" y="475"/>
                  </a:cxn>
                </a:cxnLst>
                <a:rect l="0" t="0" r="r" b="b"/>
                <a:pathLst>
                  <a:path w="822" h="506">
                    <a:moveTo>
                      <a:pt x="793" y="421"/>
                    </a:moveTo>
                    <a:cubicBezTo>
                      <a:pt x="731" y="421"/>
                      <a:pt x="731" y="421"/>
                      <a:pt x="731" y="421"/>
                    </a:cubicBezTo>
                    <a:cubicBezTo>
                      <a:pt x="731" y="22"/>
                      <a:pt x="731" y="22"/>
                      <a:pt x="731" y="22"/>
                    </a:cubicBezTo>
                    <a:cubicBezTo>
                      <a:pt x="731" y="10"/>
                      <a:pt x="721" y="0"/>
                      <a:pt x="70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1" y="0"/>
                      <a:pt x="91" y="10"/>
                      <a:pt x="91" y="22"/>
                    </a:cubicBezTo>
                    <a:cubicBezTo>
                      <a:pt x="91" y="421"/>
                      <a:pt x="91" y="421"/>
                      <a:pt x="91" y="421"/>
                    </a:cubicBezTo>
                    <a:cubicBezTo>
                      <a:pt x="29" y="421"/>
                      <a:pt x="29" y="421"/>
                      <a:pt x="29" y="421"/>
                    </a:cubicBezTo>
                    <a:cubicBezTo>
                      <a:pt x="13" y="421"/>
                      <a:pt x="0" y="434"/>
                      <a:pt x="0" y="45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0" y="493"/>
                      <a:pt x="13" y="506"/>
                      <a:pt x="29" y="506"/>
                    </a:cubicBezTo>
                    <a:cubicBezTo>
                      <a:pt x="793" y="506"/>
                      <a:pt x="793" y="506"/>
                      <a:pt x="793" y="506"/>
                    </a:cubicBezTo>
                    <a:cubicBezTo>
                      <a:pt x="809" y="506"/>
                      <a:pt x="822" y="493"/>
                      <a:pt x="822" y="477"/>
                    </a:cubicBezTo>
                    <a:cubicBezTo>
                      <a:pt x="822" y="450"/>
                      <a:pt x="822" y="450"/>
                      <a:pt x="822" y="450"/>
                    </a:cubicBezTo>
                    <a:cubicBezTo>
                      <a:pt x="822" y="434"/>
                      <a:pt x="809" y="421"/>
                      <a:pt x="793" y="421"/>
                    </a:cubicBezTo>
                    <a:close/>
                    <a:moveTo>
                      <a:pt x="536" y="465"/>
                    </a:moveTo>
                    <a:cubicBezTo>
                      <a:pt x="536" y="471"/>
                      <a:pt x="531" y="476"/>
                      <a:pt x="525" y="476"/>
                    </a:cubicBezTo>
                    <a:cubicBezTo>
                      <a:pt x="297" y="476"/>
                      <a:pt x="297" y="476"/>
                      <a:pt x="297" y="476"/>
                    </a:cubicBezTo>
                    <a:cubicBezTo>
                      <a:pt x="291" y="476"/>
                      <a:pt x="286" y="471"/>
                      <a:pt x="286" y="465"/>
                    </a:cubicBezTo>
                    <a:cubicBezTo>
                      <a:pt x="286" y="455"/>
                      <a:pt x="286" y="455"/>
                      <a:pt x="286" y="455"/>
                    </a:cubicBezTo>
                    <a:cubicBezTo>
                      <a:pt x="286" y="454"/>
                      <a:pt x="287" y="453"/>
                      <a:pt x="287" y="452"/>
                    </a:cubicBezTo>
                    <a:cubicBezTo>
                      <a:pt x="536" y="452"/>
                      <a:pt x="536" y="452"/>
                      <a:pt x="536" y="452"/>
                    </a:cubicBezTo>
                    <a:cubicBezTo>
                      <a:pt x="536" y="453"/>
                      <a:pt x="536" y="454"/>
                      <a:pt x="536" y="455"/>
                    </a:cubicBezTo>
                    <a:lnTo>
                      <a:pt x="536" y="465"/>
                    </a:lnTo>
                    <a:close/>
                    <a:moveTo>
                      <a:pt x="664" y="475"/>
                    </a:moveTo>
                    <a:cubicBezTo>
                      <a:pt x="659" y="475"/>
                      <a:pt x="655" y="471"/>
                      <a:pt x="655" y="466"/>
                    </a:cubicBezTo>
                    <a:cubicBezTo>
                      <a:pt x="655" y="461"/>
                      <a:pt x="659" y="457"/>
                      <a:pt x="664" y="457"/>
                    </a:cubicBezTo>
                    <a:cubicBezTo>
                      <a:pt x="669" y="457"/>
                      <a:pt x="673" y="461"/>
                      <a:pt x="673" y="466"/>
                    </a:cubicBezTo>
                    <a:cubicBezTo>
                      <a:pt x="673" y="471"/>
                      <a:pt x="669" y="475"/>
                      <a:pt x="664" y="475"/>
                    </a:cubicBezTo>
                    <a:close/>
                    <a:moveTo>
                      <a:pt x="675" y="405"/>
                    </a:moveTo>
                    <a:cubicBezTo>
                      <a:pt x="148" y="405"/>
                      <a:pt x="148" y="405"/>
                      <a:pt x="148" y="405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52"/>
                      <a:pt x="148" y="52"/>
                      <a:pt x="149" y="52"/>
                    </a:cubicBezTo>
                    <a:cubicBezTo>
                      <a:pt x="673" y="52"/>
                      <a:pt x="673" y="52"/>
                      <a:pt x="673" y="52"/>
                    </a:cubicBezTo>
                    <a:cubicBezTo>
                      <a:pt x="674" y="52"/>
                      <a:pt x="675" y="52"/>
                      <a:pt x="675" y="53"/>
                    </a:cubicBezTo>
                    <a:lnTo>
                      <a:pt x="675" y="405"/>
                    </a:lnTo>
                    <a:close/>
                    <a:moveTo>
                      <a:pt x="707" y="475"/>
                    </a:moveTo>
                    <a:cubicBezTo>
                      <a:pt x="702" y="475"/>
                      <a:pt x="697" y="471"/>
                      <a:pt x="697" y="466"/>
                    </a:cubicBezTo>
                    <a:cubicBezTo>
                      <a:pt x="697" y="461"/>
                      <a:pt x="702" y="457"/>
                      <a:pt x="707" y="457"/>
                    </a:cubicBezTo>
                    <a:cubicBezTo>
                      <a:pt x="712" y="457"/>
                      <a:pt x="716" y="461"/>
                      <a:pt x="716" y="466"/>
                    </a:cubicBezTo>
                    <a:cubicBezTo>
                      <a:pt x="716" y="471"/>
                      <a:pt x="712" y="475"/>
                      <a:pt x="707" y="475"/>
                    </a:cubicBezTo>
                    <a:close/>
                    <a:moveTo>
                      <a:pt x="749" y="475"/>
                    </a:moveTo>
                    <a:cubicBezTo>
                      <a:pt x="744" y="475"/>
                      <a:pt x="740" y="471"/>
                      <a:pt x="740" y="466"/>
                    </a:cubicBezTo>
                    <a:cubicBezTo>
                      <a:pt x="740" y="461"/>
                      <a:pt x="744" y="457"/>
                      <a:pt x="749" y="457"/>
                    </a:cubicBezTo>
                    <a:cubicBezTo>
                      <a:pt x="754" y="457"/>
                      <a:pt x="758" y="461"/>
                      <a:pt x="758" y="466"/>
                    </a:cubicBezTo>
                    <a:cubicBezTo>
                      <a:pt x="758" y="471"/>
                      <a:pt x="754" y="475"/>
                      <a:pt x="749" y="475"/>
                    </a:cubicBezTo>
                    <a:close/>
                  </a:path>
                </a:pathLst>
              </a:custGeom>
              <a:solidFill>
                <a:srgbClr val="2333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0"/>
              <p:cNvSpPr>
                <a:spLocks noEditPoints="1"/>
              </p:cNvSpPr>
              <p:nvPr/>
            </p:nvSpPr>
            <p:spPr bwMode="auto">
              <a:xfrm>
                <a:off x="1392" y="2968"/>
                <a:ext cx="91" cy="91"/>
              </a:xfrm>
              <a:custGeom>
                <a:avLst/>
                <a:gdLst/>
                <a:ahLst/>
                <a:cxnLst>
                  <a:cxn ang="0">
                    <a:pos x="112" y="125"/>
                  </a:cxn>
                  <a:cxn ang="0">
                    <a:pos x="14" y="125"/>
                  </a:cxn>
                  <a:cxn ang="0">
                    <a:pos x="0" y="111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12" y="0"/>
                  </a:cxn>
                  <a:cxn ang="0">
                    <a:pos x="125" y="14"/>
                  </a:cxn>
                  <a:cxn ang="0">
                    <a:pos x="125" y="111"/>
                  </a:cxn>
                  <a:cxn ang="0">
                    <a:pos x="112" y="125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8" y="111"/>
                  </a:cxn>
                  <a:cxn ang="0">
                    <a:pos x="14" y="117"/>
                  </a:cxn>
                  <a:cxn ang="0">
                    <a:pos x="112" y="117"/>
                  </a:cxn>
                  <a:cxn ang="0">
                    <a:pos x="117" y="111"/>
                  </a:cxn>
                  <a:cxn ang="0">
                    <a:pos x="117" y="14"/>
                  </a:cxn>
                  <a:cxn ang="0">
                    <a:pos x="112" y="8"/>
                  </a:cxn>
                  <a:cxn ang="0">
                    <a:pos x="14" y="8"/>
                  </a:cxn>
                </a:cxnLst>
                <a:rect l="0" t="0" r="r" b="b"/>
                <a:pathLst>
                  <a:path w="125" h="125">
                    <a:moveTo>
                      <a:pt x="112" y="125"/>
                    </a:moveTo>
                    <a:cubicBezTo>
                      <a:pt x="14" y="125"/>
                      <a:pt x="14" y="125"/>
                      <a:pt x="14" y="125"/>
                    </a:cubicBezTo>
                    <a:cubicBezTo>
                      <a:pt x="6" y="125"/>
                      <a:pt x="0" y="119"/>
                      <a:pt x="0" y="1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9"/>
                      <a:pt x="119" y="125"/>
                      <a:pt x="112" y="125"/>
                    </a:cubicBezTo>
                    <a:close/>
                    <a:moveTo>
                      <a:pt x="14" y="8"/>
                    </a:moveTo>
                    <a:cubicBezTo>
                      <a:pt x="11" y="8"/>
                      <a:pt x="8" y="10"/>
                      <a:pt x="8" y="14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8" y="114"/>
                      <a:pt x="11" y="117"/>
                      <a:pt x="14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5" y="117"/>
                      <a:pt x="117" y="114"/>
                      <a:pt x="117" y="111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0"/>
                      <a:pt x="115" y="8"/>
                      <a:pt x="112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333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Csoportba foglalás 7"/>
          <p:cNvGrpSpPr/>
          <p:nvPr/>
        </p:nvGrpSpPr>
        <p:grpSpPr>
          <a:xfrm>
            <a:off x="4368675" y="1568373"/>
            <a:ext cx="3440317" cy="4681044"/>
            <a:chOff x="8630946" y="1694546"/>
            <a:chExt cx="3440317" cy="4501458"/>
          </a:xfrm>
        </p:grpSpPr>
        <p:grpSp>
          <p:nvGrpSpPr>
            <p:cNvPr id="19" name="Group 85"/>
            <p:cNvGrpSpPr>
              <a:grpSpLocks noChangeAspect="1"/>
            </p:cNvGrpSpPr>
            <p:nvPr/>
          </p:nvGrpSpPr>
          <p:grpSpPr bwMode="auto">
            <a:xfrm>
              <a:off x="9654466" y="1694546"/>
              <a:ext cx="1895850" cy="1188000"/>
              <a:chOff x="4096" y="2724"/>
              <a:chExt cx="766" cy="480"/>
            </a:xfrm>
          </p:grpSpPr>
          <p:sp>
            <p:nvSpPr>
              <p:cNvPr id="20" name="AutoShape 84"/>
              <p:cNvSpPr>
                <a:spLocks noChangeAspect="1" noChangeArrowheads="1" noTextEdit="1"/>
              </p:cNvSpPr>
              <p:nvPr/>
            </p:nvSpPr>
            <p:spPr bwMode="auto">
              <a:xfrm>
                <a:off x="4096" y="2724"/>
                <a:ext cx="76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6"/>
              <p:cNvSpPr>
                <a:spLocks noEditPoints="1"/>
              </p:cNvSpPr>
              <p:nvPr/>
            </p:nvSpPr>
            <p:spPr bwMode="auto">
              <a:xfrm>
                <a:off x="4352" y="2723"/>
                <a:ext cx="511" cy="482"/>
              </a:xfrm>
              <a:custGeom>
                <a:avLst/>
                <a:gdLst/>
                <a:ahLst/>
                <a:cxnLst>
                  <a:cxn ang="0">
                    <a:pos x="224" y="404"/>
                  </a:cxn>
                  <a:cxn ang="0">
                    <a:pos x="179" y="512"/>
                  </a:cxn>
                  <a:cxn ang="0">
                    <a:pos x="196" y="376"/>
                  </a:cxn>
                  <a:cxn ang="0">
                    <a:pos x="551" y="0"/>
                  </a:cxn>
                  <a:cxn ang="0">
                    <a:pos x="590" y="253"/>
                  </a:cxn>
                  <a:cxn ang="0">
                    <a:pos x="578" y="281"/>
                  </a:cxn>
                  <a:cxn ang="0">
                    <a:pos x="345" y="334"/>
                  </a:cxn>
                  <a:cxn ang="0">
                    <a:pos x="334" y="296"/>
                  </a:cxn>
                  <a:cxn ang="0">
                    <a:pos x="440" y="235"/>
                  </a:cxn>
                  <a:cxn ang="0">
                    <a:pos x="551" y="273"/>
                  </a:cxn>
                  <a:cxn ang="0">
                    <a:pos x="570" y="253"/>
                  </a:cxn>
                  <a:cxn ang="0">
                    <a:pos x="551" y="19"/>
                  </a:cxn>
                  <a:cxn ang="0">
                    <a:pos x="187" y="39"/>
                  </a:cxn>
                  <a:cxn ang="0">
                    <a:pos x="168" y="39"/>
                  </a:cxn>
                  <a:cxn ang="0">
                    <a:pos x="207" y="0"/>
                  </a:cxn>
                  <a:cxn ang="0">
                    <a:pos x="532" y="177"/>
                  </a:cxn>
                  <a:cxn ang="0">
                    <a:pos x="367" y="162"/>
                  </a:cxn>
                  <a:cxn ang="0">
                    <a:pos x="439" y="162"/>
                  </a:cxn>
                  <a:cxn ang="0">
                    <a:pos x="492" y="127"/>
                  </a:cxn>
                  <a:cxn ang="0">
                    <a:pos x="492" y="112"/>
                  </a:cxn>
                  <a:cxn ang="0">
                    <a:pos x="476" y="127"/>
                  </a:cxn>
                  <a:cxn ang="0">
                    <a:pos x="412" y="112"/>
                  </a:cxn>
                  <a:cxn ang="0">
                    <a:pos x="445" y="112"/>
                  </a:cxn>
                  <a:cxn ang="0">
                    <a:pos x="367" y="127"/>
                  </a:cxn>
                  <a:cxn ang="0">
                    <a:pos x="367" y="112"/>
                  </a:cxn>
                  <a:cxn ang="0">
                    <a:pos x="532" y="81"/>
                  </a:cxn>
                  <a:cxn ang="0">
                    <a:pos x="326" y="196"/>
                  </a:cxn>
                  <a:cxn ang="0">
                    <a:pos x="95" y="194"/>
                  </a:cxn>
                  <a:cxn ang="0">
                    <a:pos x="85" y="206"/>
                  </a:cxn>
                  <a:cxn ang="0">
                    <a:pos x="145" y="334"/>
                  </a:cxn>
                  <a:cxn ang="0">
                    <a:pos x="212" y="366"/>
                  </a:cxn>
                  <a:cxn ang="0">
                    <a:pos x="327" y="244"/>
                  </a:cxn>
                  <a:cxn ang="0">
                    <a:pos x="328" y="197"/>
                  </a:cxn>
                  <a:cxn ang="0">
                    <a:pos x="112" y="236"/>
                  </a:cxn>
                  <a:cxn ang="0">
                    <a:pos x="128" y="253"/>
                  </a:cxn>
                  <a:cxn ang="0">
                    <a:pos x="259" y="316"/>
                  </a:cxn>
                  <a:cxn ang="0">
                    <a:pos x="297" y="245"/>
                  </a:cxn>
                  <a:cxn ang="0">
                    <a:pos x="299" y="218"/>
                  </a:cxn>
                  <a:cxn ang="0">
                    <a:pos x="292" y="202"/>
                  </a:cxn>
                  <a:cxn ang="0">
                    <a:pos x="253" y="187"/>
                  </a:cxn>
                  <a:cxn ang="0">
                    <a:pos x="239" y="189"/>
                  </a:cxn>
                  <a:cxn ang="0">
                    <a:pos x="239" y="170"/>
                  </a:cxn>
                  <a:cxn ang="0">
                    <a:pos x="125" y="210"/>
                  </a:cxn>
                  <a:cxn ang="0">
                    <a:pos x="123" y="216"/>
                  </a:cxn>
                  <a:cxn ang="0">
                    <a:pos x="64" y="366"/>
                  </a:cxn>
                  <a:cxn ang="0">
                    <a:pos x="1" y="544"/>
                  </a:cxn>
                  <a:cxn ang="0">
                    <a:pos x="406" y="557"/>
                  </a:cxn>
                  <a:cxn ang="0">
                    <a:pos x="406" y="447"/>
                  </a:cxn>
                  <a:cxn ang="0">
                    <a:pos x="352" y="363"/>
                  </a:cxn>
                  <a:cxn ang="0">
                    <a:pos x="347" y="388"/>
                  </a:cxn>
                  <a:cxn ang="0">
                    <a:pos x="26" y="532"/>
                  </a:cxn>
                  <a:cxn ang="0">
                    <a:pos x="124" y="391"/>
                  </a:cxn>
                </a:cxnLst>
                <a:rect l="0" t="0" r="r" b="b"/>
                <a:pathLst>
                  <a:path w="590" h="557">
                    <a:moveTo>
                      <a:pt x="232" y="376"/>
                    </a:moveTo>
                    <a:cubicBezTo>
                      <a:pt x="232" y="390"/>
                      <a:pt x="232" y="390"/>
                      <a:pt x="232" y="390"/>
                    </a:cubicBezTo>
                    <a:cubicBezTo>
                      <a:pt x="224" y="404"/>
                      <a:pt x="224" y="404"/>
                      <a:pt x="224" y="404"/>
                    </a:cubicBezTo>
                    <a:cubicBezTo>
                      <a:pt x="249" y="512"/>
                      <a:pt x="249" y="512"/>
                      <a:pt x="249" y="512"/>
                    </a:cubicBezTo>
                    <a:cubicBezTo>
                      <a:pt x="214" y="529"/>
                      <a:pt x="214" y="529"/>
                      <a:pt x="214" y="529"/>
                    </a:cubicBezTo>
                    <a:cubicBezTo>
                      <a:pt x="179" y="512"/>
                      <a:pt x="179" y="512"/>
                      <a:pt x="179" y="512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196" y="390"/>
                      <a:pt x="196" y="390"/>
                      <a:pt x="196" y="390"/>
                    </a:cubicBezTo>
                    <a:cubicBezTo>
                      <a:pt x="196" y="376"/>
                      <a:pt x="196" y="376"/>
                      <a:pt x="196" y="376"/>
                    </a:cubicBezTo>
                    <a:cubicBezTo>
                      <a:pt x="212" y="376"/>
                      <a:pt x="216" y="376"/>
                      <a:pt x="232" y="376"/>
                    </a:cubicBezTo>
                    <a:close/>
                    <a:moveTo>
                      <a:pt x="207" y="0"/>
                    </a:moveTo>
                    <a:cubicBezTo>
                      <a:pt x="551" y="0"/>
                      <a:pt x="551" y="0"/>
                      <a:pt x="551" y="0"/>
                    </a:cubicBezTo>
                    <a:cubicBezTo>
                      <a:pt x="561" y="0"/>
                      <a:pt x="571" y="4"/>
                      <a:pt x="578" y="11"/>
                    </a:cubicBezTo>
                    <a:cubicBezTo>
                      <a:pt x="585" y="18"/>
                      <a:pt x="590" y="28"/>
                      <a:pt x="590" y="39"/>
                    </a:cubicBezTo>
                    <a:cubicBezTo>
                      <a:pt x="590" y="253"/>
                      <a:pt x="590" y="253"/>
                      <a:pt x="590" y="253"/>
                    </a:cubicBezTo>
                    <a:cubicBezTo>
                      <a:pt x="590" y="264"/>
                      <a:pt x="585" y="274"/>
                      <a:pt x="578" y="281"/>
                    </a:cubicBezTo>
                    <a:cubicBezTo>
                      <a:pt x="578" y="281"/>
                      <a:pt x="578" y="281"/>
                      <a:pt x="578" y="281"/>
                    </a:cubicBezTo>
                    <a:cubicBezTo>
                      <a:pt x="578" y="281"/>
                      <a:pt x="578" y="281"/>
                      <a:pt x="578" y="281"/>
                    </a:cubicBezTo>
                    <a:cubicBezTo>
                      <a:pt x="571" y="288"/>
                      <a:pt x="561" y="292"/>
                      <a:pt x="551" y="292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345" y="334"/>
                      <a:pt x="345" y="334"/>
                      <a:pt x="345" y="334"/>
                    </a:cubicBezTo>
                    <a:cubicBezTo>
                      <a:pt x="326" y="350"/>
                      <a:pt x="326" y="350"/>
                      <a:pt x="326" y="350"/>
                    </a:cubicBezTo>
                    <a:cubicBezTo>
                      <a:pt x="330" y="325"/>
                      <a:pt x="330" y="325"/>
                      <a:pt x="330" y="325"/>
                    </a:cubicBezTo>
                    <a:cubicBezTo>
                      <a:pt x="334" y="296"/>
                      <a:pt x="334" y="296"/>
                      <a:pt x="334" y="296"/>
                    </a:cubicBezTo>
                    <a:cubicBezTo>
                      <a:pt x="353" y="299"/>
                      <a:pt x="353" y="299"/>
                      <a:pt x="353" y="299"/>
                    </a:cubicBezTo>
                    <a:cubicBezTo>
                      <a:pt x="352" y="304"/>
                      <a:pt x="352" y="304"/>
                      <a:pt x="352" y="304"/>
                    </a:cubicBezTo>
                    <a:cubicBezTo>
                      <a:pt x="440" y="235"/>
                      <a:pt x="440" y="235"/>
                      <a:pt x="440" y="235"/>
                    </a:cubicBezTo>
                    <a:cubicBezTo>
                      <a:pt x="452" y="250"/>
                      <a:pt x="452" y="250"/>
                      <a:pt x="452" y="250"/>
                    </a:cubicBezTo>
                    <a:cubicBezTo>
                      <a:pt x="423" y="273"/>
                      <a:pt x="423" y="273"/>
                      <a:pt x="423" y="273"/>
                    </a:cubicBezTo>
                    <a:cubicBezTo>
                      <a:pt x="551" y="273"/>
                      <a:pt x="551" y="273"/>
                      <a:pt x="551" y="273"/>
                    </a:cubicBezTo>
                    <a:cubicBezTo>
                      <a:pt x="556" y="273"/>
                      <a:pt x="561" y="271"/>
                      <a:pt x="565" y="267"/>
                    </a:cubicBezTo>
                    <a:cubicBezTo>
                      <a:pt x="565" y="267"/>
                      <a:pt x="565" y="267"/>
                      <a:pt x="565" y="267"/>
                    </a:cubicBezTo>
                    <a:cubicBezTo>
                      <a:pt x="568" y="264"/>
                      <a:pt x="570" y="259"/>
                      <a:pt x="570" y="253"/>
                    </a:cubicBezTo>
                    <a:cubicBezTo>
                      <a:pt x="570" y="39"/>
                      <a:pt x="570" y="39"/>
                      <a:pt x="570" y="39"/>
                    </a:cubicBezTo>
                    <a:cubicBezTo>
                      <a:pt x="570" y="33"/>
                      <a:pt x="568" y="28"/>
                      <a:pt x="565" y="25"/>
                    </a:cubicBezTo>
                    <a:cubicBezTo>
                      <a:pt x="561" y="21"/>
                      <a:pt x="556" y="19"/>
                      <a:pt x="551" y="19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202" y="19"/>
                      <a:pt x="197" y="21"/>
                      <a:pt x="193" y="25"/>
                    </a:cubicBezTo>
                    <a:cubicBezTo>
                      <a:pt x="190" y="28"/>
                      <a:pt x="187" y="33"/>
                      <a:pt x="187" y="39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28"/>
                      <a:pt x="172" y="18"/>
                      <a:pt x="179" y="11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87" y="4"/>
                      <a:pt x="196" y="0"/>
                      <a:pt x="207" y="0"/>
                    </a:cubicBezTo>
                    <a:close/>
                    <a:moveTo>
                      <a:pt x="452" y="162"/>
                    </a:moveTo>
                    <a:cubicBezTo>
                      <a:pt x="452" y="177"/>
                      <a:pt x="452" y="177"/>
                      <a:pt x="452" y="177"/>
                    </a:cubicBezTo>
                    <a:cubicBezTo>
                      <a:pt x="532" y="177"/>
                      <a:pt x="532" y="177"/>
                      <a:pt x="532" y="177"/>
                    </a:cubicBezTo>
                    <a:cubicBezTo>
                      <a:pt x="532" y="162"/>
                      <a:pt x="532" y="162"/>
                      <a:pt x="532" y="162"/>
                    </a:cubicBezTo>
                    <a:cubicBezTo>
                      <a:pt x="452" y="162"/>
                      <a:pt x="452" y="162"/>
                      <a:pt x="452" y="162"/>
                    </a:cubicBezTo>
                    <a:close/>
                    <a:moveTo>
                      <a:pt x="367" y="162"/>
                    </a:moveTo>
                    <a:cubicBezTo>
                      <a:pt x="367" y="177"/>
                      <a:pt x="367" y="177"/>
                      <a:pt x="367" y="177"/>
                    </a:cubicBezTo>
                    <a:cubicBezTo>
                      <a:pt x="439" y="177"/>
                      <a:pt x="439" y="177"/>
                      <a:pt x="439" y="177"/>
                    </a:cubicBezTo>
                    <a:cubicBezTo>
                      <a:pt x="439" y="162"/>
                      <a:pt x="439" y="162"/>
                      <a:pt x="439" y="162"/>
                    </a:cubicBezTo>
                    <a:cubicBezTo>
                      <a:pt x="367" y="162"/>
                      <a:pt x="367" y="162"/>
                      <a:pt x="367" y="162"/>
                    </a:cubicBezTo>
                    <a:close/>
                    <a:moveTo>
                      <a:pt x="492" y="112"/>
                    </a:moveTo>
                    <a:cubicBezTo>
                      <a:pt x="492" y="127"/>
                      <a:pt x="492" y="127"/>
                      <a:pt x="492" y="127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32" y="112"/>
                      <a:pt x="532" y="112"/>
                      <a:pt x="532" y="112"/>
                    </a:cubicBezTo>
                    <a:cubicBezTo>
                      <a:pt x="492" y="112"/>
                      <a:pt x="492" y="112"/>
                      <a:pt x="492" y="112"/>
                    </a:cubicBezTo>
                    <a:close/>
                    <a:moveTo>
                      <a:pt x="459" y="112"/>
                    </a:moveTo>
                    <a:cubicBezTo>
                      <a:pt x="459" y="127"/>
                      <a:pt x="459" y="127"/>
                      <a:pt x="459" y="127"/>
                    </a:cubicBezTo>
                    <a:cubicBezTo>
                      <a:pt x="476" y="127"/>
                      <a:pt x="476" y="127"/>
                      <a:pt x="476" y="127"/>
                    </a:cubicBezTo>
                    <a:cubicBezTo>
                      <a:pt x="476" y="112"/>
                      <a:pt x="476" y="112"/>
                      <a:pt x="476" y="112"/>
                    </a:cubicBezTo>
                    <a:cubicBezTo>
                      <a:pt x="459" y="112"/>
                      <a:pt x="459" y="112"/>
                      <a:pt x="459" y="112"/>
                    </a:cubicBezTo>
                    <a:close/>
                    <a:moveTo>
                      <a:pt x="412" y="112"/>
                    </a:moveTo>
                    <a:cubicBezTo>
                      <a:pt x="412" y="127"/>
                      <a:pt x="412" y="127"/>
                      <a:pt x="412" y="127"/>
                    </a:cubicBezTo>
                    <a:cubicBezTo>
                      <a:pt x="445" y="127"/>
                      <a:pt x="445" y="127"/>
                      <a:pt x="445" y="127"/>
                    </a:cubicBezTo>
                    <a:cubicBezTo>
                      <a:pt x="445" y="112"/>
                      <a:pt x="445" y="112"/>
                      <a:pt x="445" y="112"/>
                    </a:cubicBezTo>
                    <a:cubicBezTo>
                      <a:pt x="412" y="112"/>
                      <a:pt x="412" y="112"/>
                      <a:pt x="412" y="112"/>
                    </a:cubicBezTo>
                    <a:close/>
                    <a:moveTo>
                      <a:pt x="367" y="112"/>
                    </a:moveTo>
                    <a:cubicBezTo>
                      <a:pt x="367" y="127"/>
                      <a:pt x="367" y="127"/>
                      <a:pt x="367" y="127"/>
                    </a:cubicBezTo>
                    <a:cubicBezTo>
                      <a:pt x="400" y="127"/>
                      <a:pt x="400" y="127"/>
                      <a:pt x="400" y="127"/>
                    </a:cubicBezTo>
                    <a:cubicBezTo>
                      <a:pt x="400" y="112"/>
                      <a:pt x="400" y="112"/>
                      <a:pt x="400" y="112"/>
                    </a:cubicBezTo>
                    <a:cubicBezTo>
                      <a:pt x="367" y="112"/>
                      <a:pt x="367" y="112"/>
                      <a:pt x="367" y="112"/>
                    </a:cubicBezTo>
                    <a:close/>
                    <a:moveTo>
                      <a:pt x="367" y="66"/>
                    </a:moveTo>
                    <a:cubicBezTo>
                      <a:pt x="367" y="81"/>
                      <a:pt x="367" y="81"/>
                      <a:pt x="367" y="81"/>
                    </a:cubicBezTo>
                    <a:cubicBezTo>
                      <a:pt x="532" y="81"/>
                      <a:pt x="532" y="81"/>
                      <a:pt x="532" y="81"/>
                    </a:cubicBezTo>
                    <a:cubicBezTo>
                      <a:pt x="532" y="66"/>
                      <a:pt x="532" y="66"/>
                      <a:pt x="532" y="66"/>
                    </a:cubicBezTo>
                    <a:cubicBezTo>
                      <a:pt x="367" y="66"/>
                      <a:pt x="367" y="66"/>
                      <a:pt x="367" y="66"/>
                    </a:cubicBezTo>
                    <a:close/>
                    <a:moveTo>
                      <a:pt x="326" y="196"/>
                    </a:moveTo>
                    <a:cubicBezTo>
                      <a:pt x="333" y="107"/>
                      <a:pt x="320" y="57"/>
                      <a:pt x="214" y="71"/>
                    </a:cubicBezTo>
                    <a:cubicBezTo>
                      <a:pt x="179" y="76"/>
                      <a:pt x="140" y="65"/>
                      <a:pt x="117" y="81"/>
                    </a:cubicBezTo>
                    <a:cubicBezTo>
                      <a:pt x="90" y="108"/>
                      <a:pt x="88" y="147"/>
                      <a:pt x="95" y="194"/>
                    </a:cubicBezTo>
                    <a:cubicBezTo>
                      <a:pt x="93" y="195"/>
                      <a:pt x="92" y="196"/>
                      <a:pt x="90" y="197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21"/>
                      <a:pt x="87" y="235"/>
                      <a:pt x="91" y="245"/>
                    </a:cubicBezTo>
                    <a:cubicBezTo>
                      <a:pt x="95" y="254"/>
                      <a:pt x="100" y="260"/>
                      <a:pt x="108" y="264"/>
                    </a:cubicBezTo>
                    <a:cubicBezTo>
                      <a:pt x="117" y="295"/>
                      <a:pt x="129" y="317"/>
                      <a:pt x="145" y="334"/>
                    </a:cubicBezTo>
                    <a:cubicBezTo>
                      <a:pt x="163" y="352"/>
                      <a:pt x="184" y="362"/>
                      <a:pt x="207" y="366"/>
                    </a:cubicBezTo>
                    <a:cubicBezTo>
                      <a:pt x="209" y="366"/>
                      <a:pt x="209" y="366"/>
                      <a:pt x="209" y="366"/>
                    </a:cubicBezTo>
                    <a:cubicBezTo>
                      <a:pt x="212" y="366"/>
                      <a:pt x="212" y="366"/>
                      <a:pt x="212" y="366"/>
                    </a:cubicBezTo>
                    <a:cubicBezTo>
                      <a:pt x="238" y="360"/>
                      <a:pt x="259" y="350"/>
                      <a:pt x="275" y="332"/>
                    </a:cubicBezTo>
                    <a:cubicBezTo>
                      <a:pt x="291" y="316"/>
                      <a:pt x="302" y="293"/>
                      <a:pt x="311" y="264"/>
                    </a:cubicBezTo>
                    <a:cubicBezTo>
                      <a:pt x="318" y="260"/>
                      <a:pt x="324" y="253"/>
                      <a:pt x="327" y="244"/>
                    </a:cubicBezTo>
                    <a:cubicBezTo>
                      <a:pt x="331" y="234"/>
                      <a:pt x="333" y="221"/>
                      <a:pt x="333" y="206"/>
                    </a:cubicBezTo>
                    <a:cubicBezTo>
                      <a:pt x="333" y="200"/>
                      <a:pt x="333" y="200"/>
                      <a:pt x="333" y="200"/>
                    </a:cubicBezTo>
                    <a:cubicBezTo>
                      <a:pt x="328" y="197"/>
                      <a:pt x="328" y="197"/>
                      <a:pt x="328" y="197"/>
                    </a:cubicBezTo>
                    <a:cubicBezTo>
                      <a:pt x="327" y="196"/>
                      <a:pt x="327" y="196"/>
                      <a:pt x="326" y="196"/>
                    </a:cubicBezTo>
                    <a:close/>
                    <a:moveTo>
                      <a:pt x="108" y="217"/>
                    </a:moveTo>
                    <a:cubicBezTo>
                      <a:pt x="109" y="224"/>
                      <a:pt x="110" y="231"/>
                      <a:pt x="112" y="236"/>
                    </a:cubicBezTo>
                    <a:cubicBezTo>
                      <a:pt x="114" y="241"/>
                      <a:pt x="117" y="244"/>
                      <a:pt x="121" y="245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28" y="253"/>
                      <a:pt x="128" y="253"/>
                      <a:pt x="128" y="253"/>
                    </a:cubicBezTo>
                    <a:cubicBezTo>
                      <a:pt x="136" y="282"/>
                      <a:pt x="148" y="303"/>
                      <a:pt x="162" y="318"/>
                    </a:cubicBezTo>
                    <a:cubicBezTo>
                      <a:pt x="175" y="331"/>
                      <a:pt x="191" y="339"/>
                      <a:pt x="209" y="343"/>
                    </a:cubicBezTo>
                    <a:cubicBezTo>
                      <a:pt x="230" y="338"/>
                      <a:pt x="246" y="330"/>
                      <a:pt x="259" y="316"/>
                    </a:cubicBezTo>
                    <a:cubicBezTo>
                      <a:pt x="272" y="302"/>
                      <a:pt x="282" y="281"/>
                      <a:pt x="290" y="253"/>
                    </a:cubicBezTo>
                    <a:cubicBezTo>
                      <a:pt x="292" y="247"/>
                      <a:pt x="292" y="247"/>
                      <a:pt x="292" y="247"/>
                    </a:cubicBezTo>
                    <a:cubicBezTo>
                      <a:pt x="297" y="245"/>
                      <a:pt x="297" y="245"/>
                      <a:pt x="297" y="245"/>
                    </a:cubicBezTo>
                    <a:cubicBezTo>
                      <a:pt x="301" y="244"/>
                      <a:pt x="304" y="240"/>
                      <a:pt x="306" y="235"/>
                    </a:cubicBezTo>
                    <a:cubicBezTo>
                      <a:pt x="308" y="230"/>
                      <a:pt x="309" y="224"/>
                      <a:pt x="309" y="217"/>
                    </a:cubicBezTo>
                    <a:cubicBezTo>
                      <a:pt x="306" y="217"/>
                      <a:pt x="303" y="217"/>
                      <a:pt x="299" y="218"/>
                    </a:cubicBezTo>
                    <a:cubicBezTo>
                      <a:pt x="297" y="212"/>
                      <a:pt x="297" y="212"/>
                      <a:pt x="297" y="212"/>
                    </a:cubicBezTo>
                    <a:cubicBezTo>
                      <a:pt x="294" y="213"/>
                      <a:pt x="294" y="213"/>
                      <a:pt x="294" y="213"/>
                    </a:cubicBezTo>
                    <a:cubicBezTo>
                      <a:pt x="292" y="202"/>
                      <a:pt x="292" y="202"/>
                      <a:pt x="292" y="202"/>
                    </a:cubicBezTo>
                    <a:cubicBezTo>
                      <a:pt x="290" y="195"/>
                      <a:pt x="288" y="187"/>
                      <a:pt x="285" y="181"/>
                    </a:cubicBezTo>
                    <a:cubicBezTo>
                      <a:pt x="276" y="184"/>
                      <a:pt x="267" y="178"/>
                      <a:pt x="258" y="172"/>
                    </a:cubicBezTo>
                    <a:cubicBezTo>
                      <a:pt x="253" y="187"/>
                      <a:pt x="253" y="187"/>
                      <a:pt x="253" y="187"/>
                    </a:cubicBezTo>
                    <a:cubicBezTo>
                      <a:pt x="246" y="186"/>
                      <a:pt x="246" y="186"/>
                      <a:pt x="246" y="186"/>
                    </a:cubicBezTo>
                    <a:cubicBezTo>
                      <a:pt x="247" y="177"/>
                      <a:pt x="247" y="177"/>
                      <a:pt x="247" y="177"/>
                    </a:cubicBezTo>
                    <a:cubicBezTo>
                      <a:pt x="239" y="189"/>
                      <a:pt x="239" y="189"/>
                      <a:pt x="239" y="189"/>
                    </a:cubicBez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01" y="203"/>
                      <a:pt x="157" y="201"/>
                      <a:pt x="132" y="182"/>
                    </a:cubicBezTo>
                    <a:cubicBezTo>
                      <a:pt x="132" y="184"/>
                      <a:pt x="131" y="186"/>
                      <a:pt x="130" y="188"/>
                    </a:cubicBezTo>
                    <a:cubicBezTo>
                      <a:pt x="129" y="195"/>
                      <a:pt x="127" y="204"/>
                      <a:pt x="125" y="210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4" y="214"/>
                      <a:pt x="124" y="215"/>
                      <a:pt x="123" y="216"/>
                    </a:cubicBezTo>
                    <a:cubicBezTo>
                      <a:pt x="120" y="214"/>
                      <a:pt x="114" y="216"/>
                      <a:pt x="108" y="217"/>
                    </a:cubicBezTo>
                    <a:close/>
                    <a:moveTo>
                      <a:pt x="69" y="366"/>
                    </a:moveTo>
                    <a:cubicBezTo>
                      <a:pt x="64" y="366"/>
                      <a:pt x="64" y="366"/>
                      <a:pt x="64" y="366"/>
                    </a:cubicBezTo>
                    <a:cubicBezTo>
                      <a:pt x="61" y="369"/>
                      <a:pt x="61" y="369"/>
                      <a:pt x="61" y="369"/>
                    </a:cubicBezTo>
                    <a:cubicBezTo>
                      <a:pt x="36" y="391"/>
                      <a:pt x="21" y="423"/>
                      <a:pt x="12" y="456"/>
                    </a:cubicBezTo>
                    <a:cubicBezTo>
                      <a:pt x="4" y="488"/>
                      <a:pt x="1" y="520"/>
                      <a:pt x="1" y="544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13" y="557"/>
                      <a:pt x="13" y="557"/>
                      <a:pt x="13" y="557"/>
                    </a:cubicBezTo>
                    <a:cubicBezTo>
                      <a:pt x="406" y="557"/>
                      <a:pt x="406" y="557"/>
                      <a:pt x="406" y="557"/>
                    </a:cubicBezTo>
                    <a:cubicBezTo>
                      <a:pt x="418" y="557"/>
                      <a:pt x="418" y="557"/>
                      <a:pt x="418" y="557"/>
                    </a:cubicBezTo>
                    <a:cubicBezTo>
                      <a:pt x="419" y="546"/>
                      <a:pt x="419" y="546"/>
                      <a:pt x="419" y="546"/>
                    </a:cubicBezTo>
                    <a:cubicBezTo>
                      <a:pt x="422" y="517"/>
                      <a:pt x="417" y="480"/>
                      <a:pt x="406" y="447"/>
                    </a:cubicBezTo>
                    <a:cubicBezTo>
                      <a:pt x="396" y="415"/>
                      <a:pt x="380" y="385"/>
                      <a:pt x="361" y="367"/>
                    </a:cubicBezTo>
                    <a:cubicBezTo>
                      <a:pt x="357" y="363"/>
                      <a:pt x="357" y="363"/>
                      <a:pt x="357" y="363"/>
                    </a:cubicBezTo>
                    <a:cubicBezTo>
                      <a:pt x="352" y="363"/>
                      <a:pt x="352" y="363"/>
                      <a:pt x="352" y="363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90"/>
                      <a:pt x="292" y="390"/>
                      <a:pt x="292" y="390"/>
                    </a:cubicBezTo>
                    <a:cubicBezTo>
                      <a:pt x="347" y="388"/>
                      <a:pt x="347" y="388"/>
                      <a:pt x="347" y="388"/>
                    </a:cubicBezTo>
                    <a:cubicBezTo>
                      <a:pt x="362" y="404"/>
                      <a:pt x="374" y="428"/>
                      <a:pt x="383" y="454"/>
                    </a:cubicBezTo>
                    <a:cubicBezTo>
                      <a:pt x="391" y="481"/>
                      <a:pt x="395" y="508"/>
                      <a:pt x="395" y="532"/>
                    </a:cubicBezTo>
                    <a:cubicBezTo>
                      <a:pt x="91" y="532"/>
                      <a:pt x="337" y="532"/>
                      <a:pt x="26" y="532"/>
                    </a:cubicBezTo>
                    <a:cubicBezTo>
                      <a:pt x="27" y="511"/>
                      <a:pt x="30" y="486"/>
                      <a:pt x="36" y="462"/>
                    </a:cubicBezTo>
                    <a:cubicBezTo>
                      <a:pt x="43" y="435"/>
                      <a:pt x="55" y="409"/>
                      <a:pt x="74" y="391"/>
                    </a:cubicBezTo>
                    <a:cubicBezTo>
                      <a:pt x="124" y="391"/>
                      <a:pt x="124" y="391"/>
                      <a:pt x="124" y="391"/>
                    </a:cubicBezTo>
                    <a:cubicBezTo>
                      <a:pt x="124" y="366"/>
                      <a:pt x="124" y="366"/>
                      <a:pt x="124" y="366"/>
                    </a:cubicBezTo>
                    <a:lnTo>
                      <a:pt x="69" y="366"/>
                    </a:lnTo>
                    <a:close/>
                  </a:path>
                </a:pathLst>
              </a:custGeom>
              <a:solidFill>
                <a:srgbClr val="2333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7"/>
              <p:cNvSpPr>
                <a:spLocks noEditPoints="1"/>
              </p:cNvSpPr>
              <p:nvPr/>
            </p:nvSpPr>
            <p:spPr bwMode="auto">
              <a:xfrm>
                <a:off x="4095" y="2818"/>
                <a:ext cx="257" cy="387"/>
              </a:xfrm>
              <a:custGeom>
                <a:avLst/>
                <a:gdLst/>
                <a:ahLst/>
                <a:cxnLst>
                  <a:cxn ang="0">
                    <a:pos x="297" y="299"/>
                  </a:cxn>
                  <a:cxn ang="0">
                    <a:pos x="251" y="299"/>
                  </a:cxn>
                  <a:cxn ang="0">
                    <a:pos x="172" y="333"/>
                  </a:cxn>
                  <a:cxn ang="0">
                    <a:pos x="95" y="301"/>
                  </a:cxn>
                  <a:cxn ang="0">
                    <a:pos x="49" y="301"/>
                  </a:cxn>
                  <a:cxn ang="0">
                    <a:pos x="0" y="447"/>
                  </a:cxn>
                  <a:cxn ang="0">
                    <a:pos x="268" y="447"/>
                  </a:cxn>
                  <a:cxn ang="0">
                    <a:pos x="269" y="434"/>
                  </a:cxn>
                  <a:cxn ang="0">
                    <a:pos x="280" y="346"/>
                  </a:cxn>
                  <a:cxn ang="0">
                    <a:pos x="297" y="300"/>
                  </a:cxn>
                  <a:cxn ang="0">
                    <a:pos x="297" y="299"/>
                  </a:cxn>
                  <a:cxn ang="0">
                    <a:pos x="294" y="154"/>
                  </a:cxn>
                  <a:cxn ang="0">
                    <a:pos x="290" y="151"/>
                  </a:cxn>
                  <a:cxn ang="0">
                    <a:pos x="286" y="149"/>
                  </a:cxn>
                  <a:cxn ang="0">
                    <a:pos x="254" y="32"/>
                  </a:cxn>
                  <a:cxn ang="0">
                    <a:pos x="87" y="35"/>
                  </a:cxn>
                  <a:cxn ang="0">
                    <a:pos x="61" y="150"/>
                  </a:cxn>
                  <a:cxn ang="0">
                    <a:pos x="58" y="151"/>
                  </a:cxn>
                  <a:cxn ang="0">
                    <a:pos x="54" y="154"/>
                  </a:cxn>
                  <a:cxn ang="0">
                    <a:pos x="54" y="159"/>
                  </a:cxn>
                  <a:cxn ang="0">
                    <a:pos x="60" y="196"/>
                  </a:cxn>
                  <a:cxn ang="0">
                    <a:pos x="76" y="215"/>
                  </a:cxn>
                  <a:cxn ang="0">
                    <a:pos x="113" y="272"/>
                  </a:cxn>
                  <a:cxn ang="0">
                    <a:pos x="175" y="297"/>
                  </a:cxn>
                  <a:cxn ang="0">
                    <a:pos x="236" y="272"/>
                  </a:cxn>
                  <a:cxn ang="0">
                    <a:pos x="273" y="214"/>
                  </a:cxn>
                  <a:cxn ang="0">
                    <a:pos x="289" y="195"/>
                  </a:cxn>
                  <a:cxn ang="0">
                    <a:pos x="294" y="159"/>
                  </a:cxn>
                  <a:cxn ang="0">
                    <a:pos x="294" y="154"/>
                  </a:cxn>
                  <a:cxn ang="0">
                    <a:pos x="272" y="188"/>
                  </a:cxn>
                  <a:cxn ang="0">
                    <a:pos x="262" y="199"/>
                  </a:cxn>
                  <a:cxn ang="0">
                    <a:pos x="258" y="201"/>
                  </a:cxn>
                  <a:cxn ang="0">
                    <a:pos x="257" y="205"/>
                  </a:cxn>
                  <a:cxn ang="0">
                    <a:pos x="224" y="259"/>
                  </a:cxn>
                  <a:cxn ang="0">
                    <a:pos x="175" y="279"/>
                  </a:cxn>
                  <a:cxn ang="0">
                    <a:pos x="125" y="259"/>
                  </a:cxn>
                  <a:cxn ang="0">
                    <a:pos x="93" y="206"/>
                  </a:cxn>
                  <a:cxn ang="0">
                    <a:pos x="91" y="201"/>
                  </a:cxn>
                  <a:cxn ang="0">
                    <a:pos x="87" y="199"/>
                  </a:cxn>
                  <a:cxn ang="0">
                    <a:pos x="77" y="189"/>
                  </a:cxn>
                  <a:cxn ang="0">
                    <a:pos x="73" y="164"/>
                  </a:cxn>
                  <a:cxn ang="0">
                    <a:pos x="75" y="163"/>
                  </a:cxn>
                  <a:cxn ang="0">
                    <a:pos x="78" y="162"/>
                  </a:cxn>
                  <a:cxn ang="0">
                    <a:pos x="96" y="164"/>
                  </a:cxn>
                  <a:cxn ang="0">
                    <a:pos x="113" y="136"/>
                  </a:cxn>
                  <a:cxn ang="0">
                    <a:pos x="250" y="141"/>
                  </a:cxn>
                  <a:cxn ang="0">
                    <a:pos x="257" y="165"/>
                  </a:cxn>
                  <a:cxn ang="0">
                    <a:pos x="273" y="163"/>
                  </a:cxn>
                  <a:cxn ang="0">
                    <a:pos x="273" y="163"/>
                  </a:cxn>
                  <a:cxn ang="0">
                    <a:pos x="276" y="164"/>
                  </a:cxn>
                  <a:cxn ang="0">
                    <a:pos x="272" y="188"/>
                  </a:cxn>
                </a:cxnLst>
                <a:rect l="0" t="0" r="r" b="b"/>
                <a:pathLst>
                  <a:path w="297" h="447">
                    <a:moveTo>
                      <a:pt x="297" y="299"/>
                    </a:moveTo>
                    <a:cubicBezTo>
                      <a:pt x="280" y="299"/>
                      <a:pt x="265" y="299"/>
                      <a:pt x="251" y="299"/>
                    </a:cubicBezTo>
                    <a:cubicBezTo>
                      <a:pt x="231" y="320"/>
                      <a:pt x="203" y="333"/>
                      <a:pt x="172" y="333"/>
                    </a:cubicBezTo>
                    <a:cubicBezTo>
                      <a:pt x="142" y="333"/>
                      <a:pt x="115" y="321"/>
                      <a:pt x="95" y="301"/>
                    </a:cubicBezTo>
                    <a:cubicBezTo>
                      <a:pt x="81" y="301"/>
                      <a:pt x="66" y="301"/>
                      <a:pt x="49" y="301"/>
                    </a:cubicBezTo>
                    <a:cubicBezTo>
                      <a:pt x="9" y="337"/>
                      <a:pt x="1" y="406"/>
                      <a:pt x="0" y="447"/>
                    </a:cubicBezTo>
                    <a:cubicBezTo>
                      <a:pt x="268" y="447"/>
                      <a:pt x="268" y="447"/>
                      <a:pt x="268" y="447"/>
                    </a:cubicBezTo>
                    <a:cubicBezTo>
                      <a:pt x="269" y="434"/>
                      <a:pt x="269" y="434"/>
                      <a:pt x="269" y="434"/>
                    </a:cubicBezTo>
                    <a:cubicBezTo>
                      <a:pt x="269" y="410"/>
                      <a:pt x="272" y="378"/>
                      <a:pt x="280" y="346"/>
                    </a:cubicBezTo>
                    <a:cubicBezTo>
                      <a:pt x="284" y="330"/>
                      <a:pt x="290" y="314"/>
                      <a:pt x="297" y="300"/>
                    </a:cubicBezTo>
                    <a:cubicBezTo>
                      <a:pt x="297" y="299"/>
                      <a:pt x="297" y="299"/>
                      <a:pt x="297" y="299"/>
                    </a:cubicBezTo>
                    <a:close/>
                    <a:moveTo>
                      <a:pt x="294" y="154"/>
                    </a:moveTo>
                    <a:cubicBezTo>
                      <a:pt x="290" y="151"/>
                      <a:pt x="290" y="151"/>
                      <a:pt x="290" y="151"/>
                    </a:cubicBezTo>
                    <a:cubicBezTo>
                      <a:pt x="289" y="150"/>
                      <a:pt x="287" y="149"/>
                      <a:pt x="286" y="149"/>
                    </a:cubicBezTo>
                    <a:cubicBezTo>
                      <a:pt x="293" y="91"/>
                      <a:pt x="283" y="53"/>
                      <a:pt x="254" y="32"/>
                    </a:cubicBezTo>
                    <a:cubicBezTo>
                      <a:pt x="210" y="0"/>
                      <a:pt x="129" y="0"/>
                      <a:pt x="87" y="35"/>
                    </a:cubicBezTo>
                    <a:cubicBezTo>
                      <a:pt x="59" y="58"/>
                      <a:pt x="52" y="87"/>
                      <a:pt x="61" y="150"/>
                    </a:cubicBezTo>
                    <a:cubicBezTo>
                      <a:pt x="60" y="150"/>
                      <a:pt x="59" y="151"/>
                      <a:pt x="58" y="151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4" y="174"/>
                      <a:pt x="56" y="186"/>
                      <a:pt x="60" y="196"/>
                    </a:cubicBezTo>
                    <a:cubicBezTo>
                      <a:pt x="64" y="204"/>
                      <a:pt x="69" y="211"/>
                      <a:pt x="76" y="215"/>
                    </a:cubicBezTo>
                    <a:cubicBezTo>
                      <a:pt x="84" y="238"/>
                      <a:pt x="97" y="258"/>
                      <a:pt x="113" y="272"/>
                    </a:cubicBezTo>
                    <a:cubicBezTo>
                      <a:pt x="131" y="288"/>
                      <a:pt x="153" y="297"/>
                      <a:pt x="175" y="297"/>
                    </a:cubicBezTo>
                    <a:cubicBezTo>
                      <a:pt x="197" y="297"/>
                      <a:pt x="218" y="288"/>
                      <a:pt x="236" y="272"/>
                    </a:cubicBezTo>
                    <a:cubicBezTo>
                      <a:pt x="253" y="258"/>
                      <a:pt x="266" y="237"/>
                      <a:pt x="273" y="214"/>
                    </a:cubicBezTo>
                    <a:cubicBezTo>
                      <a:pt x="280" y="210"/>
                      <a:pt x="285" y="204"/>
                      <a:pt x="289" y="195"/>
                    </a:cubicBezTo>
                    <a:cubicBezTo>
                      <a:pt x="293" y="186"/>
                      <a:pt x="294" y="173"/>
                      <a:pt x="294" y="159"/>
                    </a:cubicBezTo>
                    <a:lnTo>
                      <a:pt x="294" y="154"/>
                    </a:lnTo>
                    <a:close/>
                    <a:moveTo>
                      <a:pt x="272" y="188"/>
                    </a:moveTo>
                    <a:cubicBezTo>
                      <a:pt x="270" y="194"/>
                      <a:pt x="266" y="198"/>
                      <a:pt x="262" y="199"/>
                    </a:cubicBezTo>
                    <a:cubicBezTo>
                      <a:pt x="258" y="201"/>
                      <a:pt x="258" y="201"/>
                      <a:pt x="258" y="201"/>
                    </a:cubicBezTo>
                    <a:cubicBezTo>
                      <a:pt x="257" y="205"/>
                      <a:pt x="257" y="205"/>
                      <a:pt x="257" y="205"/>
                    </a:cubicBezTo>
                    <a:cubicBezTo>
                      <a:pt x="251" y="227"/>
                      <a:pt x="239" y="245"/>
                      <a:pt x="224" y="259"/>
                    </a:cubicBezTo>
                    <a:cubicBezTo>
                      <a:pt x="210" y="271"/>
                      <a:pt x="192" y="279"/>
                      <a:pt x="175" y="279"/>
                    </a:cubicBezTo>
                    <a:cubicBezTo>
                      <a:pt x="157" y="279"/>
                      <a:pt x="140" y="271"/>
                      <a:pt x="125" y="259"/>
                    </a:cubicBezTo>
                    <a:cubicBezTo>
                      <a:pt x="110" y="245"/>
                      <a:pt x="99" y="227"/>
                      <a:pt x="93" y="206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87" y="199"/>
                      <a:pt x="87" y="199"/>
                      <a:pt x="87" y="199"/>
                    </a:cubicBezTo>
                    <a:cubicBezTo>
                      <a:pt x="82" y="198"/>
                      <a:pt x="79" y="194"/>
                      <a:pt x="77" y="189"/>
                    </a:cubicBezTo>
                    <a:cubicBezTo>
                      <a:pt x="74" y="182"/>
                      <a:pt x="73" y="174"/>
                      <a:pt x="73" y="164"/>
                    </a:cubicBezTo>
                    <a:cubicBezTo>
                      <a:pt x="73" y="163"/>
                      <a:pt x="74" y="163"/>
                      <a:pt x="75" y="163"/>
                    </a:cubicBezTo>
                    <a:cubicBezTo>
                      <a:pt x="76" y="162"/>
                      <a:pt x="77" y="162"/>
                      <a:pt x="78" y="162"/>
                    </a:cubicBezTo>
                    <a:cubicBezTo>
                      <a:pt x="84" y="163"/>
                      <a:pt x="91" y="163"/>
                      <a:pt x="96" y="164"/>
                    </a:cubicBezTo>
                    <a:cubicBezTo>
                      <a:pt x="101" y="155"/>
                      <a:pt x="107" y="145"/>
                      <a:pt x="113" y="136"/>
                    </a:cubicBezTo>
                    <a:cubicBezTo>
                      <a:pt x="169" y="151"/>
                      <a:pt x="212" y="149"/>
                      <a:pt x="250" y="141"/>
                    </a:cubicBezTo>
                    <a:cubicBezTo>
                      <a:pt x="252" y="149"/>
                      <a:pt x="255" y="157"/>
                      <a:pt x="257" y="165"/>
                    </a:cubicBezTo>
                    <a:cubicBezTo>
                      <a:pt x="260" y="163"/>
                      <a:pt x="267" y="163"/>
                      <a:pt x="273" y="163"/>
                    </a:cubicBezTo>
                    <a:cubicBezTo>
                      <a:pt x="273" y="163"/>
                      <a:pt x="273" y="163"/>
                      <a:pt x="273" y="163"/>
                    </a:cubicBezTo>
                    <a:cubicBezTo>
                      <a:pt x="274" y="163"/>
                      <a:pt x="275" y="163"/>
                      <a:pt x="276" y="164"/>
                    </a:cubicBezTo>
                    <a:cubicBezTo>
                      <a:pt x="276" y="174"/>
                      <a:pt x="274" y="182"/>
                      <a:pt x="272" y="188"/>
                    </a:cubicBezTo>
                    <a:close/>
                  </a:path>
                </a:pathLst>
              </a:custGeom>
              <a:solidFill>
                <a:srgbClr val="2333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Csoportba foglalás 6"/>
            <p:cNvGrpSpPr/>
            <p:nvPr/>
          </p:nvGrpSpPr>
          <p:grpSpPr>
            <a:xfrm>
              <a:off x="8630946" y="3134577"/>
              <a:ext cx="3440317" cy="3061427"/>
              <a:chOff x="8630946" y="3134577"/>
              <a:chExt cx="3440317" cy="3061427"/>
            </a:xfrm>
          </p:grpSpPr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4EA36582-E913-7093-3C13-FC8808BAAD3A}"/>
                  </a:ext>
                </a:extLst>
              </p:cNvPr>
              <p:cNvSpPr txBox="1"/>
              <p:nvPr/>
            </p:nvSpPr>
            <p:spPr>
              <a:xfrm>
                <a:off x="8692304" y="3134577"/>
                <a:ext cx="3194883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hu-HU" sz="1600" b="1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Primer kvalitatív kutatás</a:t>
                </a:r>
              </a:p>
              <a:p>
                <a:pPr lvl="0" algn="ctr"/>
                <a:r>
                  <a:rPr lang="hu-HU" sz="16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(szakmai mélyinterjúk)</a:t>
                </a:r>
                <a:endParaRPr lang="hu-HU" sz="1600" b="1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u-HU" sz="1200" dirty="0"/>
              </a:p>
              <a:p>
                <a:pPr algn="ctr"/>
                <a:r>
                  <a:rPr lang="hu-HU" sz="1200" dirty="0"/>
                  <a:t>szakmai mélyinterjúk lefolytatása hazai IT-szakemberekkel, informatikusokkal</a:t>
                </a:r>
                <a:r>
                  <a:rPr lang="hu-HU" sz="1200" b="1" dirty="0"/>
                  <a:t> </a:t>
                </a:r>
                <a:r>
                  <a:rPr lang="hu-HU" sz="1200" dirty="0"/>
                  <a:t>strukturált mélyinterjúk keretében a kutatás tárgyába tartozó kérdésekről</a:t>
                </a:r>
              </a:p>
              <a:p>
                <a:pPr lvl="0" algn="ctr"/>
                <a:endParaRPr lang="hu-HU" sz="1600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/>
                <a:endParaRPr lang="hu-HU" sz="1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72EDEC64-8D50-124B-D88F-31E39D67506A}"/>
                  </a:ext>
                </a:extLst>
              </p:cNvPr>
              <p:cNvSpPr txBox="1"/>
              <p:nvPr/>
            </p:nvSpPr>
            <p:spPr>
              <a:xfrm>
                <a:off x="8630946" y="4686564"/>
                <a:ext cx="3440317" cy="1509440"/>
              </a:xfrm>
              <a:prstGeom prst="rect">
                <a:avLst/>
              </a:prstGeom>
              <a:effectLst>
                <a:outerShdw blurRad="1104900" dist="50800" dir="5400000" sx="121000" sy="121000" algn="ctr" rotWithShape="0">
                  <a:srgbClr val="000000">
                    <a:alpha val="9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200" dirty="0">
                    <a:solidFill>
                      <a:schemeClr val="accent1"/>
                    </a:solidFill>
                  </a:rPr>
                  <a:t>Mintaméret</a:t>
                </a:r>
                <a:r>
                  <a:rPr lang="hu-HU" sz="1200" dirty="0"/>
                  <a:t>: 20 fő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200" dirty="0">
                    <a:solidFill>
                      <a:schemeClr val="accent1"/>
                    </a:solidFill>
                  </a:rPr>
                  <a:t>Célcsoport</a:t>
                </a:r>
                <a:r>
                  <a:rPr lang="hu-HU" sz="1200" dirty="0"/>
                  <a:t>: informatikai végzettséggel rendelkezők szakértők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200" dirty="0">
                    <a:solidFill>
                      <a:schemeClr val="accent1"/>
                    </a:solidFill>
                  </a:rPr>
                  <a:t>A kutatás típusa</a:t>
                </a:r>
                <a:r>
                  <a:rPr lang="hu-HU" sz="1200" dirty="0"/>
                  <a:t>: szakértői mélyinterjú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1200" dirty="0">
                    <a:solidFill>
                      <a:schemeClr val="accent1"/>
                    </a:solidFill>
                  </a:rPr>
                  <a:t>A kérdőív hossza</a:t>
                </a:r>
                <a:r>
                  <a:rPr lang="hu-HU" sz="1200" dirty="0"/>
                  <a:t>: 30 kérdés, az interjú hossza kb. 60 </a:t>
                </a:r>
                <a:r>
                  <a:rPr lang="hu-HU" sz="1200" dirty="0" smtClean="0"/>
                  <a:t>perc</a:t>
                </a:r>
              </a:p>
              <a:p>
                <a:endParaRPr lang="hu-HU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656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437186" y="2624665"/>
            <a:ext cx="9622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2. Nemzetközi és hazai szakirodalmi források feldolgozása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47BF42-EDA9-285A-5A8C-4E7D3AD41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2" y="4373250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4. séma">
      <a:dk1>
        <a:sysClr val="windowText" lastClr="000000"/>
      </a:dk1>
      <a:lt1>
        <a:sysClr val="window" lastClr="FFFFFF"/>
      </a:lt1>
      <a:dk2>
        <a:srgbClr val="293E47"/>
      </a:dk2>
      <a:lt2>
        <a:srgbClr val="CFE0E2"/>
      </a:lt2>
      <a:accent1>
        <a:srgbClr val="4BB6A9"/>
      </a:accent1>
      <a:accent2>
        <a:srgbClr val="293E47"/>
      </a:accent2>
      <a:accent3>
        <a:srgbClr val="E22335"/>
      </a:accent3>
      <a:accent4>
        <a:srgbClr val="646491"/>
      </a:accent4>
      <a:accent5>
        <a:srgbClr val="F2BE30"/>
      </a:accent5>
      <a:accent6>
        <a:srgbClr val="D8D8D8"/>
      </a:accent6>
      <a:hlink>
        <a:srgbClr val="79989B"/>
      </a:hlink>
      <a:folHlink>
        <a:srgbClr val="646491"/>
      </a:folHlink>
    </a:clrScheme>
    <a:fontScheme name="1. egyéni séma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agos_Szazadveg_ppt_sablon" id="{5A737273-6A23-4967-B776-D363F833FBEB}" vid="{9BC95507-B5BC-4D8F-BF8F-60D37E0EE1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9266B8D362555449E9E1564226CAA99" ma:contentTypeVersion="" ma:contentTypeDescription="Új dokumentum létrehozása." ma:contentTypeScope="" ma:versionID="35eb3d43b5d63885fb9c198199ab7f10">
  <xsd:schema xmlns:xsd="http://www.w3.org/2001/XMLSchema" xmlns:xs="http://www.w3.org/2001/XMLSchema" xmlns:p="http://schemas.microsoft.com/office/2006/metadata/properties" xmlns:ns2="eff08c82-ce1c-49bc-a1d0-41eac7de1a3e" xmlns:ns3="982bc92d-6509-4f61-b563-0e04f3b1f43b" targetNamespace="http://schemas.microsoft.com/office/2006/metadata/properties" ma:root="true" ma:fieldsID="4aa167a0b1f807b109291c51e449bb9c" ns2:_="" ns3:_="">
    <xsd:import namespace="eff08c82-ce1c-49bc-a1d0-41eac7de1a3e"/>
    <xsd:import namespace="982bc92d-6509-4f61-b563-0e04f3b1f43b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bc92d-6509-4f61-b563-0e04f3b1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CD373506-5AB8-4617-BC9C-044505016F39}"/>
</file>

<file path=customXml/itemProps2.xml><?xml version="1.0" encoding="utf-8"?>
<ds:datastoreItem xmlns:ds="http://schemas.openxmlformats.org/officeDocument/2006/customXml" ds:itemID="{BEC5F8A7-5833-4B36-82CA-1BF6B97124DC}"/>
</file>

<file path=customXml/itemProps3.xml><?xml version="1.0" encoding="utf-8"?>
<ds:datastoreItem xmlns:ds="http://schemas.openxmlformats.org/officeDocument/2006/customXml" ds:itemID="{AB767B09-4539-49D0-9BA8-2EF77D649F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14349</TotalTime>
  <Words>4241</Words>
  <Application>Microsoft Office PowerPoint</Application>
  <PresentationFormat>Szélesvásznú</PresentationFormat>
  <Paragraphs>457</Paragraphs>
  <Slides>34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4" baseType="lpstr">
      <vt:lpstr>Taviraj</vt:lpstr>
      <vt:lpstr>Courier New</vt:lpstr>
      <vt:lpstr>Times New Roman</vt:lpstr>
      <vt:lpstr>Tahoma</vt:lpstr>
      <vt:lpstr>PT Sans</vt:lpstr>
      <vt:lpstr>Calibri</vt:lpstr>
      <vt:lpstr>Arial</vt:lpstr>
      <vt:lpstr>Symbol</vt:lpstr>
      <vt:lpstr>Wingdings</vt:lpstr>
      <vt:lpstr>Office-téma</vt:lpstr>
      <vt:lpstr>AZ INFORMATIKUS ÉLETPÁLYAMODELL ELEMZÉSE</vt:lpstr>
      <vt:lpstr>Tartalomjegyzék</vt:lpstr>
      <vt:lpstr>PowerPoint-bemutató</vt:lpstr>
      <vt:lpstr>Bevezetés</vt:lpstr>
      <vt:lpstr>Bevezetés</vt:lpstr>
      <vt:lpstr>Bevezetés</vt:lpstr>
      <vt:lpstr>Bevezetés</vt:lpstr>
      <vt:lpstr>Bevezetés</vt:lpstr>
      <vt:lpstr>PowerPoint-bemutató</vt:lpstr>
      <vt:lpstr>A másodlagos források legfontosabb megállapításai (I.)</vt:lpstr>
      <vt:lpstr>A másodlagos források legfontosabb megállapításai (II.)</vt:lpstr>
      <vt:lpstr>A másodlagos források legfontosabb megállapításai (III.)</vt:lpstr>
      <vt:lpstr>PowerPoint-bemutató</vt:lpstr>
      <vt:lpstr>A szakmai mélyinterjúk</vt:lpstr>
      <vt:lpstr>A szakmai mélyinterjúk legfontosabb megállapításai (I.)</vt:lpstr>
      <vt:lpstr>A szakmai mélyinterjúk legfontosabb megállapításai (II.)</vt:lpstr>
      <vt:lpstr>A szakmai mélyinterjúk legfontosabb megállapításai (III.)</vt:lpstr>
      <vt:lpstr>A szakmai mélyinterjúk legfontosabb megállapításai (IV.)</vt:lpstr>
      <vt:lpstr>PowerPoint-bemutató</vt:lpstr>
      <vt:lpstr>A primer kvantitatív kutatás eredményei</vt:lpstr>
      <vt:lpstr>A primer kvantitatív kutatás eredményei</vt:lpstr>
      <vt:lpstr>A primer kvantitatív kutatás eredményei</vt:lpstr>
      <vt:lpstr>A primer kvantitatív kutatás eredményei</vt:lpstr>
      <vt:lpstr>A primer kvantitatív kutatás eredményei</vt:lpstr>
      <vt:lpstr>A primer kvantitatív kutatás eredményei</vt:lpstr>
      <vt:lpstr>A primer kvantitatív kutatás eredményei</vt:lpstr>
      <vt:lpstr>A primer kvantitatív kutatás eredményei (VII.)</vt:lpstr>
      <vt:lpstr>PowerPoint-bemutató</vt:lpstr>
      <vt:lpstr>Következtetések</vt:lpstr>
      <vt:lpstr>Következtetések</vt:lpstr>
      <vt:lpstr>PowerPoint-bemutató</vt:lpstr>
      <vt:lpstr>Javaslatok</vt:lpstr>
      <vt:lpstr>Javaslatok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varady eszter</dc:creator>
  <cp:lastModifiedBy>VÁRADY Eszter</cp:lastModifiedBy>
  <cp:revision>1070</cp:revision>
  <dcterms:created xsi:type="dcterms:W3CDTF">2020-04-02T09:09:34Z</dcterms:created>
  <dcterms:modified xsi:type="dcterms:W3CDTF">2022-07-20T08:00:02Z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0x01010069266B8D362555449E9E1564226CAA99</vt:lpwstr>
  </property>
</Properties>
</file>